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1.xml" ContentType="application/vnd.openxmlformats-officedocument.presentationml.notesSlide+xml"/>
  <Override PartName="/ppt/charts/chart4.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79" r:id="rId4"/>
    <p:sldId id="280" r:id="rId5"/>
    <p:sldId id="281"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88" r:id="rId21"/>
    <p:sldId id="277" r:id="rId22"/>
    <p:sldId id="278" r:id="rId23"/>
    <p:sldId id="289" r:id="rId24"/>
    <p:sldId id="282" r:id="rId25"/>
    <p:sldId id="283" r:id="rId26"/>
    <p:sldId id="284" r:id="rId27"/>
    <p:sldId id="285" r:id="rId28"/>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118" autoAdjust="0"/>
  </p:normalViewPr>
  <p:slideViewPr>
    <p:cSldViewPr>
      <p:cViewPr>
        <p:scale>
          <a:sx n="100" d="100"/>
          <a:sy n="100" d="100"/>
        </p:scale>
        <p:origin x="-130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19396216097987751"/>
          <c:y val="3.0866359269839369E-2"/>
        </c:manualLayout>
      </c:layout>
      <c:overlay val="0"/>
    </c:title>
    <c:autoTitleDeleted val="0"/>
    <c:plotArea>
      <c:layout>
        <c:manualLayout>
          <c:layoutTarget val="inner"/>
          <c:xMode val="edge"/>
          <c:yMode val="edge"/>
          <c:x val="0.22756233595800521"/>
          <c:y val="0.11807100499937803"/>
          <c:w val="0.76163519490619225"/>
          <c:h val="0.78102892135883573"/>
        </c:manualLayout>
      </c:layout>
      <c:lineChart>
        <c:grouping val="standard"/>
        <c:varyColors val="0"/>
        <c:ser>
          <c:idx val="0"/>
          <c:order val="0"/>
          <c:tx>
            <c:strRef>
              <c:f>Feuil1!$A$7</c:f>
              <c:strCache>
                <c:ptCount val="1"/>
                <c:pt idx="0">
                  <c:v>Taux de pauvreté à 60 %</c:v>
                </c:pt>
              </c:strCache>
            </c:strRef>
          </c:tx>
          <c:marker>
            <c:symbol val="none"/>
          </c:marker>
          <c:cat>
            <c:strRef>
              <c:f>Feuil1!$B$6:$L$6</c:f>
              <c:strCache>
                <c:ptCount val="11"/>
                <c:pt idx="0">
                  <c:v>2008</c:v>
                </c:pt>
                <c:pt idx="1">
                  <c:v>2009</c:v>
                </c:pt>
                <c:pt idx="2">
                  <c:v>2010</c:v>
                </c:pt>
                <c:pt idx="3">
                  <c:v>2010*</c:v>
                </c:pt>
                <c:pt idx="4">
                  <c:v>2011</c:v>
                </c:pt>
                <c:pt idx="5">
                  <c:v>2012</c:v>
                </c:pt>
                <c:pt idx="6">
                  <c:v>2012*</c:v>
                </c:pt>
                <c:pt idx="7">
                  <c:v>2013</c:v>
                </c:pt>
                <c:pt idx="8">
                  <c:v>2014</c:v>
                </c:pt>
                <c:pt idx="9">
                  <c:v>2015</c:v>
                </c:pt>
                <c:pt idx="10">
                  <c:v>2016</c:v>
                </c:pt>
              </c:strCache>
            </c:strRef>
          </c:cat>
          <c:val>
            <c:numRef>
              <c:f>Feuil1!$B$7:$L$7</c:f>
              <c:numCache>
                <c:formatCode>General</c:formatCode>
                <c:ptCount val="11"/>
                <c:pt idx="0">
                  <c:v>13</c:v>
                </c:pt>
                <c:pt idx="1">
                  <c:v>13.5</c:v>
                </c:pt>
                <c:pt idx="2">
                  <c:v>14.1</c:v>
                </c:pt>
                <c:pt idx="3">
                  <c:v>14</c:v>
                </c:pt>
                <c:pt idx="4">
                  <c:v>14.3</c:v>
                </c:pt>
                <c:pt idx="5">
                  <c:v>13.9</c:v>
                </c:pt>
                <c:pt idx="6">
                  <c:v>14.2</c:v>
                </c:pt>
                <c:pt idx="7">
                  <c:v>13.8</c:v>
                </c:pt>
                <c:pt idx="8">
                  <c:v>14</c:v>
                </c:pt>
                <c:pt idx="9">
                  <c:v>14.2</c:v>
                </c:pt>
                <c:pt idx="10">
                  <c:v>13.9</c:v>
                </c:pt>
              </c:numCache>
            </c:numRef>
          </c:val>
          <c:smooth val="0"/>
        </c:ser>
        <c:dLbls>
          <c:showLegendKey val="0"/>
          <c:showVal val="0"/>
          <c:showCatName val="0"/>
          <c:showSerName val="0"/>
          <c:showPercent val="0"/>
          <c:showBubbleSize val="0"/>
        </c:dLbls>
        <c:marker val="1"/>
        <c:smooth val="0"/>
        <c:axId val="62487936"/>
        <c:axId val="53768960"/>
      </c:lineChart>
      <c:catAx>
        <c:axId val="62487936"/>
        <c:scaling>
          <c:orientation val="minMax"/>
        </c:scaling>
        <c:delete val="0"/>
        <c:axPos val="b"/>
        <c:majorTickMark val="none"/>
        <c:minorTickMark val="none"/>
        <c:tickLblPos val="nextTo"/>
        <c:crossAx val="53768960"/>
        <c:crosses val="autoZero"/>
        <c:auto val="1"/>
        <c:lblAlgn val="ctr"/>
        <c:lblOffset val="100"/>
        <c:noMultiLvlLbl val="0"/>
      </c:catAx>
      <c:valAx>
        <c:axId val="53768960"/>
        <c:scaling>
          <c:orientation val="minMax"/>
        </c:scaling>
        <c:delete val="0"/>
        <c:axPos val="l"/>
        <c:majorGridlines/>
        <c:title>
          <c:layout/>
          <c:overlay val="0"/>
        </c:title>
        <c:numFmt formatCode="General" sourceLinked="1"/>
        <c:majorTickMark val="none"/>
        <c:minorTickMark val="none"/>
        <c:tickLblPos val="nextTo"/>
        <c:crossAx val="62487936"/>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dLbls>
          <c:showLegendKey val="0"/>
          <c:showVal val="0"/>
          <c:showCatName val="0"/>
          <c:showSerName val="0"/>
          <c:showPercent val="0"/>
          <c:showBubbleSize val="0"/>
        </c:dLbls>
        <c:marker val="1"/>
        <c:smooth val="0"/>
        <c:axId val="53796224"/>
        <c:axId val="53814400"/>
      </c:lineChart>
      <c:catAx>
        <c:axId val="53796224"/>
        <c:scaling>
          <c:orientation val="minMax"/>
        </c:scaling>
        <c:delete val="0"/>
        <c:axPos val="b"/>
        <c:majorTickMark val="none"/>
        <c:minorTickMark val="none"/>
        <c:tickLblPos val="nextTo"/>
        <c:crossAx val="53814400"/>
        <c:crosses val="autoZero"/>
        <c:auto val="1"/>
        <c:lblAlgn val="ctr"/>
        <c:lblOffset val="100"/>
        <c:noMultiLvlLbl val="0"/>
      </c:catAx>
      <c:valAx>
        <c:axId val="53814400"/>
        <c:scaling>
          <c:orientation val="minMax"/>
        </c:scaling>
        <c:delete val="0"/>
        <c:axPos val="l"/>
        <c:majorGridlines/>
        <c:title>
          <c:layout/>
          <c:overlay val="0"/>
        </c:title>
        <c:numFmt formatCode="General" sourceLinked="1"/>
        <c:majorTickMark val="none"/>
        <c:minorTickMark val="none"/>
        <c:tickLblPos val="nextTo"/>
        <c:crossAx val="53796224"/>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a:t>Taux de pauvreté à 50% et 40%</a:t>
            </a:r>
          </a:p>
        </c:rich>
      </c:tx>
      <c:layout/>
      <c:overlay val="0"/>
    </c:title>
    <c:autoTitleDeleted val="0"/>
    <c:plotArea>
      <c:layout/>
      <c:lineChart>
        <c:grouping val="standard"/>
        <c:varyColors val="0"/>
        <c:ser>
          <c:idx val="0"/>
          <c:order val="0"/>
          <c:tx>
            <c:strRef>
              <c:f>Feuil1!$A$24</c:f>
              <c:strCache>
                <c:ptCount val="1"/>
                <c:pt idx="0">
                  <c:v>Taux de pauvreté à 50 %</c:v>
                </c:pt>
              </c:strCache>
            </c:strRef>
          </c:tx>
          <c:marker>
            <c:symbol val="none"/>
          </c:marker>
          <c:cat>
            <c:strRef>
              <c:f>Feuil1!$B$6:$L$6</c:f>
              <c:strCache>
                <c:ptCount val="11"/>
                <c:pt idx="0">
                  <c:v>2008</c:v>
                </c:pt>
                <c:pt idx="1">
                  <c:v>2009</c:v>
                </c:pt>
                <c:pt idx="2">
                  <c:v>2010</c:v>
                </c:pt>
                <c:pt idx="3">
                  <c:v>2010*</c:v>
                </c:pt>
                <c:pt idx="4">
                  <c:v>2011</c:v>
                </c:pt>
                <c:pt idx="5">
                  <c:v>2012</c:v>
                </c:pt>
                <c:pt idx="6">
                  <c:v>2012*</c:v>
                </c:pt>
                <c:pt idx="7">
                  <c:v>2013</c:v>
                </c:pt>
                <c:pt idx="8">
                  <c:v>2014</c:v>
                </c:pt>
                <c:pt idx="9">
                  <c:v>2015</c:v>
                </c:pt>
                <c:pt idx="10">
                  <c:v>2016</c:v>
                </c:pt>
              </c:strCache>
            </c:strRef>
          </c:cat>
          <c:val>
            <c:numRef>
              <c:f>Feuil1!$B$24:$K$24</c:f>
              <c:numCache>
                <c:formatCode>General</c:formatCode>
                <c:ptCount val="10"/>
                <c:pt idx="0">
                  <c:v>7.4</c:v>
                </c:pt>
                <c:pt idx="1">
                  <c:v>7.8</c:v>
                </c:pt>
                <c:pt idx="2">
                  <c:v>8.1</c:v>
                </c:pt>
                <c:pt idx="3">
                  <c:v>7.7</c:v>
                </c:pt>
                <c:pt idx="4">
                  <c:v>8.3000000000000007</c:v>
                </c:pt>
                <c:pt idx="5">
                  <c:v>8.1</c:v>
                </c:pt>
                <c:pt idx="6">
                  <c:v>8.5</c:v>
                </c:pt>
                <c:pt idx="7">
                  <c:v>7.9</c:v>
                </c:pt>
                <c:pt idx="8">
                  <c:v>8</c:v>
                </c:pt>
                <c:pt idx="9">
                  <c:v>8</c:v>
                </c:pt>
              </c:numCache>
            </c:numRef>
          </c:val>
          <c:smooth val="0"/>
        </c:ser>
        <c:ser>
          <c:idx val="1"/>
          <c:order val="1"/>
          <c:tx>
            <c:strRef>
              <c:f>Feuil1!$A$26</c:f>
              <c:strCache>
                <c:ptCount val="1"/>
                <c:pt idx="0">
                  <c:v>Taux de pauvreté à 40 %</c:v>
                </c:pt>
              </c:strCache>
            </c:strRef>
          </c:tx>
          <c:marker>
            <c:symbol val="none"/>
          </c:marker>
          <c:val>
            <c:numRef>
              <c:f>Feuil1!$B$26:$K$26</c:f>
              <c:numCache>
                <c:formatCode>General</c:formatCode>
                <c:ptCount val="10"/>
                <c:pt idx="0">
                  <c:v>3.2</c:v>
                </c:pt>
                <c:pt idx="1">
                  <c:v>3.3</c:v>
                </c:pt>
                <c:pt idx="2">
                  <c:v>3.5</c:v>
                </c:pt>
                <c:pt idx="3">
                  <c:v>3.4</c:v>
                </c:pt>
                <c:pt idx="4">
                  <c:v>3.5</c:v>
                </c:pt>
                <c:pt idx="5">
                  <c:v>3.7</c:v>
                </c:pt>
                <c:pt idx="6">
                  <c:v>4</c:v>
                </c:pt>
                <c:pt idx="7">
                  <c:v>3.5</c:v>
                </c:pt>
                <c:pt idx="8">
                  <c:v>3.7</c:v>
                </c:pt>
                <c:pt idx="9">
                  <c:v>3.4</c:v>
                </c:pt>
              </c:numCache>
            </c:numRef>
          </c:val>
          <c:smooth val="0"/>
        </c:ser>
        <c:dLbls>
          <c:showLegendKey val="0"/>
          <c:showVal val="0"/>
          <c:showCatName val="0"/>
          <c:showSerName val="0"/>
          <c:showPercent val="0"/>
          <c:showBubbleSize val="0"/>
        </c:dLbls>
        <c:marker val="1"/>
        <c:smooth val="0"/>
        <c:axId val="56048640"/>
        <c:axId val="56054528"/>
      </c:lineChart>
      <c:catAx>
        <c:axId val="56048640"/>
        <c:scaling>
          <c:orientation val="minMax"/>
        </c:scaling>
        <c:delete val="0"/>
        <c:axPos val="b"/>
        <c:majorTickMark val="none"/>
        <c:minorTickMark val="none"/>
        <c:tickLblPos val="nextTo"/>
        <c:crossAx val="56054528"/>
        <c:crosses val="autoZero"/>
        <c:auto val="1"/>
        <c:lblAlgn val="ctr"/>
        <c:lblOffset val="100"/>
        <c:noMultiLvlLbl val="0"/>
      </c:catAx>
      <c:valAx>
        <c:axId val="56054528"/>
        <c:scaling>
          <c:orientation val="minMax"/>
        </c:scaling>
        <c:delete val="0"/>
        <c:axPos val="l"/>
        <c:majorGridlines/>
        <c:title>
          <c:layout/>
          <c:overlay val="0"/>
        </c:title>
        <c:numFmt formatCode="General" sourceLinked="1"/>
        <c:majorTickMark val="none"/>
        <c:minorTickMark val="none"/>
        <c:tickLblPos val="nextTo"/>
        <c:crossAx val="56048640"/>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percentStacked"/>
        <c:varyColors val="0"/>
        <c:ser>
          <c:idx val="0"/>
          <c:order val="0"/>
          <c:tx>
            <c:strRef>
              <c:f>Feuil1!$A$22</c:f>
              <c:strCache>
                <c:ptCount val="1"/>
                <c:pt idx="0">
                  <c:v>Tableau n° 6 : La pauvreté monétaire aux seuils de 40%  50% et 60%</c:v>
                </c:pt>
              </c:strCache>
            </c:strRef>
          </c:tx>
          <c:val>
            <c:numRef>
              <c:f>Feuil1!$B$22:$L$22</c:f>
              <c:numCache>
                <c:formatCode>General</c:formatCode>
                <c:ptCount val="11"/>
              </c:numCache>
            </c:numRef>
          </c:val>
          <c:smooth val="0"/>
        </c:ser>
        <c:ser>
          <c:idx val="1"/>
          <c:order val="1"/>
          <c:tx>
            <c:strRef>
              <c:f>Feuil1!$A$23</c:f>
              <c:strCache>
                <c:ptCount val="1"/>
              </c:strCache>
            </c:strRef>
          </c:tx>
          <c:val>
            <c:numRef>
              <c:f>Feuil1!$B$23:$L$23</c:f>
              <c:numCache>
                <c:formatCode>General</c:formatCode>
                <c:ptCount val="11"/>
                <c:pt idx="0">
                  <c:v>2008</c:v>
                </c:pt>
                <c:pt idx="1">
                  <c:v>2009</c:v>
                </c:pt>
                <c:pt idx="2">
                  <c:v>2010</c:v>
                </c:pt>
                <c:pt idx="3">
                  <c:v>0</c:v>
                </c:pt>
                <c:pt idx="4">
                  <c:v>2011</c:v>
                </c:pt>
                <c:pt idx="5">
                  <c:v>2012</c:v>
                </c:pt>
                <c:pt idx="6">
                  <c:v>0</c:v>
                </c:pt>
                <c:pt idx="7">
                  <c:v>2013</c:v>
                </c:pt>
                <c:pt idx="8">
                  <c:v>2014</c:v>
                </c:pt>
                <c:pt idx="9">
                  <c:v>2015</c:v>
                </c:pt>
                <c:pt idx="10">
                  <c:v>2016</c:v>
                </c:pt>
              </c:numCache>
            </c:numRef>
          </c:val>
          <c:smooth val="0"/>
        </c:ser>
        <c:ser>
          <c:idx val="2"/>
          <c:order val="2"/>
          <c:tx>
            <c:strRef>
              <c:f>Feuil1!$A$24</c:f>
              <c:strCache>
                <c:ptCount val="1"/>
                <c:pt idx="0">
                  <c:v>Taux de pauvreté à 50 %</c:v>
                </c:pt>
              </c:strCache>
            </c:strRef>
          </c:tx>
          <c:val>
            <c:numRef>
              <c:f>Feuil1!$B$24:$L$24</c:f>
              <c:numCache>
                <c:formatCode>General</c:formatCode>
                <c:ptCount val="11"/>
                <c:pt idx="0">
                  <c:v>7.4</c:v>
                </c:pt>
                <c:pt idx="1">
                  <c:v>7.8</c:v>
                </c:pt>
                <c:pt idx="2">
                  <c:v>8.1</c:v>
                </c:pt>
                <c:pt idx="3">
                  <c:v>7.7</c:v>
                </c:pt>
                <c:pt idx="4">
                  <c:v>8.3000000000000007</c:v>
                </c:pt>
                <c:pt idx="5">
                  <c:v>8.1</c:v>
                </c:pt>
                <c:pt idx="6">
                  <c:v>8.5</c:v>
                </c:pt>
                <c:pt idx="7">
                  <c:v>7.9</c:v>
                </c:pt>
                <c:pt idx="8">
                  <c:v>8</c:v>
                </c:pt>
                <c:pt idx="9">
                  <c:v>8</c:v>
                </c:pt>
              </c:numCache>
            </c:numRef>
          </c:val>
          <c:smooth val="0"/>
        </c:ser>
        <c:ser>
          <c:idx val="3"/>
          <c:order val="3"/>
          <c:tx>
            <c:strRef>
              <c:f>Feuil1!$A$25</c:f>
              <c:strCache>
                <c:ptCount val="1"/>
              </c:strCache>
            </c:strRef>
          </c:tx>
          <c:val>
            <c:numRef>
              <c:f>Feuil1!$B$25:$L$25</c:f>
              <c:numCache>
                <c:formatCode>General</c:formatCode>
                <c:ptCount val="11"/>
              </c:numCache>
            </c:numRef>
          </c:val>
          <c:smooth val="0"/>
        </c:ser>
        <c:ser>
          <c:idx val="4"/>
          <c:order val="4"/>
          <c:tx>
            <c:strRef>
              <c:f>Feuil1!$A$26</c:f>
              <c:strCache>
                <c:ptCount val="1"/>
                <c:pt idx="0">
                  <c:v>Taux de pauvreté à 40 %</c:v>
                </c:pt>
              </c:strCache>
            </c:strRef>
          </c:tx>
          <c:val>
            <c:numRef>
              <c:f>Feuil1!$B$26:$L$26</c:f>
              <c:numCache>
                <c:formatCode>General</c:formatCode>
                <c:ptCount val="11"/>
                <c:pt idx="0">
                  <c:v>3.2</c:v>
                </c:pt>
                <c:pt idx="1">
                  <c:v>3.3</c:v>
                </c:pt>
                <c:pt idx="2">
                  <c:v>3.5</c:v>
                </c:pt>
                <c:pt idx="3">
                  <c:v>3.4</c:v>
                </c:pt>
                <c:pt idx="4">
                  <c:v>3.5</c:v>
                </c:pt>
                <c:pt idx="5">
                  <c:v>3.7</c:v>
                </c:pt>
                <c:pt idx="6">
                  <c:v>4</c:v>
                </c:pt>
                <c:pt idx="7">
                  <c:v>3.5</c:v>
                </c:pt>
                <c:pt idx="8">
                  <c:v>3.7</c:v>
                </c:pt>
                <c:pt idx="9">
                  <c:v>3.4</c:v>
                </c:pt>
              </c:numCache>
            </c:numRef>
          </c:val>
          <c:smooth val="0"/>
        </c:ser>
        <c:ser>
          <c:idx val="5"/>
          <c:order val="5"/>
          <c:tx>
            <c:strRef>
              <c:f>Feuil1!$A$27</c:f>
              <c:strCache>
                <c:ptCount val="1"/>
              </c:strCache>
            </c:strRef>
          </c:tx>
          <c:val>
            <c:numRef>
              <c:f>Feuil1!$B$27:$L$27</c:f>
              <c:numCache>
                <c:formatCode>General</c:formatCode>
                <c:ptCount val="11"/>
              </c:numCache>
            </c:numRef>
          </c:val>
          <c:smooth val="0"/>
        </c:ser>
        <c:ser>
          <c:idx val="6"/>
          <c:order val="6"/>
          <c:tx>
            <c:strRef>
              <c:f>Feuil1!$A$28</c:f>
              <c:strCache>
                <c:ptCount val="1"/>
                <c:pt idx="0">
                  <c:v>Taux de pauvreté à 60 %</c:v>
                </c:pt>
              </c:strCache>
            </c:strRef>
          </c:tx>
          <c:val>
            <c:numRef>
              <c:f>Feuil1!$B$28:$L$28</c:f>
              <c:numCache>
                <c:formatCode>General</c:formatCode>
                <c:ptCount val="11"/>
                <c:pt idx="0">
                  <c:v>13</c:v>
                </c:pt>
                <c:pt idx="1">
                  <c:v>13.5</c:v>
                </c:pt>
                <c:pt idx="2">
                  <c:v>14.1</c:v>
                </c:pt>
                <c:pt idx="3">
                  <c:v>14</c:v>
                </c:pt>
                <c:pt idx="4">
                  <c:v>14.3</c:v>
                </c:pt>
                <c:pt idx="5">
                  <c:v>13.9</c:v>
                </c:pt>
                <c:pt idx="6">
                  <c:v>14.2</c:v>
                </c:pt>
                <c:pt idx="7">
                  <c:v>13.8</c:v>
                </c:pt>
                <c:pt idx="8">
                  <c:v>14</c:v>
                </c:pt>
                <c:pt idx="9">
                  <c:v>14.2</c:v>
                </c:pt>
                <c:pt idx="10">
                  <c:v>13.9</c:v>
                </c:pt>
              </c:numCache>
            </c:numRef>
          </c:val>
          <c:smooth val="0"/>
        </c:ser>
        <c:dLbls>
          <c:showLegendKey val="0"/>
          <c:showVal val="0"/>
          <c:showCatName val="0"/>
          <c:showSerName val="0"/>
          <c:showPercent val="0"/>
          <c:showBubbleSize val="0"/>
        </c:dLbls>
        <c:marker val="1"/>
        <c:smooth val="0"/>
        <c:axId val="60531840"/>
        <c:axId val="60533376"/>
      </c:lineChart>
      <c:catAx>
        <c:axId val="60531840"/>
        <c:scaling>
          <c:orientation val="minMax"/>
        </c:scaling>
        <c:delete val="0"/>
        <c:axPos val="b"/>
        <c:majorTickMark val="none"/>
        <c:minorTickMark val="none"/>
        <c:tickLblPos val="nextTo"/>
        <c:crossAx val="60533376"/>
        <c:crosses val="autoZero"/>
        <c:auto val="1"/>
        <c:lblAlgn val="ctr"/>
        <c:lblOffset val="100"/>
        <c:noMultiLvlLbl val="0"/>
      </c:catAx>
      <c:valAx>
        <c:axId val="60533376"/>
        <c:scaling>
          <c:orientation val="minMax"/>
        </c:scaling>
        <c:delete val="0"/>
        <c:axPos val="l"/>
        <c:numFmt formatCode="0%" sourceLinked="1"/>
        <c:majorTickMark val="none"/>
        <c:minorTickMark val="none"/>
        <c:tickLblPos val="nextTo"/>
        <c:crossAx val="60531840"/>
        <c:crosses val="autoZero"/>
        <c:crossBetween val="between"/>
      </c:valAx>
    </c:plotArea>
    <c:legend>
      <c:legendPos val="b"/>
      <c:layout/>
      <c:overlay val="0"/>
    </c:legend>
    <c:plotVisOnly val="1"/>
    <c:dispBlanksAs val="zero"/>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7C4ED4D-04F9-4FE1-AE13-BC1FE9C70AE5}" type="datetimeFigureOut">
              <a:rPr lang="fr-FR" smtClean="0"/>
              <a:t>12/03/2018</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182DEAC-6863-4378-A38E-647527DD773E}" type="slidenum">
              <a:rPr lang="fr-FR" smtClean="0"/>
              <a:t>‹N°›</a:t>
            </a:fld>
            <a:endParaRPr lang="fr-FR"/>
          </a:p>
        </p:txBody>
      </p:sp>
    </p:spTree>
    <p:extLst>
      <p:ext uri="{BB962C8B-B14F-4D97-AF65-F5344CB8AC3E}">
        <p14:creationId xmlns:p14="http://schemas.microsoft.com/office/powerpoint/2010/main" val="2058707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182DEAC-6863-4378-A38E-647527DD773E}" type="slidenum">
              <a:rPr lang="fr-FR" smtClean="0"/>
              <a:t>5</a:t>
            </a:fld>
            <a:endParaRPr lang="fr-FR"/>
          </a:p>
        </p:txBody>
      </p:sp>
    </p:spTree>
    <p:extLst>
      <p:ext uri="{BB962C8B-B14F-4D97-AF65-F5344CB8AC3E}">
        <p14:creationId xmlns:p14="http://schemas.microsoft.com/office/powerpoint/2010/main" val="3997804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182DEAC-6863-4378-A38E-647527DD773E}" type="slidenum">
              <a:rPr lang="fr-FR" smtClean="0"/>
              <a:t>13</a:t>
            </a:fld>
            <a:endParaRPr lang="fr-FR"/>
          </a:p>
        </p:txBody>
      </p:sp>
    </p:spTree>
    <p:extLst>
      <p:ext uri="{BB962C8B-B14F-4D97-AF65-F5344CB8AC3E}">
        <p14:creationId xmlns:p14="http://schemas.microsoft.com/office/powerpoint/2010/main" val="3569726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Les influences prépondérantes de la précarisation du marché du travail et</a:t>
            </a:r>
            <a:r>
              <a:rPr lang="fr-FR" baseline="0" dirty="0" smtClean="0"/>
              <a:t> des mutations économiques post 2008 , ainsi que de l’évolution spécifique des prix des loyers nets des aides se combinent pour rendre compte de phénomènes d’aggravation de la pauvreté qui touchent particulièrement les jeunes et les personnes d’âgé actif </a:t>
            </a:r>
            <a:endParaRPr lang="fr-FR" dirty="0"/>
          </a:p>
        </p:txBody>
      </p:sp>
      <p:sp>
        <p:nvSpPr>
          <p:cNvPr id="4" name="Espace réservé du numéro de diapositive 3"/>
          <p:cNvSpPr>
            <a:spLocks noGrp="1"/>
          </p:cNvSpPr>
          <p:nvPr>
            <p:ph type="sldNum" sz="quarter" idx="10"/>
          </p:nvPr>
        </p:nvSpPr>
        <p:spPr/>
        <p:txBody>
          <a:bodyPr/>
          <a:lstStyle/>
          <a:p>
            <a:fld id="{2182DEAC-6863-4378-A38E-647527DD773E}" type="slidenum">
              <a:rPr lang="fr-FR" smtClean="0"/>
              <a:t>16</a:t>
            </a:fld>
            <a:endParaRPr lang="fr-FR"/>
          </a:p>
        </p:txBody>
      </p:sp>
    </p:spTree>
    <p:extLst>
      <p:ext uri="{BB962C8B-B14F-4D97-AF65-F5344CB8AC3E}">
        <p14:creationId xmlns:p14="http://schemas.microsoft.com/office/powerpoint/2010/main" val="3743987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182DEAC-6863-4378-A38E-647527DD773E}" type="slidenum">
              <a:rPr lang="fr-FR" smtClean="0"/>
              <a:t>17</a:t>
            </a:fld>
            <a:endParaRPr lang="fr-FR"/>
          </a:p>
        </p:txBody>
      </p:sp>
    </p:spTree>
    <p:extLst>
      <p:ext uri="{BB962C8B-B14F-4D97-AF65-F5344CB8AC3E}">
        <p14:creationId xmlns:p14="http://schemas.microsoft.com/office/powerpoint/2010/main" val="1667541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182DEAC-6863-4378-A38E-647527DD773E}" type="slidenum">
              <a:rPr lang="fr-FR" smtClean="0"/>
              <a:t>21</a:t>
            </a:fld>
            <a:endParaRPr lang="fr-FR"/>
          </a:p>
        </p:txBody>
      </p:sp>
    </p:spTree>
    <p:extLst>
      <p:ext uri="{BB962C8B-B14F-4D97-AF65-F5344CB8AC3E}">
        <p14:creationId xmlns:p14="http://schemas.microsoft.com/office/powerpoint/2010/main" val="2979766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182DEAC-6863-4378-A38E-647527DD773E}" type="slidenum">
              <a:rPr lang="fr-FR" smtClean="0"/>
              <a:t>24</a:t>
            </a:fld>
            <a:endParaRPr lang="fr-FR"/>
          </a:p>
        </p:txBody>
      </p:sp>
    </p:spTree>
    <p:extLst>
      <p:ext uri="{BB962C8B-B14F-4D97-AF65-F5344CB8AC3E}">
        <p14:creationId xmlns:p14="http://schemas.microsoft.com/office/powerpoint/2010/main" val="2999745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smtClean="0"/>
              <a:t>Présentation ONPES le 26 janvier 2018 au CNLE</a:t>
            </a:r>
            <a:endParaRPr lang="fr-FR"/>
          </a:p>
        </p:txBody>
      </p:sp>
      <p:sp>
        <p:nvSpPr>
          <p:cNvPr id="6" name="Espace réservé du numéro de diapositive 5"/>
          <p:cNvSpPr>
            <a:spLocks noGrp="1"/>
          </p:cNvSpPr>
          <p:nvPr>
            <p:ph type="sldNum" sz="quarter" idx="12"/>
          </p:nvPr>
        </p:nvSpPr>
        <p:spPr/>
        <p:txBody>
          <a:bodyPr/>
          <a:lstStyle/>
          <a:p>
            <a:fld id="{0881FCDD-0111-47F1-B576-0611C5B8DC36}" type="slidenum">
              <a:rPr lang="fr-FR" smtClean="0"/>
              <a:t>‹N°›</a:t>
            </a:fld>
            <a:endParaRPr lang="fr-FR"/>
          </a:p>
        </p:txBody>
      </p:sp>
    </p:spTree>
    <p:extLst>
      <p:ext uri="{BB962C8B-B14F-4D97-AF65-F5344CB8AC3E}">
        <p14:creationId xmlns:p14="http://schemas.microsoft.com/office/powerpoint/2010/main" val="1318139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smtClean="0"/>
              <a:t>Présentation ONPES le 26 janvier 2018 au CNLE</a:t>
            </a:r>
            <a:endParaRPr lang="fr-FR"/>
          </a:p>
        </p:txBody>
      </p:sp>
      <p:sp>
        <p:nvSpPr>
          <p:cNvPr id="6" name="Espace réservé du numéro de diapositive 5"/>
          <p:cNvSpPr>
            <a:spLocks noGrp="1"/>
          </p:cNvSpPr>
          <p:nvPr>
            <p:ph type="sldNum" sz="quarter" idx="12"/>
          </p:nvPr>
        </p:nvSpPr>
        <p:spPr/>
        <p:txBody>
          <a:bodyPr/>
          <a:lstStyle/>
          <a:p>
            <a:fld id="{0881FCDD-0111-47F1-B576-0611C5B8DC36}" type="slidenum">
              <a:rPr lang="fr-FR" smtClean="0"/>
              <a:t>‹N°›</a:t>
            </a:fld>
            <a:endParaRPr lang="fr-FR"/>
          </a:p>
        </p:txBody>
      </p:sp>
    </p:spTree>
    <p:extLst>
      <p:ext uri="{BB962C8B-B14F-4D97-AF65-F5344CB8AC3E}">
        <p14:creationId xmlns:p14="http://schemas.microsoft.com/office/powerpoint/2010/main" val="1617255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smtClean="0"/>
              <a:t>Présentation ONPES le 26 janvier 2018 au CNLE</a:t>
            </a:r>
            <a:endParaRPr lang="fr-FR"/>
          </a:p>
        </p:txBody>
      </p:sp>
      <p:sp>
        <p:nvSpPr>
          <p:cNvPr id="6" name="Espace réservé du numéro de diapositive 5"/>
          <p:cNvSpPr>
            <a:spLocks noGrp="1"/>
          </p:cNvSpPr>
          <p:nvPr>
            <p:ph type="sldNum" sz="quarter" idx="12"/>
          </p:nvPr>
        </p:nvSpPr>
        <p:spPr/>
        <p:txBody>
          <a:bodyPr/>
          <a:lstStyle/>
          <a:p>
            <a:fld id="{0881FCDD-0111-47F1-B576-0611C5B8DC36}" type="slidenum">
              <a:rPr lang="fr-FR" smtClean="0"/>
              <a:t>‹N°›</a:t>
            </a:fld>
            <a:endParaRPr lang="fr-FR"/>
          </a:p>
        </p:txBody>
      </p:sp>
    </p:spTree>
    <p:extLst>
      <p:ext uri="{BB962C8B-B14F-4D97-AF65-F5344CB8AC3E}">
        <p14:creationId xmlns:p14="http://schemas.microsoft.com/office/powerpoint/2010/main" val="145620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smtClean="0"/>
              <a:t>Présentation ONPES le 26 janvier 2018 au CNLE</a:t>
            </a:r>
            <a:endParaRPr lang="fr-FR"/>
          </a:p>
        </p:txBody>
      </p:sp>
      <p:sp>
        <p:nvSpPr>
          <p:cNvPr id="6" name="Espace réservé du numéro de diapositive 5"/>
          <p:cNvSpPr>
            <a:spLocks noGrp="1"/>
          </p:cNvSpPr>
          <p:nvPr>
            <p:ph type="sldNum" sz="quarter" idx="12"/>
          </p:nvPr>
        </p:nvSpPr>
        <p:spPr/>
        <p:txBody>
          <a:bodyPr/>
          <a:lstStyle/>
          <a:p>
            <a:fld id="{0881FCDD-0111-47F1-B576-0611C5B8DC36}" type="slidenum">
              <a:rPr lang="fr-FR" smtClean="0"/>
              <a:t>‹N°›</a:t>
            </a:fld>
            <a:endParaRPr lang="fr-FR"/>
          </a:p>
        </p:txBody>
      </p:sp>
    </p:spTree>
    <p:extLst>
      <p:ext uri="{BB962C8B-B14F-4D97-AF65-F5344CB8AC3E}">
        <p14:creationId xmlns:p14="http://schemas.microsoft.com/office/powerpoint/2010/main" val="3365420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smtClean="0"/>
              <a:t>Présentation ONPES le 26 janvier 2018 au CNLE</a:t>
            </a:r>
            <a:endParaRPr lang="fr-FR"/>
          </a:p>
        </p:txBody>
      </p:sp>
      <p:sp>
        <p:nvSpPr>
          <p:cNvPr id="6" name="Espace réservé du numéro de diapositive 5"/>
          <p:cNvSpPr>
            <a:spLocks noGrp="1"/>
          </p:cNvSpPr>
          <p:nvPr>
            <p:ph type="sldNum" sz="quarter" idx="12"/>
          </p:nvPr>
        </p:nvSpPr>
        <p:spPr/>
        <p:txBody>
          <a:bodyPr/>
          <a:lstStyle/>
          <a:p>
            <a:fld id="{0881FCDD-0111-47F1-B576-0611C5B8DC36}" type="slidenum">
              <a:rPr lang="fr-FR" smtClean="0"/>
              <a:t>‹N°›</a:t>
            </a:fld>
            <a:endParaRPr lang="fr-FR"/>
          </a:p>
        </p:txBody>
      </p:sp>
    </p:spTree>
    <p:extLst>
      <p:ext uri="{BB962C8B-B14F-4D97-AF65-F5344CB8AC3E}">
        <p14:creationId xmlns:p14="http://schemas.microsoft.com/office/powerpoint/2010/main" val="322732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r>
              <a:rPr lang="fr-FR" smtClean="0"/>
              <a:t>26/01/2018</a:t>
            </a:r>
            <a:endParaRPr lang="fr-FR"/>
          </a:p>
        </p:txBody>
      </p:sp>
      <p:sp>
        <p:nvSpPr>
          <p:cNvPr id="6" name="Espace réservé du pied de page 5"/>
          <p:cNvSpPr>
            <a:spLocks noGrp="1"/>
          </p:cNvSpPr>
          <p:nvPr>
            <p:ph type="ftr" sz="quarter" idx="11"/>
          </p:nvPr>
        </p:nvSpPr>
        <p:spPr/>
        <p:txBody>
          <a:bodyPr/>
          <a:lstStyle/>
          <a:p>
            <a:r>
              <a:rPr lang="fr-FR" smtClean="0"/>
              <a:t>Présentation ONPES le 26 janvier 2018 au CNLE</a:t>
            </a:r>
            <a:endParaRPr lang="fr-FR"/>
          </a:p>
        </p:txBody>
      </p:sp>
      <p:sp>
        <p:nvSpPr>
          <p:cNvPr id="7" name="Espace réservé du numéro de diapositive 6"/>
          <p:cNvSpPr>
            <a:spLocks noGrp="1"/>
          </p:cNvSpPr>
          <p:nvPr>
            <p:ph type="sldNum" sz="quarter" idx="12"/>
          </p:nvPr>
        </p:nvSpPr>
        <p:spPr/>
        <p:txBody>
          <a:bodyPr/>
          <a:lstStyle/>
          <a:p>
            <a:fld id="{0881FCDD-0111-47F1-B576-0611C5B8DC36}" type="slidenum">
              <a:rPr lang="fr-FR" smtClean="0"/>
              <a:t>‹N°›</a:t>
            </a:fld>
            <a:endParaRPr lang="fr-FR"/>
          </a:p>
        </p:txBody>
      </p:sp>
    </p:spTree>
    <p:extLst>
      <p:ext uri="{BB962C8B-B14F-4D97-AF65-F5344CB8AC3E}">
        <p14:creationId xmlns:p14="http://schemas.microsoft.com/office/powerpoint/2010/main" val="3575416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r>
              <a:rPr lang="fr-FR" smtClean="0"/>
              <a:t>26/01/2018</a:t>
            </a:r>
            <a:endParaRPr lang="fr-FR"/>
          </a:p>
        </p:txBody>
      </p:sp>
      <p:sp>
        <p:nvSpPr>
          <p:cNvPr id="8" name="Espace réservé du pied de page 7"/>
          <p:cNvSpPr>
            <a:spLocks noGrp="1"/>
          </p:cNvSpPr>
          <p:nvPr>
            <p:ph type="ftr" sz="quarter" idx="11"/>
          </p:nvPr>
        </p:nvSpPr>
        <p:spPr/>
        <p:txBody>
          <a:bodyPr/>
          <a:lstStyle/>
          <a:p>
            <a:r>
              <a:rPr lang="fr-FR" smtClean="0"/>
              <a:t>Présentation ONPES le 26 janvier 2018 au CNLE</a:t>
            </a:r>
            <a:endParaRPr lang="fr-FR"/>
          </a:p>
        </p:txBody>
      </p:sp>
      <p:sp>
        <p:nvSpPr>
          <p:cNvPr id="9" name="Espace réservé du numéro de diapositive 8"/>
          <p:cNvSpPr>
            <a:spLocks noGrp="1"/>
          </p:cNvSpPr>
          <p:nvPr>
            <p:ph type="sldNum" sz="quarter" idx="12"/>
          </p:nvPr>
        </p:nvSpPr>
        <p:spPr/>
        <p:txBody>
          <a:bodyPr/>
          <a:lstStyle/>
          <a:p>
            <a:fld id="{0881FCDD-0111-47F1-B576-0611C5B8DC36}" type="slidenum">
              <a:rPr lang="fr-FR" smtClean="0"/>
              <a:t>‹N°›</a:t>
            </a:fld>
            <a:endParaRPr lang="fr-FR"/>
          </a:p>
        </p:txBody>
      </p:sp>
    </p:spTree>
    <p:extLst>
      <p:ext uri="{BB962C8B-B14F-4D97-AF65-F5344CB8AC3E}">
        <p14:creationId xmlns:p14="http://schemas.microsoft.com/office/powerpoint/2010/main" val="3396968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r>
              <a:rPr lang="fr-FR" smtClean="0"/>
              <a:t>26/01/2018</a:t>
            </a:r>
            <a:endParaRPr lang="fr-FR"/>
          </a:p>
        </p:txBody>
      </p:sp>
      <p:sp>
        <p:nvSpPr>
          <p:cNvPr id="4" name="Espace réservé du pied de page 3"/>
          <p:cNvSpPr>
            <a:spLocks noGrp="1"/>
          </p:cNvSpPr>
          <p:nvPr>
            <p:ph type="ftr" sz="quarter" idx="11"/>
          </p:nvPr>
        </p:nvSpPr>
        <p:spPr/>
        <p:txBody>
          <a:bodyPr/>
          <a:lstStyle/>
          <a:p>
            <a:r>
              <a:rPr lang="fr-FR" smtClean="0"/>
              <a:t>Présentation ONPES le 26 janvier 2018 au CNLE</a:t>
            </a:r>
            <a:endParaRPr lang="fr-FR"/>
          </a:p>
        </p:txBody>
      </p:sp>
      <p:sp>
        <p:nvSpPr>
          <p:cNvPr id="5" name="Espace réservé du numéro de diapositive 4"/>
          <p:cNvSpPr>
            <a:spLocks noGrp="1"/>
          </p:cNvSpPr>
          <p:nvPr>
            <p:ph type="sldNum" sz="quarter" idx="12"/>
          </p:nvPr>
        </p:nvSpPr>
        <p:spPr/>
        <p:txBody>
          <a:bodyPr/>
          <a:lstStyle/>
          <a:p>
            <a:fld id="{0881FCDD-0111-47F1-B576-0611C5B8DC36}" type="slidenum">
              <a:rPr lang="fr-FR" smtClean="0"/>
              <a:t>‹N°›</a:t>
            </a:fld>
            <a:endParaRPr lang="fr-FR"/>
          </a:p>
        </p:txBody>
      </p:sp>
    </p:spTree>
    <p:extLst>
      <p:ext uri="{BB962C8B-B14F-4D97-AF65-F5344CB8AC3E}">
        <p14:creationId xmlns:p14="http://schemas.microsoft.com/office/powerpoint/2010/main" val="888763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smtClean="0"/>
              <a:t>26/01/2018</a:t>
            </a:r>
            <a:endParaRPr lang="fr-FR"/>
          </a:p>
        </p:txBody>
      </p:sp>
      <p:sp>
        <p:nvSpPr>
          <p:cNvPr id="3" name="Espace réservé du pied de page 2"/>
          <p:cNvSpPr>
            <a:spLocks noGrp="1"/>
          </p:cNvSpPr>
          <p:nvPr>
            <p:ph type="ftr" sz="quarter" idx="11"/>
          </p:nvPr>
        </p:nvSpPr>
        <p:spPr/>
        <p:txBody>
          <a:bodyPr/>
          <a:lstStyle/>
          <a:p>
            <a:r>
              <a:rPr lang="fr-FR" smtClean="0"/>
              <a:t>Présentation ONPES le 26 janvier 2018 au CNLE</a:t>
            </a:r>
            <a:endParaRPr lang="fr-FR"/>
          </a:p>
        </p:txBody>
      </p:sp>
      <p:sp>
        <p:nvSpPr>
          <p:cNvPr id="4" name="Espace réservé du numéro de diapositive 3"/>
          <p:cNvSpPr>
            <a:spLocks noGrp="1"/>
          </p:cNvSpPr>
          <p:nvPr>
            <p:ph type="sldNum" sz="quarter" idx="12"/>
          </p:nvPr>
        </p:nvSpPr>
        <p:spPr/>
        <p:txBody>
          <a:bodyPr/>
          <a:lstStyle/>
          <a:p>
            <a:fld id="{0881FCDD-0111-47F1-B576-0611C5B8DC36}" type="slidenum">
              <a:rPr lang="fr-FR" smtClean="0"/>
              <a:t>‹N°›</a:t>
            </a:fld>
            <a:endParaRPr lang="fr-FR"/>
          </a:p>
        </p:txBody>
      </p:sp>
    </p:spTree>
    <p:extLst>
      <p:ext uri="{BB962C8B-B14F-4D97-AF65-F5344CB8AC3E}">
        <p14:creationId xmlns:p14="http://schemas.microsoft.com/office/powerpoint/2010/main" val="4144315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r>
              <a:rPr lang="fr-FR" smtClean="0"/>
              <a:t>26/01/2018</a:t>
            </a:r>
            <a:endParaRPr lang="fr-FR"/>
          </a:p>
        </p:txBody>
      </p:sp>
      <p:sp>
        <p:nvSpPr>
          <p:cNvPr id="6" name="Espace réservé du pied de page 5"/>
          <p:cNvSpPr>
            <a:spLocks noGrp="1"/>
          </p:cNvSpPr>
          <p:nvPr>
            <p:ph type="ftr" sz="quarter" idx="11"/>
          </p:nvPr>
        </p:nvSpPr>
        <p:spPr/>
        <p:txBody>
          <a:bodyPr/>
          <a:lstStyle/>
          <a:p>
            <a:r>
              <a:rPr lang="fr-FR" smtClean="0"/>
              <a:t>Présentation ONPES le 26 janvier 2018 au CNLE</a:t>
            </a:r>
            <a:endParaRPr lang="fr-FR"/>
          </a:p>
        </p:txBody>
      </p:sp>
      <p:sp>
        <p:nvSpPr>
          <p:cNvPr id="7" name="Espace réservé du numéro de diapositive 6"/>
          <p:cNvSpPr>
            <a:spLocks noGrp="1"/>
          </p:cNvSpPr>
          <p:nvPr>
            <p:ph type="sldNum" sz="quarter" idx="12"/>
          </p:nvPr>
        </p:nvSpPr>
        <p:spPr/>
        <p:txBody>
          <a:bodyPr/>
          <a:lstStyle/>
          <a:p>
            <a:fld id="{0881FCDD-0111-47F1-B576-0611C5B8DC36}" type="slidenum">
              <a:rPr lang="fr-FR" smtClean="0"/>
              <a:t>‹N°›</a:t>
            </a:fld>
            <a:endParaRPr lang="fr-FR"/>
          </a:p>
        </p:txBody>
      </p:sp>
    </p:spTree>
    <p:extLst>
      <p:ext uri="{BB962C8B-B14F-4D97-AF65-F5344CB8AC3E}">
        <p14:creationId xmlns:p14="http://schemas.microsoft.com/office/powerpoint/2010/main" val="3256663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r>
              <a:rPr lang="fr-FR" smtClean="0"/>
              <a:t>26/01/2018</a:t>
            </a:r>
            <a:endParaRPr lang="fr-FR"/>
          </a:p>
        </p:txBody>
      </p:sp>
      <p:sp>
        <p:nvSpPr>
          <p:cNvPr id="6" name="Espace réservé du pied de page 5"/>
          <p:cNvSpPr>
            <a:spLocks noGrp="1"/>
          </p:cNvSpPr>
          <p:nvPr>
            <p:ph type="ftr" sz="quarter" idx="11"/>
          </p:nvPr>
        </p:nvSpPr>
        <p:spPr/>
        <p:txBody>
          <a:bodyPr/>
          <a:lstStyle/>
          <a:p>
            <a:r>
              <a:rPr lang="fr-FR" smtClean="0"/>
              <a:t>Présentation ONPES le 26 janvier 2018 au CNLE</a:t>
            </a:r>
            <a:endParaRPr lang="fr-FR"/>
          </a:p>
        </p:txBody>
      </p:sp>
      <p:sp>
        <p:nvSpPr>
          <p:cNvPr id="7" name="Espace réservé du numéro de diapositive 6"/>
          <p:cNvSpPr>
            <a:spLocks noGrp="1"/>
          </p:cNvSpPr>
          <p:nvPr>
            <p:ph type="sldNum" sz="quarter" idx="12"/>
          </p:nvPr>
        </p:nvSpPr>
        <p:spPr/>
        <p:txBody>
          <a:bodyPr/>
          <a:lstStyle/>
          <a:p>
            <a:fld id="{0881FCDD-0111-47F1-B576-0611C5B8DC36}" type="slidenum">
              <a:rPr lang="fr-FR" smtClean="0"/>
              <a:t>‹N°›</a:t>
            </a:fld>
            <a:endParaRPr lang="fr-FR"/>
          </a:p>
        </p:txBody>
      </p:sp>
    </p:spTree>
    <p:extLst>
      <p:ext uri="{BB962C8B-B14F-4D97-AF65-F5344CB8AC3E}">
        <p14:creationId xmlns:p14="http://schemas.microsoft.com/office/powerpoint/2010/main" val="3994356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FR" smtClean="0"/>
              <a:t>26/01/2018</a:t>
            </a:r>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Présentation ONPES le 26 janvier 2018 au CNLE</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81FCDD-0111-47F1-B576-0611C5B8DC36}" type="slidenum">
              <a:rPr lang="fr-FR" smtClean="0"/>
              <a:t>‹N°›</a:t>
            </a:fld>
            <a:endParaRPr lang="fr-FR"/>
          </a:p>
        </p:txBody>
      </p:sp>
    </p:spTree>
    <p:extLst>
      <p:ext uri="{BB962C8B-B14F-4D97-AF65-F5344CB8AC3E}">
        <p14:creationId xmlns:p14="http://schemas.microsoft.com/office/powerpoint/2010/main" val="2627489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L’évolution de la pauvreté en France depuis 2008</a:t>
            </a:r>
            <a:endParaRPr lang="fr-FR" dirty="0"/>
          </a:p>
        </p:txBody>
      </p:sp>
      <p:sp>
        <p:nvSpPr>
          <p:cNvPr id="3" name="Sous-titre 2"/>
          <p:cNvSpPr>
            <a:spLocks noGrp="1"/>
          </p:cNvSpPr>
          <p:nvPr>
            <p:ph type="subTitle" idx="1"/>
          </p:nvPr>
        </p:nvSpPr>
        <p:spPr/>
        <p:txBody>
          <a:bodyPr/>
          <a:lstStyle/>
          <a:p>
            <a:r>
              <a:rPr lang="fr-FR" dirty="0" smtClean="0"/>
              <a:t>Mesures et perceptions </a:t>
            </a:r>
            <a:fld id="{E7A55426-7FDD-4833-A514-0F44ACC1CDA5}" type="slidenum">
              <a:rPr lang="fr-FR" smtClean="0"/>
              <a:t>1</a:t>
            </a:fld>
            <a:endParaRPr lang="fr-FR" dirty="0"/>
          </a:p>
        </p:txBody>
      </p:sp>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smtClean="0"/>
              <a:t>Présentation ONPES le 26 janvier 2018 au CNLE</a:t>
            </a:r>
            <a:endParaRPr lang="fr-FR"/>
          </a:p>
        </p:txBody>
      </p:sp>
      <p:sp>
        <p:nvSpPr>
          <p:cNvPr id="6" name="Espace réservé du numéro de diapositive 5"/>
          <p:cNvSpPr>
            <a:spLocks noGrp="1"/>
          </p:cNvSpPr>
          <p:nvPr>
            <p:ph type="sldNum" sz="quarter" idx="12"/>
          </p:nvPr>
        </p:nvSpPr>
        <p:spPr/>
        <p:txBody>
          <a:bodyPr/>
          <a:lstStyle/>
          <a:p>
            <a:fld id="{0881FCDD-0111-47F1-B576-0611C5B8DC36}" type="slidenum">
              <a:rPr lang="fr-FR" smtClean="0"/>
              <a:t>1</a:t>
            </a:fld>
            <a:endParaRPr lang="fr-FR"/>
          </a:p>
        </p:txBody>
      </p:sp>
      <p:pic>
        <p:nvPicPr>
          <p:cNvPr id="9" name="Picture 2" descr="D:\Documents\ftassin\Mes documents\ONPES\6. Logos\ONPES.jpg"/>
          <p:cNvPicPr>
            <a:picLocks noChangeAspect="1" noChangeArrowheads="1"/>
          </p:cNvPicPr>
          <p:nvPr/>
        </p:nvPicPr>
        <p:blipFill>
          <a:blip r:embed="rId2" cstate="print"/>
          <a:srcRect/>
          <a:stretch>
            <a:fillRect/>
          </a:stretch>
        </p:blipFill>
        <p:spPr bwMode="auto">
          <a:xfrm>
            <a:off x="211560" y="404664"/>
            <a:ext cx="1012885" cy="717461"/>
          </a:xfrm>
          <a:prstGeom prst="rect">
            <a:avLst/>
          </a:prstGeom>
          <a:noFill/>
        </p:spPr>
      </p:pic>
    </p:spTree>
    <p:extLst>
      <p:ext uri="{BB962C8B-B14F-4D97-AF65-F5344CB8AC3E}">
        <p14:creationId xmlns:p14="http://schemas.microsoft.com/office/powerpoint/2010/main" val="32868683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476672"/>
            <a:ext cx="7509520" cy="1143000"/>
          </a:xfrm>
        </p:spPr>
        <p:txBody>
          <a:bodyPr>
            <a:normAutofit fontScale="90000"/>
          </a:bodyPr>
          <a:lstStyle/>
          <a:p>
            <a:r>
              <a:rPr lang="fr-FR" sz="3100" dirty="0" smtClean="0"/>
              <a:t>7a</a:t>
            </a:r>
            <a:r>
              <a:rPr lang="fr-FR" sz="3200" dirty="0" smtClean="0"/>
              <a:t/>
            </a:r>
            <a:br>
              <a:rPr lang="fr-FR" sz="3200" dirty="0" smtClean="0"/>
            </a:br>
            <a:r>
              <a:rPr lang="fr-FR" sz="3200" dirty="0" smtClean="0"/>
              <a:t> Une précarisation durable du marché du travail </a:t>
            </a:r>
            <a:endParaRPr lang="fr-FR" sz="3200" dirty="0"/>
          </a:p>
        </p:txBody>
      </p:sp>
      <p:sp>
        <p:nvSpPr>
          <p:cNvPr id="3" name="Espace réservé du contenu 2"/>
          <p:cNvSpPr>
            <a:spLocks noGrp="1"/>
          </p:cNvSpPr>
          <p:nvPr>
            <p:ph idx="1"/>
          </p:nvPr>
        </p:nvSpPr>
        <p:spPr/>
        <p:txBody>
          <a:bodyPr/>
          <a:lstStyle/>
          <a:p>
            <a:pPr marL="0" indent="0">
              <a:buNone/>
            </a:pPr>
            <a:r>
              <a:rPr lang="fr-FR" dirty="0" smtClean="0"/>
              <a:t>31,2 millions de personnes en emploi au moins une fois dans l’année , dont </a:t>
            </a:r>
          </a:p>
          <a:p>
            <a:pPr marL="0" indent="0">
              <a:buNone/>
            </a:pPr>
            <a:r>
              <a:rPr lang="fr-FR" dirty="0" smtClean="0"/>
              <a:t>66% en emploi à temps plein et quasi continu</a:t>
            </a:r>
          </a:p>
          <a:p>
            <a:pPr marL="0" indent="0">
              <a:buNone/>
            </a:pPr>
            <a:r>
              <a:rPr lang="fr-FR" dirty="0" smtClean="0"/>
              <a:t>13% en « offre d’emploi limité » (retraités, étudiants, maladie…)</a:t>
            </a:r>
          </a:p>
          <a:p>
            <a:pPr marL="0" indent="0">
              <a:buNone/>
            </a:pPr>
            <a:r>
              <a:rPr lang="fr-FR" dirty="0" smtClean="0"/>
              <a:t>21% en emploi partiel dont 15% en emploi « fragmenté » discontinu permanent .</a:t>
            </a:r>
          </a:p>
          <a:p>
            <a:pPr marL="0" indent="0">
              <a:buNone/>
            </a:pPr>
            <a:r>
              <a:rPr lang="fr-FR" dirty="0" smtClean="0"/>
              <a:t>Source Etude </a:t>
            </a:r>
            <a:r>
              <a:rPr lang="fr-FR" dirty="0" err="1" smtClean="0"/>
              <a:t>Picart</a:t>
            </a:r>
            <a:r>
              <a:rPr lang="fr-FR" dirty="0" smtClean="0"/>
              <a:t> 2017, année 2012</a:t>
            </a:r>
            <a:endParaRPr lang="fr-FR" dirty="0"/>
          </a:p>
        </p:txBody>
      </p:sp>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smtClean="0"/>
              <a:t>Présentation ONPES le 26 janvier 2018 au CNLE</a:t>
            </a:r>
            <a:endParaRPr lang="fr-FR"/>
          </a:p>
        </p:txBody>
      </p:sp>
      <p:sp>
        <p:nvSpPr>
          <p:cNvPr id="6" name="Espace réservé du numéro de diapositive 5"/>
          <p:cNvSpPr>
            <a:spLocks noGrp="1"/>
          </p:cNvSpPr>
          <p:nvPr>
            <p:ph type="sldNum" sz="quarter" idx="12"/>
          </p:nvPr>
        </p:nvSpPr>
        <p:spPr/>
        <p:txBody>
          <a:bodyPr/>
          <a:lstStyle/>
          <a:p>
            <a:r>
              <a:rPr lang="fr-FR" dirty="0" smtClean="0"/>
              <a:t>Source </a:t>
            </a:r>
            <a:r>
              <a:rPr lang="fr-FR" dirty="0" err="1" smtClean="0"/>
              <a:t>Picart</a:t>
            </a:r>
            <a:r>
              <a:rPr lang="fr-FR" dirty="0" smtClean="0"/>
              <a:t>                            </a:t>
            </a:r>
            <a:fld id="{0881FCDD-0111-47F1-B576-0611C5B8DC36}" type="slidenum">
              <a:rPr lang="fr-FR" smtClean="0"/>
              <a:t>10</a:t>
            </a:fld>
            <a:endParaRPr lang="fr-FR" dirty="0"/>
          </a:p>
        </p:txBody>
      </p:sp>
      <p:pic>
        <p:nvPicPr>
          <p:cNvPr id="7" name="Picture 2" descr="D:\Documents\ftassin\Mes documents\ONPES\6. Logos\ONPES.jpg"/>
          <p:cNvPicPr>
            <a:picLocks noChangeAspect="1" noChangeArrowheads="1"/>
          </p:cNvPicPr>
          <p:nvPr/>
        </p:nvPicPr>
        <p:blipFill>
          <a:blip r:embed="rId2" cstate="print"/>
          <a:srcRect/>
          <a:stretch>
            <a:fillRect/>
          </a:stretch>
        </p:blipFill>
        <p:spPr bwMode="auto">
          <a:xfrm>
            <a:off x="209537" y="116632"/>
            <a:ext cx="1050095" cy="720080"/>
          </a:xfrm>
          <a:prstGeom prst="rect">
            <a:avLst/>
          </a:prstGeom>
          <a:noFill/>
        </p:spPr>
      </p:pic>
    </p:spTree>
    <p:extLst>
      <p:ext uri="{BB962C8B-B14F-4D97-AF65-F5344CB8AC3E}">
        <p14:creationId xmlns:p14="http://schemas.microsoft.com/office/powerpoint/2010/main" val="23116451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76672"/>
            <a:ext cx="8229600" cy="940966"/>
          </a:xfrm>
        </p:spPr>
        <p:txBody>
          <a:bodyPr>
            <a:normAutofit fontScale="90000"/>
          </a:bodyPr>
          <a:lstStyle/>
          <a:p>
            <a:r>
              <a:rPr lang="fr-FR" sz="2800" dirty="0" smtClean="0"/>
              <a:t>7b </a:t>
            </a:r>
            <a:br>
              <a:rPr lang="fr-FR" sz="2800" dirty="0" smtClean="0"/>
            </a:br>
            <a:r>
              <a:rPr lang="fr-FR" sz="2800" dirty="0" smtClean="0"/>
              <a:t>Une précarisation durable du marché du travail </a:t>
            </a:r>
            <a:endParaRPr lang="fr-FR" sz="2800" dirty="0"/>
          </a:p>
        </p:txBody>
      </p:sp>
      <p:sp>
        <p:nvSpPr>
          <p:cNvPr id="3" name="Espace réservé du contenu 2"/>
          <p:cNvSpPr>
            <a:spLocks noGrp="1"/>
          </p:cNvSpPr>
          <p:nvPr>
            <p:ph idx="1"/>
          </p:nvPr>
        </p:nvSpPr>
        <p:spPr/>
        <p:txBody>
          <a:bodyPr>
            <a:normAutofit/>
          </a:bodyPr>
          <a:lstStyle/>
          <a:p>
            <a:pPr marL="0" indent="0">
              <a:buNone/>
            </a:pPr>
            <a:r>
              <a:rPr lang="fr-FR" dirty="0" smtClean="0"/>
              <a:t>4 trajectoires pour les </a:t>
            </a:r>
            <a:r>
              <a:rPr lang="fr-FR" dirty="0" smtClean="0">
                <a:solidFill>
                  <a:srgbClr val="FF0000"/>
                </a:solidFill>
              </a:rPr>
              <a:t>demandeurs d’emploi « en activité réduite « </a:t>
            </a:r>
          </a:p>
          <a:p>
            <a:r>
              <a:rPr lang="fr-FR" dirty="0" smtClean="0"/>
              <a:t>Sortie durable vers l’emploi (18%)</a:t>
            </a:r>
          </a:p>
          <a:p>
            <a:r>
              <a:rPr lang="fr-FR" dirty="0" smtClean="0"/>
              <a:t>Activité réduite durable (25%)</a:t>
            </a:r>
          </a:p>
          <a:p>
            <a:r>
              <a:rPr lang="fr-FR" dirty="0" smtClean="0"/>
              <a:t>Situation durable de chômage complet (30%)</a:t>
            </a:r>
          </a:p>
          <a:p>
            <a:r>
              <a:rPr lang="fr-FR" dirty="0" smtClean="0"/>
              <a:t>Sortie du chômage sans motif connu (27%)</a:t>
            </a:r>
          </a:p>
          <a:p>
            <a:pPr marL="0" indent="0">
              <a:buNone/>
            </a:pPr>
            <a:endParaRPr lang="fr-FR" sz="2000" dirty="0" smtClean="0"/>
          </a:p>
          <a:p>
            <a:pPr marL="0" indent="0">
              <a:buNone/>
            </a:pPr>
            <a:r>
              <a:rPr lang="fr-FR" sz="2000" dirty="0" smtClean="0"/>
              <a:t>Source Pôle emploi, observations 2015 sur 24 mois</a:t>
            </a:r>
            <a:endParaRPr lang="fr-FR" sz="2000" dirty="0"/>
          </a:p>
        </p:txBody>
      </p:sp>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smtClean="0"/>
              <a:t>Présentation ONPES le 26 janvier 2018 au CNLE</a:t>
            </a:r>
            <a:endParaRPr lang="fr-FR"/>
          </a:p>
        </p:txBody>
      </p:sp>
      <p:sp>
        <p:nvSpPr>
          <p:cNvPr id="6" name="Espace réservé du numéro de diapositive 5"/>
          <p:cNvSpPr>
            <a:spLocks noGrp="1"/>
          </p:cNvSpPr>
          <p:nvPr>
            <p:ph type="sldNum" sz="quarter" idx="12"/>
          </p:nvPr>
        </p:nvSpPr>
        <p:spPr/>
        <p:txBody>
          <a:bodyPr/>
          <a:lstStyle/>
          <a:p>
            <a:fld id="{0881FCDD-0111-47F1-B576-0611C5B8DC36}" type="slidenum">
              <a:rPr lang="fr-FR" smtClean="0"/>
              <a:t>11</a:t>
            </a:fld>
            <a:endParaRPr lang="fr-FR"/>
          </a:p>
        </p:txBody>
      </p:sp>
      <p:pic>
        <p:nvPicPr>
          <p:cNvPr id="7" name="Picture 2" descr="D:\Documents\ftassin\Mes documents\ONPES\6. Logos\ONPES.jpg"/>
          <p:cNvPicPr>
            <a:picLocks noChangeAspect="1" noChangeArrowheads="1"/>
          </p:cNvPicPr>
          <p:nvPr/>
        </p:nvPicPr>
        <p:blipFill>
          <a:blip r:embed="rId2" cstate="print"/>
          <a:srcRect/>
          <a:stretch>
            <a:fillRect/>
          </a:stretch>
        </p:blipFill>
        <p:spPr bwMode="auto">
          <a:xfrm>
            <a:off x="209537" y="116632"/>
            <a:ext cx="1050095" cy="720080"/>
          </a:xfrm>
          <a:prstGeom prst="rect">
            <a:avLst/>
          </a:prstGeom>
          <a:noFill/>
        </p:spPr>
      </p:pic>
    </p:spTree>
    <p:extLst>
      <p:ext uri="{BB962C8B-B14F-4D97-AF65-F5344CB8AC3E}">
        <p14:creationId xmlns:p14="http://schemas.microsoft.com/office/powerpoint/2010/main" val="14278930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620688"/>
            <a:ext cx="7571184" cy="796950"/>
          </a:xfrm>
        </p:spPr>
        <p:txBody>
          <a:bodyPr>
            <a:noAutofit/>
          </a:bodyPr>
          <a:lstStyle/>
          <a:p>
            <a:r>
              <a:rPr lang="fr-FR" sz="2800" dirty="0" smtClean="0"/>
              <a:t>8</a:t>
            </a:r>
            <a:r>
              <a:rPr lang="fr-FR" sz="3200" dirty="0" smtClean="0"/>
              <a:t>a</a:t>
            </a:r>
            <a:br>
              <a:rPr lang="fr-FR" sz="3200" dirty="0" smtClean="0"/>
            </a:br>
            <a:r>
              <a:rPr lang="fr-FR" sz="3200" dirty="0" smtClean="0"/>
              <a:t> % de bénéficiaires fin année N inscrits depuis 3 ans et plus</a:t>
            </a:r>
            <a:endParaRPr lang="fr-FR" sz="3200"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3308338606"/>
              </p:ext>
            </p:extLst>
          </p:nvPr>
        </p:nvGraphicFramePr>
        <p:xfrm>
          <a:off x="734585" y="1982457"/>
          <a:ext cx="7941871" cy="3822807"/>
        </p:xfrm>
        <a:graphic>
          <a:graphicData uri="http://schemas.openxmlformats.org/drawingml/2006/table">
            <a:tbl>
              <a:tblPr firstRow="1" bandRow="1">
                <a:tableStyleId>{5C22544A-7EE6-4342-B048-85BDC9FD1C3A}</a:tableStyleId>
              </a:tblPr>
              <a:tblGrid>
                <a:gridCol w="1022134"/>
                <a:gridCol w="1022134"/>
                <a:gridCol w="1022134"/>
                <a:gridCol w="1022134"/>
                <a:gridCol w="1022134"/>
                <a:gridCol w="1022134"/>
                <a:gridCol w="1022134"/>
                <a:gridCol w="786933"/>
              </a:tblGrid>
              <a:tr h="567556">
                <a:tc>
                  <a:txBody>
                    <a:bodyPr/>
                    <a:lstStyle/>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2010</a:t>
                      </a:r>
                    </a:p>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2011</a:t>
                      </a:r>
                    </a:p>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2012</a:t>
                      </a:r>
                    </a:p>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2913</a:t>
                      </a:r>
                    </a:p>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2014</a:t>
                      </a:r>
                    </a:p>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2015</a:t>
                      </a:r>
                    </a:p>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2016</a:t>
                      </a:r>
                    </a:p>
                    <a:p>
                      <a:endParaRPr lang="fr-FR" dirty="0"/>
                    </a:p>
                  </a:txBody>
                  <a:tcPr/>
                </a:tc>
              </a:tr>
              <a:tr h="936349">
                <a:tc>
                  <a:txBody>
                    <a:bodyPr/>
                    <a:lstStyle/>
                    <a:p>
                      <a:r>
                        <a:rPr lang="fr-FR" sz="1400" dirty="0" smtClean="0"/>
                        <a:t>Bénéficiaires</a:t>
                      </a:r>
                      <a:r>
                        <a:rPr lang="fr-FR" sz="1400" baseline="0" dirty="0" smtClean="0"/>
                        <a:t> du RSA depuis 3 ans et plus ensemble</a:t>
                      </a:r>
                      <a:endParaRPr lang="fr-FR" sz="1400" dirty="0"/>
                    </a:p>
                  </a:txBody>
                  <a:tcPr/>
                </a:tc>
                <a:tc>
                  <a:txBody>
                    <a:bodyPr/>
                    <a:lstStyle/>
                    <a:p>
                      <a:r>
                        <a:rPr lang="fr-FR" dirty="0" smtClean="0"/>
                        <a:t>34,1</a:t>
                      </a:r>
                      <a:endParaRPr lang="fr-FR" dirty="0"/>
                    </a:p>
                  </a:txBody>
                  <a:tcPr/>
                </a:tc>
                <a:tc>
                  <a:txBody>
                    <a:bodyPr/>
                    <a:lstStyle/>
                    <a:p>
                      <a:r>
                        <a:rPr lang="fr-FR" dirty="0" smtClean="0"/>
                        <a:t>38,4</a:t>
                      </a:r>
                      <a:endParaRPr lang="fr-FR" dirty="0"/>
                    </a:p>
                  </a:txBody>
                  <a:tcPr/>
                </a:tc>
                <a:tc>
                  <a:txBody>
                    <a:bodyPr/>
                    <a:lstStyle/>
                    <a:p>
                      <a:r>
                        <a:rPr lang="fr-FR" dirty="0" smtClean="0"/>
                        <a:t>46,4</a:t>
                      </a:r>
                      <a:endParaRPr lang="fr-FR" dirty="0"/>
                    </a:p>
                  </a:txBody>
                  <a:tcPr/>
                </a:tc>
                <a:tc>
                  <a:txBody>
                    <a:bodyPr/>
                    <a:lstStyle/>
                    <a:p>
                      <a:r>
                        <a:rPr lang="fr-FR" dirty="0" smtClean="0"/>
                        <a:t>46,9</a:t>
                      </a:r>
                      <a:endParaRPr lang="fr-FR" dirty="0"/>
                    </a:p>
                  </a:txBody>
                  <a:tcPr/>
                </a:tc>
                <a:tc>
                  <a:txBody>
                    <a:bodyPr/>
                    <a:lstStyle/>
                    <a:p>
                      <a:r>
                        <a:rPr lang="fr-FR" dirty="0" smtClean="0"/>
                        <a:t>48,1</a:t>
                      </a:r>
                      <a:endParaRPr lang="fr-FR" dirty="0"/>
                    </a:p>
                  </a:txBody>
                  <a:tcPr/>
                </a:tc>
                <a:tc>
                  <a:txBody>
                    <a:bodyPr/>
                    <a:lstStyle/>
                    <a:p>
                      <a:r>
                        <a:rPr lang="fr-FR" dirty="0" smtClean="0"/>
                        <a:t>49,8</a:t>
                      </a:r>
                      <a:endParaRPr lang="fr-FR" dirty="0"/>
                    </a:p>
                  </a:txBody>
                  <a:tcPr/>
                </a:tc>
                <a:tc>
                  <a:txBody>
                    <a:bodyPr/>
                    <a:lstStyle/>
                    <a:p>
                      <a:r>
                        <a:rPr lang="fr-FR" dirty="0" smtClean="0"/>
                        <a:t>56,1</a:t>
                      </a:r>
                      <a:endParaRPr lang="fr-FR" dirty="0"/>
                    </a:p>
                  </a:txBody>
                  <a:tcPr/>
                </a:tc>
              </a:tr>
              <a:tr h="2024487">
                <a:tc>
                  <a:txBody>
                    <a:bodyPr/>
                    <a:lstStyle/>
                    <a:p>
                      <a:r>
                        <a:rPr lang="fr-FR" sz="1400" dirty="0" smtClean="0"/>
                        <a:t>RSA socle</a:t>
                      </a:r>
                      <a:endParaRPr lang="fr-FR" sz="1400" dirty="0"/>
                    </a:p>
                  </a:txBody>
                  <a:tcPr/>
                </a:tc>
                <a:tc>
                  <a:txBody>
                    <a:bodyPr/>
                    <a:lstStyle/>
                    <a:p>
                      <a:r>
                        <a:rPr lang="fr-FR" dirty="0" smtClean="0"/>
                        <a:t>42,4</a:t>
                      </a:r>
                      <a:endParaRPr lang="fr-FR" dirty="0"/>
                    </a:p>
                  </a:txBody>
                  <a:tcPr/>
                </a:tc>
                <a:tc>
                  <a:txBody>
                    <a:bodyPr/>
                    <a:lstStyle/>
                    <a:p>
                      <a:r>
                        <a:rPr lang="fr-FR" dirty="0" smtClean="0"/>
                        <a:t>44,5</a:t>
                      </a:r>
                      <a:endParaRPr lang="fr-FR" dirty="0"/>
                    </a:p>
                  </a:txBody>
                  <a:tcPr/>
                </a:tc>
                <a:tc>
                  <a:txBody>
                    <a:bodyPr/>
                    <a:lstStyle/>
                    <a:p>
                      <a:r>
                        <a:rPr lang="fr-FR" dirty="0" smtClean="0"/>
                        <a:t>49,1</a:t>
                      </a:r>
                      <a:endParaRPr lang="fr-FR" dirty="0"/>
                    </a:p>
                  </a:txBody>
                  <a:tcPr/>
                </a:tc>
                <a:tc>
                  <a:txBody>
                    <a:bodyPr/>
                    <a:lstStyle/>
                    <a:p>
                      <a:r>
                        <a:rPr lang="fr-FR" dirty="0" smtClean="0"/>
                        <a:t>49,8</a:t>
                      </a:r>
                      <a:endParaRPr lang="fr-FR" dirty="0"/>
                    </a:p>
                  </a:txBody>
                  <a:tcPr/>
                </a:tc>
                <a:tc>
                  <a:txBody>
                    <a:bodyPr/>
                    <a:lstStyle/>
                    <a:p>
                      <a:r>
                        <a:rPr lang="fr-FR" dirty="0" smtClean="0"/>
                        <a:t>51,0</a:t>
                      </a:r>
                      <a:endParaRPr lang="fr-FR" dirty="0"/>
                    </a:p>
                  </a:txBody>
                  <a:tcPr/>
                </a:tc>
                <a:tc>
                  <a:txBody>
                    <a:bodyPr/>
                    <a:lstStyle/>
                    <a:p>
                      <a:r>
                        <a:rPr lang="fr-FR" dirty="0" smtClean="0"/>
                        <a:t>53,2</a:t>
                      </a:r>
                      <a:endParaRPr lang="fr-FR" dirty="0"/>
                    </a:p>
                  </a:txBody>
                  <a:tcPr/>
                </a:tc>
                <a:tc>
                  <a:txBody>
                    <a:bodyPr/>
                    <a:lstStyle/>
                    <a:p>
                      <a:r>
                        <a:rPr lang="fr-FR" dirty="0" smtClean="0"/>
                        <a:t>56,8</a:t>
                      </a:r>
                    </a:p>
                    <a:p>
                      <a:endParaRPr lang="fr-FR" dirty="0" smtClean="0"/>
                    </a:p>
                    <a:p>
                      <a:endParaRPr lang="fr-FR" dirty="0" smtClean="0"/>
                    </a:p>
                    <a:p>
                      <a:endParaRPr lang="fr-FR" dirty="0" smtClean="0"/>
                    </a:p>
                    <a:p>
                      <a:endParaRPr lang="fr-FR" dirty="0" smtClean="0"/>
                    </a:p>
                    <a:p>
                      <a:endParaRPr lang="fr-FR" dirty="0" smtClean="0"/>
                    </a:p>
                    <a:p>
                      <a:endParaRPr lang="fr-FR" dirty="0" smtClean="0"/>
                    </a:p>
                  </a:txBody>
                  <a:tcPr/>
                </a:tc>
              </a:tr>
            </a:tbl>
          </a:graphicData>
        </a:graphic>
      </p:graphicFrame>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dirty="0" smtClean="0"/>
              <a:t>Présentation ONPES le 26 janvier 2018 au CNLE</a:t>
            </a:r>
            <a:endParaRPr lang="fr-FR" dirty="0"/>
          </a:p>
        </p:txBody>
      </p:sp>
      <p:sp>
        <p:nvSpPr>
          <p:cNvPr id="6" name="Espace réservé du numéro de diapositive 5"/>
          <p:cNvSpPr>
            <a:spLocks noGrp="1"/>
          </p:cNvSpPr>
          <p:nvPr>
            <p:ph type="sldNum" sz="quarter" idx="12"/>
          </p:nvPr>
        </p:nvSpPr>
        <p:spPr/>
        <p:txBody>
          <a:bodyPr/>
          <a:lstStyle/>
          <a:p>
            <a:pPr algn="l"/>
            <a:r>
              <a:rPr lang="fr-FR" dirty="0" smtClean="0"/>
              <a:t>                                        </a:t>
            </a:r>
          </a:p>
          <a:p>
            <a:pPr algn="l"/>
            <a:r>
              <a:rPr lang="fr-FR" dirty="0" smtClean="0"/>
              <a:t>Source CNAF                            </a:t>
            </a:r>
            <a:fld id="{0881FCDD-0111-47F1-B576-0611C5B8DC36}" type="slidenum">
              <a:rPr lang="fr-FR" smtClean="0"/>
              <a:pPr algn="l"/>
              <a:t>12</a:t>
            </a:fld>
            <a:r>
              <a:rPr lang="fr-FR" dirty="0" smtClean="0"/>
              <a:t>  </a:t>
            </a:r>
            <a:endParaRPr lang="fr-FR" dirty="0"/>
          </a:p>
        </p:txBody>
      </p:sp>
      <p:pic>
        <p:nvPicPr>
          <p:cNvPr id="8" name="Picture 2" descr="D:\Documents\ftassin\Mes documents\ONPES\6. Logos\ONPES.jpg"/>
          <p:cNvPicPr>
            <a:picLocks noChangeAspect="1" noChangeArrowheads="1"/>
          </p:cNvPicPr>
          <p:nvPr/>
        </p:nvPicPr>
        <p:blipFill>
          <a:blip r:embed="rId2" cstate="print"/>
          <a:srcRect/>
          <a:stretch>
            <a:fillRect/>
          </a:stretch>
        </p:blipFill>
        <p:spPr bwMode="auto">
          <a:xfrm>
            <a:off x="209537" y="116632"/>
            <a:ext cx="1050095" cy="720080"/>
          </a:xfrm>
          <a:prstGeom prst="rect">
            <a:avLst/>
          </a:prstGeom>
          <a:noFill/>
        </p:spPr>
      </p:pic>
    </p:spTree>
    <p:extLst>
      <p:ext uri="{BB962C8B-B14F-4D97-AF65-F5344CB8AC3E}">
        <p14:creationId xmlns:p14="http://schemas.microsoft.com/office/powerpoint/2010/main" val="32161188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9632" y="274638"/>
            <a:ext cx="7427168" cy="1143000"/>
          </a:xfrm>
        </p:spPr>
        <p:txBody>
          <a:bodyPr>
            <a:normAutofit/>
          </a:bodyPr>
          <a:lstStyle/>
          <a:p>
            <a:r>
              <a:rPr lang="fr-FR" sz="2800" dirty="0" smtClean="0"/>
              <a:t>8b </a:t>
            </a:r>
            <a:r>
              <a:rPr lang="fr-FR" sz="3200" dirty="0" smtClean="0"/>
              <a:t/>
            </a:r>
            <a:br>
              <a:rPr lang="fr-FR" sz="3200" dirty="0" smtClean="0"/>
            </a:br>
            <a:r>
              <a:rPr lang="fr-FR" sz="3200" dirty="0" smtClean="0"/>
              <a:t>La persistance de la pauvreté s’accroit </a:t>
            </a:r>
            <a:endParaRPr lang="fr-FR" sz="3200"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821435039"/>
              </p:ext>
            </p:extLst>
          </p:nvPr>
        </p:nvGraphicFramePr>
        <p:xfrm>
          <a:off x="457200" y="2276872"/>
          <a:ext cx="8229599" cy="2377440"/>
        </p:xfrm>
        <a:graphic>
          <a:graphicData uri="http://schemas.openxmlformats.org/drawingml/2006/table">
            <a:tbl>
              <a:tblPr firstRow="1" bandRow="1">
                <a:tableStyleId>{5C22544A-7EE6-4342-B048-85BDC9FD1C3A}</a:tableStyleId>
              </a:tblPr>
              <a:tblGrid>
                <a:gridCol w="1175657"/>
                <a:gridCol w="1175657"/>
                <a:gridCol w="1175657"/>
                <a:gridCol w="1175657"/>
                <a:gridCol w="1175657"/>
                <a:gridCol w="1175657"/>
                <a:gridCol w="1175657"/>
              </a:tblGrid>
              <a:tr h="146380">
                <a:tc>
                  <a:txBody>
                    <a:bodyPr/>
                    <a:lstStyle/>
                    <a:p>
                      <a:endParaRPr lang="fr-FR" dirty="0"/>
                    </a:p>
                  </a:txBody>
                  <a:tcPr/>
                </a:tc>
                <a:tc>
                  <a:txBody>
                    <a:bodyPr/>
                    <a:lstStyle/>
                    <a:p>
                      <a:r>
                        <a:rPr lang="fr-FR" dirty="0" smtClean="0"/>
                        <a:t>2006</a:t>
                      </a:r>
                      <a:endParaRPr lang="fr-FR" dirty="0"/>
                    </a:p>
                  </a:txBody>
                  <a:tcPr/>
                </a:tc>
                <a:tc>
                  <a:txBody>
                    <a:bodyPr/>
                    <a:lstStyle/>
                    <a:p>
                      <a:r>
                        <a:rPr lang="fr-FR" dirty="0" smtClean="0"/>
                        <a:t>2011</a:t>
                      </a:r>
                      <a:endParaRPr lang="fr-FR" dirty="0"/>
                    </a:p>
                  </a:txBody>
                  <a:tcPr/>
                </a:tc>
                <a:tc>
                  <a:txBody>
                    <a:bodyPr/>
                    <a:lstStyle/>
                    <a:p>
                      <a:r>
                        <a:rPr lang="fr-FR" dirty="0" smtClean="0"/>
                        <a:t>2012</a:t>
                      </a:r>
                      <a:endParaRPr lang="fr-FR" dirty="0"/>
                    </a:p>
                  </a:txBody>
                  <a:tcPr/>
                </a:tc>
                <a:tc>
                  <a:txBody>
                    <a:bodyPr/>
                    <a:lstStyle/>
                    <a:p>
                      <a:r>
                        <a:rPr lang="fr-FR" dirty="0" smtClean="0"/>
                        <a:t>2013</a:t>
                      </a:r>
                      <a:endParaRPr lang="fr-FR" dirty="0"/>
                    </a:p>
                  </a:txBody>
                  <a:tcPr/>
                </a:tc>
                <a:tc>
                  <a:txBody>
                    <a:bodyPr/>
                    <a:lstStyle/>
                    <a:p>
                      <a:r>
                        <a:rPr lang="fr-FR" dirty="0" smtClean="0"/>
                        <a:t>2014</a:t>
                      </a:r>
                      <a:endParaRPr lang="fr-FR" dirty="0"/>
                    </a:p>
                  </a:txBody>
                  <a:tcPr/>
                </a:tc>
                <a:tc>
                  <a:txBody>
                    <a:bodyPr/>
                    <a:lstStyle/>
                    <a:p>
                      <a:r>
                        <a:rPr lang="fr-FR" dirty="0" smtClean="0"/>
                        <a:t>2015</a:t>
                      </a:r>
                      <a:endParaRPr lang="fr-FR" dirty="0"/>
                    </a:p>
                  </a:txBody>
                  <a:tcPr/>
                </a:tc>
              </a:tr>
              <a:tr h="407092">
                <a:tc>
                  <a:txBody>
                    <a:bodyPr/>
                    <a:lstStyle/>
                    <a:p>
                      <a:r>
                        <a:rPr lang="fr-FR" sz="1400" dirty="0" smtClean="0"/>
                        <a:t>Proportion de</a:t>
                      </a:r>
                      <a:r>
                        <a:rPr lang="fr-FR" sz="1400" baseline="0" dirty="0" smtClean="0"/>
                        <a:t> ménages pauvres l’année N et pauvres deux fois au cours des trois années précédentes</a:t>
                      </a:r>
                      <a:endParaRPr lang="fr-FR" sz="1400" dirty="0"/>
                    </a:p>
                  </a:txBody>
                  <a:tcPr/>
                </a:tc>
                <a:tc>
                  <a:txBody>
                    <a:bodyPr/>
                    <a:lstStyle/>
                    <a:p>
                      <a:r>
                        <a:rPr lang="fr-FR" dirty="0" smtClean="0"/>
                        <a:t>6,4</a:t>
                      </a:r>
                      <a:endParaRPr lang="fr-FR" dirty="0"/>
                    </a:p>
                  </a:txBody>
                  <a:tcPr/>
                </a:tc>
                <a:tc>
                  <a:txBody>
                    <a:bodyPr/>
                    <a:lstStyle/>
                    <a:p>
                      <a:r>
                        <a:rPr lang="fr-FR" dirty="0" smtClean="0"/>
                        <a:t>7,0</a:t>
                      </a:r>
                      <a:endParaRPr lang="fr-FR" dirty="0"/>
                    </a:p>
                  </a:txBody>
                  <a:tcPr/>
                </a:tc>
                <a:tc>
                  <a:txBody>
                    <a:bodyPr/>
                    <a:lstStyle/>
                    <a:p>
                      <a:r>
                        <a:rPr lang="fr-FR" dirty="0" smtClean="0"/>
                        <a:t>8,3</a:t>
                      </a:r>
                      <a:endParaRPr lang="fr-FR" dirty="0"/>
                    </a:p>
                  </a:txBody>
                  <a:tcPr/>
                </a:tc>
                <a:tc>
                  <a:txBody>
                    <a:bodyPr/>
                    <a:lstStyle/>
                    <a:p>
                      <a:r>
                        <a:rPr lang="fr-FR" dirty="0" smtClean="0"/>
                        <a:t>7,9</a:t>
                      </a:r>
                      <a:endParaRPr lang="fr-FR" dirty="0"/>
                    </a:p>
                  </a:txBody>
                  <a:tcPr/>
                </a:tc>
                <a:tc>
                  <a:txBody>
                    <a:bodyPr/>
                    <a:lstStyle/>
                    <a:p>
                      <a:r>
                        <a:rPr lang="fr-FR" dirty="0" smtClean="0"/>
                        <a:t>8,5</a:t>
                      </a:r>
                      <a:endParaRPr lang="fr-FR" dirty="0"/>
                    </a:p>
                  </a:txBody>
                  <a:tcPr/>
                </a:tc>
                <a:tc>
                  <a:txBody>
                    <a:bodyPr/>
                    <a:lstStyle/>
                    <a:p>
                      <a:r>
                        <a:rPr lang="fr-FR" dirty="0" smtClean="0"/>
                        <a:t>8,0</a:t>
                      </a:r>
                      <a:endParaRPr lang="fr-FR" dirty="0"/>
                    </a:p>
                  </a:txBody>
                  <a:tcPr/>
                </a:tc>
              </a:tr>
            </a:tbl>
          </a:graphicData>
        </a:graphic>
      </p:graphicFrame>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dirty="0" smtClean="0"/>
              <a:t>Présentation ONPES le 26 janvier 2018 au CNLE</a:t>
            </a:r>
            <a:endParaRPr lang="fr-FR" dirty="0"/>
          </a:p>
        </p:txBody>
      </p:sp>
      <p:sp>
        <p:nvSpPr>
          <p:cNvPr id="6" name="Espace réservé du numéro de diapositive 5"/>
          <p:cNvSpPr>
            <a:spLocks noGrp="1"/>
          </p:cNvSpPr>
          <p:nvPr>
            <p:ph type="sldNum" sz="quarter" idx="12"/>
          </p:nvPr>
        </p:nvSpPr>
        <p:spPr/>
        <p:txBody>
          <a:bodyPr/>
          <a:lstStyle/>
          <a:p>
            <a:pPr algn="l"/>
            <a:r>
              <a:rPr lang="fr-FR" dirty="0" smtClean="0">
                <a:solidFill>
                  <a:schemeClr val="tx1"/>
                </a:solidFill>
              </a:rPr>
              <a:t>Source EUROSTAT (EU-SILC</a:t>
            </a:r>
            <a:r>
              <a:rPr lang="fr-FR" dirty="0">
                <a:solidFill>
                  <a:schemeClr val="tx1"/>
                </a:solidFill>
              </a:rPr>
              <a:t>) </a:t>
            </a:r>
            <a:r>
              <a:rPr lang="fr-FR" dirty="0" smtClean="0">
                <a:solidFill>
                  <a:schemeClr val="tx1"/>
                </a:solidFill>
              </a:rPr>
              <a:t> </a:t>
            </a:r>
            <a:fld id="{0881FCDD-0111-47F1-B576-0611C5B8DC36}" type="slidenum">
              <a:rPr lang="fr-FR" smtClean="0"/>
              <a:pPr algn="l"/>
              <a:t>13</a:t>
            </a:fld>
            <a:endParaRPr lang="fr-FR" dirty="0"/>
          </a:p>
        </p:txBody>
      </p:sp>
      <p:pic>
        <p:nvPicPr>
          <p:cNvPr id="8" name="Picture 2" descr="D:\Documents\ftassin\Mes documents\ONPES\6. Logos\ONPES.jpg"/>
          <p:cNvPicPr>
            <a:picLocks noChangeAspect="1" noChangeArrowheads="1"/>
          </p:cNvPicPr>
          <p:nvPr/>
        </p:nvPicPr>
        <p:blipFill>
          <a:blip r:embed="rId3" cstate="print"/>
          <a:srcRect/>
          <a:stretch>
            <a:fillRect/>
          </a:stretch>
        </p:blipFill>
        <p:spPr bwMode="auto">
          <a:xfrm>
            <a:off x="209537" y="116632"/>
            <a:ext cx="1050095" cy="720080"/>
          </a:xfrm>
          <a:prstGeom prst="rect">
            <a:avLst/>
          </a:prstGeom>
          <a:noFill/>
        </p:spPr>
      </p:pic>
    </p:spTree>
    <p:extLst>
      <p:ext uri="{BB962C8B-B14F-4D97-AF65-F5344CB8AC3E}">
        <p14:creationId xmlns:p14="http://schemas.microsoft.com/office/powerpoint/2010/main" val="2602416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47664" y="260648"/>
            <a:ext cx="7221488" cy="1143000"/>
          </a:xfrm>
        </p:spPr>
        <p:txBody>
          <a:bodyPr>
            <a:noAutofit/>
          </a:bodyPr>
          <a:lstStyle/>
          <a:p>
            <a:r>
              <a:rPr lang="fr-FR" sz="2800" dirty="0" smtClean="0"/>
              <a:t>9a</a:t>
            </a:r>
            <a:r>
              <a:rPr lang="fr-FR" sz="3200" dirty="0" smtClean="0"/>
              <a:t/>
            </a:r>
            <a:br>
              <a:rPr lang="fr-FR" sz="3200" dirty="0" smtClean="0"/>
            </a:br>
            <a:r>
              <a:rPr lang="fr-FR" sz="3200" dirty="0" smtClean="0"/>
              <a:t> </a:t>
            </a:r>
            <a:r>
              <a:rPr lang="fr-FR" sz="2800" dirty="0" smtClean="0"/>
              <a:t>La hausse très sensible des taux d’effort logement net des aides pour les plus </a:t>
            </a:r>
            <a:r>
              <a:rPr lang="fr-FR" sz="3200" dirty="0" smtClean="0"/>
              <a:t>pauvres </a:t>
            </a:r>
            <a:endParaRPr lang="fr-FR" sz="3200"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1754107438"/>
              </p:ext>
            </p:extLst>
          </p:nvPr>
        </p:nvGraphicFramePr>
        <p:xfrm>
          <a:off x="457200" y="1844824"/>
          <a:ext cx="8229600" cy="3296920"/>
        </p:xfrm>
        <a:graphic>
          <a:graphicData uri="http://schemas.openxmlformats.org/drawingml/2006/table">
            <a:tbl>
              <a:tblPr firstRow="1" bandRow="1">
                <a:tableStyleId>{5C22544A-7EE6-4342-B048-85BDC9FD1C3A}</a:tableStyleId>
              </a:tblPr>
              <a:tblGrid>
                <a:gridCol w="2057400"/>
                <a:gridCol w="2057400"/>
                <a:gridCol w="2057400"/>
                <a:gridCol w="2057400"/>
              </a:tblGrid>
              <a:tr h="126216">
                <a:tc>
                  <a:txBody>
                    <a:bodyPr/>
                    <a:lstStyle/>
                    <a:p>
                      <a:endParaRPr lang="fr-FR" dirty="0"/>
                    </a:p>
                  </a:txBody>
                  <a:tcPr/>
                </a:tc>
                <a:tc>
                  <a:txBody>
                    <a:bodyPr/>
                    <a:lstStyle/>
                    <a:p>
                      <a:r>
                        <a:rPr lang="fr-FR" dirty="0" smtClean="0"/>
                        <a:t>2003</a:t>
                      </a:r>
                      <a:endParaRPr lang="fr-FR" dirty="0"/>
                    </a:p>
                  </a:txBody>
                  <a:tcPr/>
                </a:tc>
                <a:tc>
                  <a:txBody>
                    <a:bodyPr/>
                    <a:lstStyle/>
                    <a:p>
                      <a:r>
                        <a:rPr lang="fr-FR" dirty="0" smtClean="0"/>
                        <a:t>2006</a:t>
                      </a:r>
                      <a:endParaRPr lang="fr-FR" dirty="0"/>
                    </a:p>
                  </a:txBody>
                  <a:tcPr/>
                </a:tc>
                <a:tc>
                  <a:txBody>
                    <a:bodyPr/>
                    <a:lstStyle/>
                    <a:p>
                      <a:r>
                        <a:rPr lang="fr-FR" dirty="0" smtClean="0"/>
                        <a:t>2013</a:t>
                      </a:r>
                      <a:endParaRPr lang="fr-FR" dirty="0"/>
                    </a:p>
                  </a:txBody>
                  <a:tcPr/>
                </a:tc>
              </a:tr>
              <a:tr h="370840">
                <a:tc>
                  <a:txBody>
                    <a:bodyPr/>
                    <a:lstStyle/>
                    <a:p>
                      <a:r>
                        <a:rPr lang="fr-FR" dirty="0" smtClean="0"/>
                        <a:t>Ensemble </a:t>
                      </a:r>
                      <a:endParaRPr lang="fr-FR" dirty="0"/>
                    </a:p>
                  </a:txBody>
                  <a:tcPr/>
                </a:tc>
                <a:tc>
                  <a:txBody>
                    <a:bodyPr/>
                    <a:lstStyle/>
                    <a:p>
                      <a:r>
                        <a:rPr lang="fr-FR" dirty="0" smtClean="0"/>
                        <a:t>16,1</a:t>
                      </a:r>
                      <a:endParaRPr lang="fr-FR" dirty="0"/>
                    </a:p>
                  </a:txBody>
                  <a:tcPr/>
                </a:tc>
                <a:tc>
                  <a:txBody>
                    <a:bodyPr/>
                    <a:lstStyle/>
                    <a:p>
                      <a:r>
                        <a:rPr lang="fr-FR" dirty="0" smtClean="0"/>
                        <a:t>16,7</a:t>
                      </a:r>
                      <a:endParaRPr lang="fr-FR" dirty="0"/>
                    </a:p>
                  </a:txBody>
                  <a:tcPr/>
                </a:tc>
                <a:tc>
                  <a:txBody>
                    <a:bodyPr/>
                    <a:lstStyle/>
                    <a:p>
                      <a:r>
                        <a:rPr lang="fr-FR" dirty="0" smtClean="0"/>
                        <a:t>18,3</a:t>
                      </a:r>
                      <a:endParaRPr lang="fr-FR" dirty="0"/>
                    </a:p>
                  </a:txBody>
                  <a:tcPr/>
                </a:tc>
              </a:tr>
              <a:tr h="370840">
                <a:tc>
                  <a:txBody>
                    <a:bodyPr/>
                    <a:lstStyle/>
                    <a:p>
                      <a:r>
                        <a:rPr lang="fr-FR" dirty="0" smtClean="0"/>
                        <a:t>Dont locataires</a:t>
                      </a:r>
                      <a:r>
                        <a:rPr lang="fr-FR" baseline="0" dirty="0" smtClean="0"/>
                        <a:t> secteur libre</a:t>
                      </a:r>
                      <a:endParaRPr lang="fr-FR" dirty="0"/>
                    </a:p>
                  </a:txBody>
                  <a:tcPr/>
                </a:tc>
                <a:tc>
                  <a:txBody>
                    <a:bodyPr/>
                    <a:lstStyle/>
                    <a:p>
                      <a:r>
                        <a:rPr lang="fr-FR" dirty="0" smtClean="0"/>
                        <a:t>23,6</a:t>
                      </a:r>
                      <a:endParaRPr lang="fr-FR" dirty="0"/>
                    </a:p>
                  </a:txBody>
                  <a:tcPr/>
                </a:tc>
                <a:tc>
                  <a:txBody>
                    <a:bodyPr/>
                    <a:lstStyle/>
                    <a:p>
                      <a:r>
                        <a:rPr lang="fr-FR" dirty="0" smtClean="0"/>
                        <a:t>25,6</a:t>
                      </a:r>
                      <a:endParaRPr lang="fr-FR" dirty="0"/>
                    </a:p>
                  </a:txBody>
                  <a:tcPr/>
                </a:tc>
                <a:tc>
                  <a:txBody>
                    <a:bodyPr/>
                    <a:lstStyle/>
                    <a:p>
                      <a:r>
                        <a:rPr lang="fr-FR" dirty="0" smtClean="0"/>
                        <a:t>28,4</a:t>
                      </a:r>
                      <a:endParaRPr lang="fr-FR" dirty="0"/>
                    </a:p>
                  </a:txBody>
                  <a:tcPr/>
                </a:tc>
              </a:tr>
              <a:tr h="370840">
                <a:tc>
                  <a:txBody>
                    <a:bodyPr/>
                    <a:lstStyle/>
                    <a:p>
                      <a:r>
                        <a:rPr lang="fr-FR" dirty="0" smtClean="0"/>
                        <a:t>Ménages bas revenus (D1,D2)</a:t>
                      </a:r>
                      <a:endParaRPr lang="fr-FR" dirty="0"/>
                    </a:p>
                  </a:txBody>
                  <a:tcPr/>
                </a:tc>
                <a:tc>
                  <a:txBody>
                    <a:bodyPr/>
                    <a:lstStyle/>
                    <a:p>
                      <a:r>
                        <a:rPr lang="fr-FR" dirty="0" smtClean="0"/>
                        <a:t>26,2</a:t>
                      </a:r>
                      <a:endParaRPr lang="fr-FR" dirty="0"/>
                    </a:p>
                  </a:txBody>
                  <a:tcPr/>
                </a:tc>
                <a:tc>
                  <a:txBody>
                    <a:bodyPr/>
                    <a:lstStyle/>
                    <a:p>
                      <a:r>
                        <a:rPr lang="fr-FR" dirty="0" smtClean="0"/>
                        <a:t>28,0</a:t>
                      </a:r>
                      <a:endParaRPr lang="fr-FR" dirty="0"/>
                    </a:p>
                  </a:txBody>
                  <a:tcPr/>
                </a:tc>
                <a:tc>
                  <a:txBody>
                    <a:bodyPr/>
                    <a:lstStyle/>
                    <a:p>
                      <a:r>
                        <a:rPr lang="fr-FR" dirty="0" smtClean="0"/>
                        <a:t>33,6</a:t>
                      </a:r>
                      <a:endParaRPr lang="fr-FR" dirty="0"/>
                    </a:p>
                  </a:txBody>
                  <a:tcPr/>
                </a:tc>
              </a:tr>
              <a:tr h="465936">
                <a:tc>
                  <a:txBody>
                    <a:bodyPr/>
                    <a:lstStyle/>
                    <a:p>
                      <a:r>
                        <a:rPr lang="fr-FR" dirty="0" smtClean="0"/>
                        <a:t>Dont locataires</a:t>
                      </a:r>
                      <a:r>
                        <a:rPr lang="fr-FR" baseline="0" dirty="0" smtClean="0"/>
                        <a:t> secteur libre </a:t>
                      </a:r>
                      <a:endParaRPr lang="fr-FR" dirty="0"/>
                    </a:p>
                  </a:txBody>
                  <a:tcPr/>
                </a:tc>
                <a:tc>
                  <a:txBody>
                    <a:bodyPr/>
                    <a:lstStyle/>
                    <a:p>
                      <a:r>
                        <a:rPr lang="fr-FR" dirty="0" smtClean="0"/>
                        <a:t>34,3</a:t>
                      </a:r>
                      <a:endParaRPr lang="fr-FR" dirty="0"/>
                    </a:p>
                  </a:txBody>
                  <a:tcPr/>
                </a:tc>
                <a:tc>
                  <a:txBody>
                    <a:bodyPr/>
                    <a:lstStyle/>
                    <a:p>
                      <a:r>
                        <a:rPr lang="fr-FR" dirty="0" smtClean="0"/>
                        <a:t>37,1</a:t>
                      </a:r>
                      <a:endParaRPr lang="fr-FR" dirty="0"/>
                    </a:p>
                  </a:txBody>
                  <a:tcPr/>
                </a:tc>
                <a:tc>
                  <a:txBody>
                    <a:bodyPr/>
                    <a:lstStyle/>
                    <a:p>
                      <a:r>
                        <a:rPr lang="fr-FR" dirty="0" smtClean="0"/>
                        <a:t>42,4</a:t>
                      </a:r>
                      <a:endParaRPr lang="fr-FR" dirty="0"/>
                    </a:p>
                  </a:txBody>
                  <a:tcPr/>
                </a:tc>
              </a:tr>
              <a:tr h="465936">
                <a:tc>
                  <a:txBody>
                    <a:bodyPr/>
                    <a:lstStyle/>
                    <a:p>
                      <a:r>
                        <a:rPr lang="fr-FR" dirty="0" smtClean="0"/>
                        <a:t>Dont locataires secteur social </a:t>
                      </a:r>
                      <a:endParaRPr lang="fr-FR" dirty="0"/>
                    </a:p>
                  </a:txBody>
                  <a:tcPr/>
                </a:tc>
                <a:tc>
                  <a:txBody>
                    <a:bodyPr/>
                    <a:lstStyle/>
                    <a:p>
                      <a:r>
                        <a:rPr lang="fr-FR" dirty="0" smtClean="0"/>
                        <a:t>22,4</a:t>
                      </a:r>
                      <a:endParaRPr lang="fr-FR" dirty="0"/>
                    </a:p>
                  </a:txBody>
                  <a:tcPr/>
                </a:tc>
                <a:tc>
                  <a:txBody>
                    <a:bodyPr/>
                    <a:lstStyle/>
                    <a:p>
                      <a:r>
                        <a:rPr lang="fr-FR" dirty="0" smtClean="0"/>
                        <a:t>23,9</a:t>
                      </a:r>
                      <a:endParaRPr lang="fr-FR" dirty="0"/>
                    </a:p>
                  </a:txBody>
                  <a:tcPr/>
                </a:tc>
                <a:tc>
                  <a:txBody>
                    <a:bodyPr/>
                    <a:lstStyle/>
                    <a:p>
                      <a:r>
                        <a:rPr lang="fr-FR" dirty="0" smtClean="0"/>
                        <a:t>27,8</a:t>
                      </a:r>
                      <a:endParaRPr lang="fr-FR" dirty="0"/>
                    </a:p>
                  </a:txBody>
                  <a:tcPr/>
                </a:tc>
              </a:tr>
            </a:tbl>
          </a:graphicData>
        </a:graphic>
      </p:graphicFrame>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dirty="0" smtClean="0"/>
              <a:t>Présentation ONPES le 26 janvier 2018 au CNLE</a:t>
            </a:r>
            <a:endParaRPr lang="fr-FR" dirty="0"/>
          </a:p>
        </p:txBody>
      </p:sp>
      <p:sp>
        <p:nvSpPr>
          <p:cNvPr id="6" name="Espace réservé du numéro de diapositive 5"/>
          <p:cNvSpPr>
            <a:spLocks noGrp="1"/>
          </p:cNvSpPr>
          <p:nvPr>
            <p:ph type="sldNum" sz="quarter" idx="12"/>
          </p:nvPr>
        </p:nvSpPr>
        <p:spPr/>
        <p:txBody>
          <a:bodyPr/>
          <a:lstStyle/>
          <a:p>
            <a:pPr algn="l"/>
            <a:r>
              <a:rPr lang="fr-FR" dirty="0" smtClean="0">
                <a:solidFill>
                  <a:schemeClr val="tx1"/>
                </a:solidFill>
              </a:rPr>
              <a:t>Source Enquête National logement </a:t>
            </a:r>
            <a:r>
              <a:rPr lang="fr-FR" dirty="0">
                <a:solidFill>
                  <a:schemeClr val="tx1"/>
                </a:solidFill>
              </a:rPr>
              <a:t>INSEE </a:t>
            </a:r>
            <a:r>
              <a:rPr lang="fr-FR" dirty="0" smtClean="0">
                <a:solidFill>
                  <a:schemeClr val="tx1"/>
                </a:solidFill>
              </a:rPr>
              <a:t>                      </a:t>
            </a:r>
            <a:fld id="{0881FCDD-0111-47F1-B576-0611C5B8DC36}" type="slidenum">
              <a:rPr lang="fr-FR" smtClean="0"/>
              <a:pPr algn="l"/>
              <a:t>14</a:t>
            </a:fld>
            <a:endParaRPr lang="fr-FR" dirty="0"/>
          </a:p>
        </p:txBody>
      </p:sp>
      <p:pic>
        <p:nvPicPr>
          <p:cNvPr id="8" name="Picture 2" descr="D:\Documents\ftassin\Mes documents\ONPES\6. Logos\ONPES.jpg"/>
          <p:cNvPicPr>
            <a:picLocks noChangeAspect="1" noChangeArrowheads="1"/>
          </p:cNvPicPr>
          <p:nvPr/>
        </p:nvPicPr>
        <p:blipFill>
          <a:blip r:embed="rId2" cstate="print"/>
          <a:srcRect/>
          <a:stretch>
            <a:fillRect/>
          </a:stretch>
        </p:blipFill>
        <p:spPr bwMode="auto">
          <a:xfrm>
            <a:off x="209537" y="116632"/>
            <a:ext cx="1050095" cy="720080"/>
          </a:xfrm>
          <a:prstGeom prst="rect">
            <a:avLst/>
          </a:prstGeom>
          <a:noFill/>
        </p:spPr>
      </p:pic>
    </p:spTree>
    <p:extLst>
      <p:ext uri="{BB962C8B-B14F-4D97-AF65-F5344CB8AC3E}">
        <p14:creationId xmlns:p14="http://schemas.microsoft.com/office/powerpoint/2010/main" val="5986559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476672"/>
            <a:ext cx="7571184" cy="940966"/>
          </a:xfrm>
        </p:spPr>
        <p:txBody>
          <a:bodyPr>
            <a:noAutofit/>
          </a:bodyPr>
          <a:lstStyle/>
          <a:p>
            <a:r>
              <a:rPr lang="fr-FR" sz="3200" dirty="0" smtClean="0"/>
              <a:t/>
            </a:r>
            <a:br>
              <a:rPr lang="fr-FR" sz="3200" dirty="0" smtClean="0"/>
            </a:br>
            <a:r>
              <a:rPr lang="fr-FR" sz="2800" dirty="0" smtClean="0"/>
              <a:t>9b</a:t>
            </a:r>
            <a:br>
              <a:rPr lang="fr-FR" sz="2800" dirty="0" smtClean="0"/>
            </a:br>
            <a:r>
              <a:rPr lang="fr-FR" sz="2800" dirty="0" smtClean="0"/>
              <a:t> Un resserrement des dépenses arbitrables pour les pauvre</a:t>
            </a:r>
            <a:endParaRPr lang="fr-FR" sz="2800"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1730067896"/>
              </p:ext>
            </p:extLst>
          </p:nvPr>
        </p:nvGraphicFramePr>
        <p:xfrm>
          <a:off x="467544" y="2348880"/>
          <a:ext cx="8229600" cy="3749040"/>
        </p:xfrm>
        <a:graphic>
          <a:graphicData uri="http://schemas.openxmlformats.org/drawingml/2006/table">
            <a:tbl>
              <a:tblPr firstRow="1" bandRow="1">
                <a:tableStyleId>{5C22544A-7EE6-4342-B048-85BDC9FD1C3A}</a:tableStyleId>
              </a:tblPr>
              <a:tblGrid>
                <a:gridCol w="2057400"/>
                <a:gridCol w="2057400"/>
                <a:gridCol w="2057400"/>
                <a:gridCol w="2057400"/>
              </a:tblGrid>
              <a:tr h="126216">
                <a:tc>
                  <a:txBody>
                    <a:bodyPr/>
                    <a:lstStyle/>
                    <a:p>
                      <a:endParaRPr lang="fr-FR" dirty="0"/>
                    </a:p>
                  </a:txBody>
                  <a:tcPr/>
                </a:tc>
                <a:tc>
                  <a:txBody>
                    <a:bodyPr/>
                    <a:lstStyle/>
                    <a:p>
                      <a:r>
                        <a:rPr lang="fr-FR" dirty="0" smtClean="0"/>
                        <a:t>2003</a:t>
                      </a:r>
                      <a:endParaRPr lang="fr-FR" dirty="0"/>
                    </a:p>
                  </a:txBody>
                  <a:tcPr/>
                </a:tc>
                <a:tc>
                  <a:txBody>
                    <a:bodyPr/>
                    <a:lstStyle/>
                    <a:p>
                      <a:r>
                        <a:rPr lang="fr-FR" dirty="0" smtClean="0"/>
                        <a:t>2006</a:t>
                      </a:r>
                      <a:endParaRPr lang="fr-FR" dirty="0"/>
                    </a:p>
                  </a:txBody>
                  <a:tcPr/>
                </a:tc>
                <a:tc>
                  <a:txBody>
                    <a:bodyPr/>
                    <a:lstStyle/>
                    <a:p>
                      <a:r>
                        <a:rPr lang="fr-FR" dirty="0" smtClean="0"/>
                        <a:t>2013</a:t>
                      </a:r>
                      <a:endParaRPr lang="fr-FR" dirty="0"/>
                    </a:p>
                  </a:txBody>
                  <a:tcPr/>
                </a:tc>
              </a:tr>
              <a:tr h="370840">
                <a:tc>
                  <a:txBody>
                    <a:bodyPr/>
                    <a:lstStyle/>
                    <a:p>
                      <a:r>
                        <a:rPr lang="fr-FR" dirty="0" smtClean="0"/>
                        <a:t>Part des dépenses</a:t>
                      </a:r>
                      <a:r>
                        <a:rPr lang="fr-FR" baseline="0" dirty="0" smtClean="0"/>
                        <a:t> pré-engagées  (ensemble)</a:t>
                      </a:r>
                      <a:endParaRPr lang="fr-FR" dirty="0"/>
                    </a:p>
                  </a:txBody>
                  <a:tcPr/>
                </a:tc>
                <a:tc>
                  <a:txBody>
                    <a:bodyPr/>
                    <a:lstStyle/>
                    <a:p>
                      <a:r>
                        <a:rPr lang="fr-FR" dirty="0" smtClean="0"/>
                        <a:t>27</a:t>
                      </a:r>
                      <a:endParaRPr lang="fr-FR" dirty="0"/>
                    </a:p>
                  </a:txBody>
                  <a:tcPr/>
                </a:tc>
                <a:tc>
                  <a:txBody>
                    <a:bodyPr/>
                    <a:lstStyle/>
                    <a:p>
                      <a:r>
                        <a:rPr lang="fr-FR" dirty="0" smtClean="0"/>
                        <a:t>27</a:t>
                      </a:r>
                      <a:endParaRPr lang="fr-FR" dirty="0"/>
                    </a:p>
                  </a:txBody>
                  <a:tcPr/>
                </a:tc>
                <a:tc>
                  <a:txBody>
                    <a:bodyPr/>
                    <a:lstStyle/>
                    <a:p>
                      <a:r>
                        <a:rPr lang="fr-FR" dirty="0" smtClean="0"/>
                        <a:t>30</a:t>
                      </a:r>
                      <a:endParaRPr lang="fr-FR" dirty="0"/>
                    </a:p>
                  </a:txBody>
                  <a:tcPr/>
                </a:tc>
              </a:tr>
              <a:tr h="370840">
                <a:tc>
                  <a:txBody>
                    <a:bodyPr/>
                    <a:lstStyle/>
                    <a:p>
                      <a:r>
                        <a:rPr lang="fr-FR" dirty="0" smtClean="0"/>
                        <a:t>Dont logement et charges</a:t>
                      </a:r>
                      <a:endParaRPr lang="fr-FR" dirty="0"/>
                    </a:p>
                  </a:txBody>
                  <a:tcPr/>
                </a:tc>
                <a:tc>
                  <a:txBody>
                    <a:bodyPr/>
                    <a:lstStyle/>
                    <a:p>
                      <a:r>
                        <a:rPr lang="fr-FR" dirty="0" smtClean="0"/>
                        <a:t>12</a:t>
                      </a:r>
                      <a:endParaRPr lang="fr-FR" dirty="0"/>
                    </a:p>
                  </a:txBody>
                  <a:tcPr/>
                </a:tc>
                <a:tc>
                  <a:txBody>
                    <a:bodyPr/>
                    <a:lstStyle/>
                    <a:p>
                      <a:r>
                        <a:rPr lang="fr-FR" dirty="0" smtClean="0"/>
                        <a:t>12</a:t>
                      </a:r>
                      <a:endParaRPr lang="fr-FR" dirty="0"/>
                    </a:p>
                  </a:txBody>
                  <a:tcPr/>
                </a:tc>
                <a:tc>
                  <a:txBody>
                    <a:bodyPr/>
                    <a:lstStyle/>
                    <a:p>
                      <a:r>
                        <a:rPr lang="fr-FR" dirty="0" smtClean="0"/>
                        <a:t>14</a:t>
                      </a:r>
                      <a:endParaRPr lang="fr-FR" dirty="0"/>
                    </a:p>
                  </a:txBody>
                  <a:tcPr/>
                </a:tc>
              </a:tr>
              <a:tr h="370840">
                <a:tc>
                  <a:txBody>
                    <a:bodyPr/>
                    <a:lstStyle/>
                    <a:p>
                      <a:r>
                        <a:rPr lang="fr-FR" dirty="0" smtClean="0"/>
                        <a:t>Part</a:t>
                      </a:r>
                      <a:r>
                        <a:rPr lang="fr-FR" baseline="0" dirty="0" smtClean="0"/>
                        <a:t> des dépenses pré-engagées  (bas revenus)</a:t>
                      </a:r>
                      <a:endParaRPr lang="fr-FR" dirty="0"/>
                    </a:p>
                  </a:txBody>
                  <a:tcPr/>
                </a:tc>
                <a:tc>
                  <a:txBody>
                    <a:bodyPr/>
                    <a:lstStyle/>
                    <a:p>
                      <a:r>
                        <a:rPr lang="fr-FR" dirty="0" smtClean="0"/>
                        <a:t>31</a:t>
                      </a:r>
                      <a:endParaRPr lang="fr-FR" dirty="0"/>
                    </a:p>
                  </a:txBody>
                  <a:tcPr/>
                </a:tc>
                <a:tc>
                  <a:txBody>
                    <a:bodyPr/>
                    <a:lstStyle/>
                    <a:p>
                      <a:r>
                        <a:rPr lang="fr-FR" dirty="0" smtClean="0"/>
                        <a:t>34</a:t>
                      </a:r>
                      <a:endParaRPr lang="fr-FR" dirty="0"/>
                    </a:p>
                  </a:txBody>
                  <a:tcPr/>
                </a:tc>
                <a:tc>
                  <a:txBody>
                    <a:bodyPr/>
                    <a:lstStyle/>
                    <a:p>
                      <a:r>
                        <a:rPr lang="fr-FR" dirty="0" smtClean="0"/>
                        <a:t>38</a:t>
                      </a:r>
                      <a:endParaRPr lang="fr-FR" dirty="0"/>
                    </a:p>
                  </a:txBody>
                  <a:tcPr/>
                </a:tc>
              </a:tr>
              <a:tr h="370840">
                <a:tc>
                  <a:txBody>
                    <a:bodyPr/>
                    <a:lstStyle/>
                    <a:p>
                      <a:r>
                        <a:rPr lang="fr-FR" dirty="0" smtClean="0"/>
                        <a:t>Dont logement et charges (bas revenus)</a:t>
                      </a:r>
                      <a:endParaRPr lang="fr-FR" dirty="0"/>
                    </a:p>
                  </a:txBody>
                  <a:tcPr/>
                </a:tc>
                <a:tc>
                  <a:txBody>
                    <a:bodyPr/>
                    <a:lstStyle/>
                    <a:p>
                      <a:r>
                        <a:rPr lang="fr-FR" dirty="0" smtClean="0"/>
                        <a:t>17</a:t>
                      </a:r>
                      <a:endParaRPr lang="fr-FR" dirty="0"/>
                    </a:p>
                  </a:txBody>
                  <a:tcPr/>
                </a:tc>
                <a:tc>
                  <a:txBody>
                    <a:bodyPr/>
                    <a:lstStyle/>
                    <a:p>
                      <a:r>
                        <a:rPr lang="fr-FR" dirty="0" smtClean="0"/>
                        <a:t>20</a:t>
                      </a:r>
                      <a:endParaRPr lang="fr-FR" dirty="0"/>
                    </a:p>
                  </a:txBody>
                  <a:tcPr/>
                </a:tc>
                <a:tc>
                  <a:txBody>
                    <a:bodyPr/>
                    <a:lstStyle/>
                    <a:p>
                      <a:r>
                        <a:rPr lang="fr-FR" dirty="0" smtClean="0"/>
                        <a:t>23</a:t>
                      </a:r>
                      <a:endParaRPr lang="fr-FR" dirty="0"/>
                    </a:p>
                  </a:txBody>
                  <a:tcPr/>
                </a:tc>
              </a:tr>
            </a:tbl>
          </a:graphicData>
        </a:graphic>
      </p:graphicFrame>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dirty="0" smtClean="0"/>
              <a:t>Présentation ONPES le 26 janvier 2018 au CNLE</a:t>
            </a:r>
            <a:endParaRPr lang="fr-FR" dirty="0"/>
          </a:p>
        </p:txBody>
      </p:sp>
      <p:sp>
        <p:nvSpPr>
          <p:cNvPr id="6" name="Espace réservé du numéro de diapositive 5"/>
          <p:cNvSpPr>
            <a:spLocks noGrp="1"/>
          </p:cNvSpPr>
          <p:nvPr>
            <p:ph type="sldNum" sz="quarter" idx="12"/>
          </p:nvPr>
        </p:nvSpPr>
        <p:spPr/>
        <p:txBody>
          <a:bodyPr/>
          <a:lstStyle/>
          <a:p>
            <a:pPr algn="l"/>
            <a:r>
              <a:rPr lang="fr-FR" dirty="0" smtClean="0">
                <a:solidFill>
                  <a:schemeClr val="tx1"/>
                </a:solidFill>
              </a:rPr>
              <a:t>INSEE- Enquêtes budgets des familles                                    </a:t>
            </a:r>
            <a:fld id="{0881FCDD-0111-47F1-B576-0611C5B8DC36}" type="slidenum">
              <a:rPr lang="fr-FR" smtClean="0"/>
              <a:pPr algn="l"/>
              <a:t>15</a:t>
            </a:fld>
            <a:endParaRPr lang="fr-FR" dirty="0"/>
          </a:p>
        </p:txBody>
      </p:sp>
      <p:pic>
        <p:nvPicPr>
          <p:cNvPr id="8" name="Picture 2" descr="D:\Documents\ftassin\Mes documents\ONPES\6. Logos\ONPES.jpg"/>
          <p:cNvPicPr>
            <a:picLocks noChangeAspect="1" noChangeArrowheads="1"/>
          </p:cNvPicPr>
          <p:nvPr/>
        </p:nvPicPr>
        <p:blipFill>
          <a:blip r:embed="rId2" cstate="print"/>
          <a:srcRect/>
          <a:stretch>
            <a:fillRect/>
          </a:stretch>
        </p:blipFill>
        <p:spPr bwMode="auto">
          <a:xfrm>
            <a:off x="209537" y="116632"/>
            <a:ext cx="1050095" cy="720080"/>
          </a:xfrm>
          <a:prstGeom prst="rect">
            <a:avLst/>
          </a:prstGeom>
          <a:noFill/>
        </p:spPr>
      </p:pic>
    </p:spTree>
    <p:extLst>
      <p:ext uri="{BB962C8B-B14F-4D97-AF65-F5344CB8AC3E}">
        <p14:creationId xmlns:p14="http://schemas.microsoft.com/office/powerpoint/2010/main" val="7121503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672" y="476672"/>
            <a:ext cx="7067128" cy="940966"/>
          </a:xfrm>
        </p:spPr>
        <p:txBody>
          <a:bodyPr>
            <a:noAutofit/>
          </a:bodyPr>
          <a:lstStyle/>
          <a:p>
            <a:r>
              <a:rPr lang="fr-FR" sz="2800" dirty="0" smtClean="0"/>
              <a:t>10 </a:t>
            </a:r>
            <a:br>
              <a:rPr lang="fr-FR" sz="2800" dirty="0" smtClean="0"/>
            </a:br>
            <a:r>
              <a:rPr lang="fr-FR" sz="2800" dirty="0" smtClean="0"/>
              <a:t>Jeunes et adultes d’âge actifs sont les plus touchés par la pauvreté </a:t>
            </a:r>
            <a:br>
              <a:rPr lang="fr-FR" sz="2800" dirty="0" smtClean="0"/>
            </a:br>
            <a:endParaRPr lang="fr-FR" sz="2800"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883201439"/>
              </p:ext>
            </p:extLst>
          </p:nvPr>
        </p:nvGraphicFramePr>
        <p:xfrm>
          <a:off x="457200" y="1600200"/>
          <a:ext cx="8229600" cy="40436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endParaRPr lang="fr-FR" dirty="0"/>
                    </a:p>
                  </a:txBody>
                  <a:tcPr/>
                </a:tc>
                <a:tc>
                  <a:txBody>
                    <a:bodyPr/>
                    <a:lstStyle/>
                    <a:p>
                      <a:r>
                        <a:rPr lang="fr-FR" dirty="0" smtClean="0"/>
                        <a:t>2008</a:t>
                      </a:r>
                      <a:endParaRPr lang="fr-FR" dirty="0"/>
                    </a:p>
                  </a:txBody>
                  <a:tcPr/>
                </a:tc>
                <a:tc>
                  <a:txBody>
                    <a:bodyPr/>
                    <a:lstStyle/>
                    <a:p>
                      <a:r>
                        <a:rPr lang="fr-FR" dirty="0" smtClean="0"/>
                        <a:t>2014</a:t>
                      </a:r>
                      <a:endParaRPr lang="fr-FR" dirty="0"/>
                    </a:p>
                  </a:txBody>
                  <a:tcPr/>
                </a:tc>
                <a:tc>
                  <a:txBody>
                    <a:bodyPr/>
                    <a:lstStyle/>
                    <a:p>
                      <a:r>
                        <a:rPr lang="fr-FR" dirty="0" smtClean="0"/>
                        <a:t>2015</a:t>
                      </a:r>
                      <a:endParaRPr lang="fr-FR" dirty="0"/>
                    </a:p>
                  </a:txBody>
                  <a:tcPr/>
                </a:tc>
              </a:tr>
              <a:tr h="370840">
                <a:tc>
                  <a:txBody>
                    <a:bodyPr/>
                    <a:lstStyle/>
                    <a:p>
                      <a:r>
                        <a:rPr lang="fr-FR" dirty="0" smtClean="0"/>
                        <a:t>Jeunes</a:t>
                      </a:r>
                      <a:r>
                        <a:rPr lang="fr-FR" baseline="0" dirty="0" smtClean="0"/>
                        <a:t> moins de 18 ans </a:t>
                      </a:r>
                      <a:endParaRPr lang="fr-FR" dirty="0"/>
                    </a:p>
                  </a:txBody>
                  <a:tcPr/>
                </a:tc>
                <a:tc>
                  <a:txBody>
                    <a:bodyPr/>
                    <a:lstStyle/>
                    <a:p>
                      <a:r>
                        <a:rPr lang="fr-FR" dirty="0" smtClean="0"/>
                        <a:t>17,3</a:t>
                      </a:r>
                      <a:endParaRPr lang="fr-FR" dirty="0"/>
                    </a:p>
                  </a:txBody>
                  <a:tcPr/>
                </a:tc>
                <a:tc>
                  <a:txBody>
                    <a:bodyPr/>
                    <a:lstStyle/>
                    <a:p>
                      <a:r>
                        <a:rPr lang="fr-FR" dirty="0" smtClean="0"/>
                        <a:t>19,8</a:t>
                      </a:r>
                      <a:endParaRPr lang="fr-FR" dirty="0"/>
                    </a:p>
                  </a:txBody>
                  <a:tcPr/>
                </a:tc>
                <a:tc>
                  <a:txBody>
                    <a:bodyPr/>
                    <a:lstStyle/>
                    <a:p>
                      <a:r>
                        <a:rPr lang="fr-FR" dirty="0" smtClean="0"/>
                        <a:t>19,9</a:t>
                      </a:r>
                      <a:endParaRPr lang="fr-FR" dirty="0"/>
                    </a:p>
                  </a:txBody>
                  <a:tcPr/>
                </a:tc>
              </a:tr>
              <a:tr h="370840">
                <a:tc>
                  <a:txBody>
                    <a:bodyPr/>
                    <a:lstStyle/>
                    <a:p>
                      <a:r>
                        <a:rPr lang="fr-FR" dirty="0" smtClean="0"/>
                        <a:t>Familles monoparentales</a:t>
                      </a:r>
                      <a:endParaRPr lang="fr-FR" dirty="0"/>
                    </a:p>
                  </a:txBody>
                  <a:tcPr/>
                </a:tc>
                <a:tc>
                  <a:txBody>
                    <a:bodyPr/>
                    <a:lstStyle/>
                    <a:p>
                      <a:r>
                        <a:rPr lang="fr-FR" dirty="0" smtClean="0"/>
                        <a:t>30,0</a:t>
                      </a:r>
                      <a:endParaRPr lang="fr-FR" dirty="0"/>
                    </a:p>
                  </a:txBody>
                  <a:tcPr/>
                </a:tc>
                <a:tc>
                  <a:txBody>
                    <a:bodyPr/>
                    <a:lstStyle/>
                    <a:p>
                      <a:r>
                        <a:rPr lang="fr-FR" dirty="0" smtClean="0"/>
                        <a:t>33,6</a:t>
                      </a:r>
                      <a:endParaRPr lang="fr-FR" dirty="0"/>
                    </a:p>
                  </a:txBody>
                  <a:tcPr/>
                </a:tc>
                <a:tc>
                  <a:txBody>
                    <a:bodyPr/>
                    <a:lstStyle/>
                    <a:p>
                      <a:r>
                        <a:rPr lang="fr-FR" dirty="0" smtClean="0"/>
                        <a:t>32,7</a:t>
                      </a:r>
                      <a:endParaRPr lang="fr-FR" dirty="0"/>
                    </a:p>
                  </a:txBody>
                  <a:tcPr/>
                </a:tc>
              </a:tr>
              <a:tr h="370840">
                <a:tc>
                  <a:txBody>
                    <a:bodyPr/>
                    <a:lstStyle/>
                    <a:p>
                      <a:r>
                        <a:rPr lang="fr-FR" dirty="0" smtClean="0"/>
                        <a:t>Chômeurs</a:t>
                      </a:r>
                      <a:endParaRPr lang="fr-FR" dirty="0"/>
                    </a:p>
                  </a:txBody>
                  <a:tcPr/>
                </a:tc>
                <a:tc>
                  <a:txBody>
                    <a:bodyPr/>
                    <a:lstStyle/>
                    <a:p>
                      <a:r>
                        <a:rPr lang="fr-FR" dirty="0" smtClean="0"/>
                        <a:t>35,9</a:t>
                      </a:r>
                      <a:endParaRPr lang="fr-FR" dirty="0"/>
                    </a:p>
                  </a:txBody>
                  <a:tcPr/>
                </a:tc>
                <a:tc>
                  <a:txBody>
                    <a:bodyPr/>
                    <a:lstStyle/>
                    <a:p>
                      <a:r>
                        <a:rPr lang="fr-FR" dirty="0" smtClean="0"/>
                        <a:t>37,3</a:t>
                      </a:r>
                      <a:endParaRPr lang="fr-FR" dirty="0"/>
                    </a:p>
                  </a:txBody>
                  <a:tcPr/>
                </a:tc>
                <a:tc>
                  <a:txBody>
                    <a:bodyPr/>
                    <a:lstStyle/>
                    <a:p>
                      <a:r>
                        <a:rPr lang="fr-FR" dirty="0" smtClean="0"/>
                        <a:t>37,6</a:t>
                      </a:r>
                      <a:endParaRPr lang="fr-FR" dirty="0"/>
                    </a:p>
                  </a:txBody>
                  <a:tcPr/>
                </a:tc>
              </a:tr>
              <a:tr h="370840">
                <a:tc>
                  <a:txBody>
                    <a:bodyPr/>
                    <a:lstStyle/>
                    <a:p>
                      <a:r>
                        <a:rPr lang="fr-FR" dirty="0" smtClean="0"/>
                        <a:t>Inactifs</a:t>
                      </a:r>
                      <a:r>
                        <a:rPr lang="fr-FR" baseline="0" dirty="0" smtClean="0"/>
                        <a:t> non retraités </a:t>
                      </a:r>
                      <a:endParaRPr lang="fr-FR" dirty="0"/>
                    </a:p>
                  </a:txBody>
                  <a:tcPr/>
                </a:tc>
                <a:tc>
                  <a:txBody>
                    <a:bodyPr/>
                    <a:lstStyle/>
                    <a:p>
                      <a:r>
                        <a:rPr lang="fr-FR" dirty="0" smtClean="0"/>
                        <a:t>29,3</a:t>
                      </a:r>
                      <a:endParaRPr lang="fr-FR" dirty="0"/>
                    </a:p>
                  </a:txBody>
                  <a:tcPr/>
                </a:tc>
                <a:tc>
                  <a:txBody>
                    <a:bodyPr/>
                    <a:lstStyle/>
                    <a:p>
                      <a:r>
                        <a:rPr lang="fr-FR" dirty="0" smtClean="0"/>
                        <a:t>30,9</a:t>
                      </a:r>
                      <a:endParaRPr lang="fr-FR" dirty="0"/>
                    </a:p>
                  </a:txBody>
                  <a:tcPr/>
                </a:tc>
                <a:tc>
                  <a:txBody>
                    <a:bodyPr/>
                    <a:lstStyle/>
                    <a:p>
                      <a:r>
                        <a:rPr lang="fr-FR" dirty="0" smtClean="0"/>
                        <a:t>32,1</a:t>
                      </a:r>
                      <a:endParaRPr lang="fr-FR" dirty="0"/>
                    </a:p>
                  </a:txBody>
                  <a:tcPr/>
                </a:tc>
              </a:tr>
              <a:tr h="370840">
                <a:tc>
                  <a:txBody>
                    <a:bodyPr/>
                    <a:lstStyle/>
                    <a:p>
                      <a:r>
                        <a:rPr lang="fr-FR" dirty="0" smtClean="0"/>
                        <a:t>Professions indépendantes </a:t>
                      </a:r>
                      <a:endParaRPr lang="fr-FR" dirty="0"/>
                    </a:p>
                  </a:txBody>
                  <a:tcPr/>
                </a:tc>
                <a:tc>
                  <a:txBody>
                    <a:bodyPr/>
                    <a:lstStyle/>
                    <a:p>
                      <a:r>
                        <a:rPr lang="fr-FR" dirty="0" smtClean="0"/>
                        <a:t>15,3</a:t>
                      </a:r>
                      <a:endParaRPr lang="fr-FR" dirty="0"/>
                    </a:p>
                  </a:txBody>
                  <a:tcPr/>
                </a:tc>
                <a:tc>
                  <a:txBody>
                    <a:bodyPr/>
                    <a:lstStyle/>
                    <a:p>
                      <a:r>
                        <a:rPr lang="fr-FR" dirty="0" smtClean="0"/>
                        <a:t>23,7</a:t>
                      </a:r>
                      <a:endParaRPr lang="fr-FR" dirty="0"/>
                    </a:p>
                  </a:txBody>
                  <a:tcPr/>
                </a:tc>
                <a:tc>
                  <a:txBody>
                    <a:bodyPr/>
                    <a:lstStyle/>
                    <a:p>
                      <a:r>
                        <a:rPr lang="fr-FR" dirty="0" smtClean="0"/>
                        <a:t>22,0</a:t>
                      </a:r>
                      <a:endParaRPr lang="fr-FR" dirty="0"/>
                    </a:p>
                  </a:txBody>
                  <a:tcPr/>
                </a:tc>
              </a:tr>
              <a:tr h="370840">
                <a:tc>
                  <a:txBody>
                    <a:bodyPr/>
                    <a:lstStyle/>
                    <a:p>
                      <a:r>
                        <a:rPr lang="fr-FR" dirty="0" smtClean="0"/>
                        <a:t>Ensemble</a:t>
                      </a:r>
                      <a:endParaRPr lang="fr-FR" dirty="0"/>
                    </a:p>
                  </a:txBody>
                  <a:tcPr/>
                </a:tc>
                <a:tc>
                  <a:txBody>
                    <a:bodyPr/>
                    <a:lstStyle/>
                    <a:p>
                      <a:r>
                        <a:rPr lang="fr-FR" dirty="0" smtClean="0"/>
                        <a:t>13,0</a:t>
                      </a:r>
                      <a:endParaRPr lang="fr-FR" dirty="0"/>
                    </a:p>
                  </a:txBody>
                  <a:tcPr/>
                </a:tc>
                <a:tc>
                  <a:txBody>
                    <a:bodyPr/>
                    <a:lstStyle/>
                    <a:p>
                      <a:r>
                        <a:rPr lang="fr-FR" dirty="0" smtClean="0"/>
                        <a:t>14,0</a:t>
                      </a:r>
                      <a:endParaRPr lang="fr-FR" dirty="0"/>
                    </a:p>
                  </a:txBody>
                  <a:tcPr/>
                </a:tc>
                <a:tc>
                  <a:txBody>
                    <a:bodyPr/>
                    <a:lstStyle/>
                    <a:p>
                      <a:r>
                        <a:rPr lang="fr-FR" dirty="0" smtClean="0"/>
                        <a:t>14,2</a:t>
                      </a:r>
                      <a:endParaRPr lang="fr-FR" dirty="0"/>
                    </a:p>
                  </a:txBody>
                  <a:tcPr/>
                </a:tc>
              </a:tr>
              <a:tr h="370840">
                <a:tc>
                  <a:txBody>
                    <a:bodyPr/>
                    <a:lstStyle/>
                    <a:p>
                      <a:r>
                        <a:rPr lang="fr-FR" dirty="0" smtClean="0"/>
                        <a:t>Retraités </a:t>
                      </a:r>
                      <a:endParaRPr lang="fr-FR" dirty="0"/>
                    </a:p>
                  </a:txBody>
                  <a:tcPr/>
                </a:tc>
                <a:tc>
                  <a:txBody>
                    <a:bodyPr/>
                    <a:lstStyle/>
                    <a:p>
                      <a:r>
                        <a:rPr lang="fr-FR" dirty="0" smtClean="0"/>
                        <a:t>9,9</a:t>
                      </a:r>
                      <a:endParaRPr lang="fr-FR" dirty="0"/>
                    </a:p>
                  </a:txBody>
                  <a:tcPr/>
                </a:tc>
                <a:tc>
                  <a:txBody>
                    <a:bodyPr/>
                    <a:lstStyle/>
                    <a:p>
                      <a:r>
                        <a:rPr lang="fr-FR" dirty="0" smtClean="0"/>
                        <a:t>7,2</a:t>
                      </a:r>
                      <a:endParaRPr lang="fr-FR" dirty="0"/>
                    </a:p>
                  </a:txBody>
                  <a:tcPr/>
                </a:tc>
                <a:tc>
                  <a:txBody>
                    <a:bodyPr/>
                    <a:lstStyle/>
                    <a:p>
                      <a:r>
                        <a:rPr lang="fr-FR" dirty="0" smtClean="0"/>
                        <a:t>7,3</a:t>
                      </a:r>
                      <a:endParaRPr lang="fr-FR" dirty="0"/>
                    </a:p>
                  </a:txBody>
                  <a:tcPr/>
                </a:tc>
              </a:tr>
            </a:tbl>
          </a:graphicData>
        </a:graphic>
      </p:graphicFrame>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dirty="0" smtClean="0"/>
              <a:t>Présentation ONPES le 26 janvier 2018 au CNLE</a:t>
            </a:r>
            <a:endParaRPr lang="fr-FR" dirty="0"/>
          </a:p>
        </p:txBody>
      </p:sp>
      <p:sp>
        <p:nvSpPr>
          <p:cNvPr id="6" name="Espace réservé du numéro de diapositive 5"/>
          <p:cNvSpPr>
            <a:spLocks noGrp="1"/>
          </p:cNvSpPr>
          <p:nvPr>
            <p:ph type="sldNum" sz="quarter" idx="12"/>
          </p:nvPr>
        </p:nvSpPr>
        <p:spPr>
          <a:xfrm>
            <a:off x="6553200" y="6021288"/>
            <a:ext cx="2133600" cy="700187"/>
          </a:xfrm>
        </p:spPr>
        <p:txBody>
          <a:bodyPr/>
          <a:lstStyle/>
          <a:p>
            <a:pPr algn="l"/>
            <a:r>
              <a:rPr lang="fr-FR" dirty="0" smtClean="0">
                <a:solidFill>
                  <a:schemeClr val="tx1"/>
                </a:solidFill>
              </a:rPr>
              <a:t>Source Enquête INSEE ERFS  </a:t>
            </a:r>
            <a:fld id="{0881FCDD-0111-47F1-B576-0611C5B8DC36}" type="slidenum">
              <a:rPr lang="fr-FR" smtClean="0"/>
              <a:pPr algn="l"/>
              <a:t>16</a:t>
            </a:fld>
            <a:endParaRPr lang="fr-FR" dirty="0"/>
          </a:p>
        </p:txBody>
      </p:sp>
      <p:pic>
        <p:nvPicPr>
          <p:cNvPr id="8" name="Picture 2" descr="D:\Documents\ftassin\Mes documents\ONPES\6. Logos\ONPES.jpg"/>
          <p:cNvPicPr>
            <a:picLocks noChangeAspect="1" noChangeArrowheads="1"/>
          </p:cNvPicPr>
          <p:nvPr/>
        </p:nvPicPr>
        <p:blipFill>
          <a:blip r:embed="rId3" cstate="print"/>
          <a:srcRect/>
          <a:stretch>
            <a:fillRect/>
          </a:stretch>
        </p:blipFill>
        <p:spPr bwMode="auto">
          <a:xfrm>
            <a:off x="209537" y="116632"/>
            <a:ext cx="1050095" cy="720080"/>
          </a:xfrm>
          <a:prstGeom prst="rect">
            <a:avLst/>
          </a:prstGeom>
          <a:noFill/>
        </p:spPr>
      </p:pic>
    </p:spTree>
    <p:extLst>
      <p:ext uri="{BB962C8B-B14F-4D97-AF65-F5344CB8AC3E}">
        <p14:creationId xmlns:p14="http://schemas.microsoft.com/office/powerpoint/2010/main" val="10524618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672" y="274638"/>
            <a:ext cx="7067128" cy="1143000"/>
          </a:xfrm>
        </p:spPr>
        <p:txBody>
          <a:bodyPr>
            <a:normAutofit/>
          </a:bodyPr>
          <a:lstStyle/>
          <a:p>
            <a:r>
              <a:rPr lang="fr-FR" sz="2800" dirty="0" smtClean="0"/>
              <a:t> </a:t>
            </a:r>
            <a:r>
              <a:rPr lang="fr-FR" sz="3200" dirty="0" smtClean="0"/>
              <a:t>11</a:t>
            </a:r>
            <a:br>
              <a:rPr lang="fr-FR" sz="3200" dirty="0" smtClean="0"/>
            </a:br>
            <a:r>
              <a:rPr lang="fr-FR" sz="3200" dirty="0" smtClean="0"/>
              <a:t> Les trois cercles de la pauvreté </a:t>
            </a:r>
            <a:endParaRPr lang="fr-FR" sz="3200" dirty="0"/>
          </a:p>
        </p:txBody>
      </p:sp>
      <p:sp>
        <p:nvSpPr>
          <p:cNvPr id="3" name="Espace réservé du contenu 2"/>
          <p:cNvSpPr>
            <a:spLocks noGrp="1"/>
          </p:cNvSpPr>
          <p:nvPr>
            <p:ph idx="1"/>
          </p:nvPr>
        </p:nvSpPr>
        <p:spPr>
          <a:xfrm>
            <a:off x="467544" y="1556792"/>
            <a:ext cx="8229600" cy="4525963"/>
          </a:xfrm>
        </p:spPr>
        <p:txBody>
          <a:bodyPr/>
          <a:lstStyle/>
          <a:p>
            <a:pPr marL="0" indent="0">
              <a:buNone/>
            </a:pPr>
            <a:endParaRPr lang="fr-FR" dirty="0"/>
          </a:p>
          <a:p>
            <a:pPr marL="0" indent="0">
              <a:buNone/>
            </a:pPr>
            <a:endParaRPr lang="fr-FR" dirty="0"/>
          </a:p>
        </p:txBody>
      </p:sp>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smtClean="0"/>
              <a:t>Présentation ONPES le 26 janvier 2018 au CNLE</a:t>
            </a:r>
            <a:endParaRPr lang="fr-FR"/>
          </a:p>
        </p:txBody>
      </p:sp>
      <p:sp>
        <p:nvSpPr>
          <p:cNvPr id="6" name="Espace réservé du numéro de diapositive 5"/>
          <p:cNvSpPr>
            <a:spLocks noGrp="1"/>
          </p:cNvSpPr>
          <p:nvPr>
            <p:ph type="sldNum" sz="quarter" idx="12"/>
          </p:nvPr>
        </p:nvSpPr>
        <p:spPr/>
        <p:txBody>
          <a:bodyPr/>
          <a:lstStyle/>
          <a:p>
            <a:fld id="{0881FCDD-0111-47F1-B576-0611C5B8DC36}" type="slidenum">
              <a:rPr lang="fr-FR" smtClean="0"/>
              <a:t>17</a:t>
            </a:fld>
            <a:endParaRPr lang="fr-FR"/>
          </a:p>
        </p:txBody>
      </p:sp>
      <p:pic>
        <p:nvPicPr>
          <p:cNvPr id="8" name="Graphique 1"/>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1916831"/>
            <a:ext cx="6367636" cy="3528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descr="D:\Documents\ftassin\Mes documents\ONPES\6. Logos\ONPES.jpg"/>
          <p:cNvPicPr>
            <a:picLocks noChangeAspect="1" noChangeArrowheads="1"/>
          </p:cNvPicPr>
          <p:nvPr/>
        </p:nvPicPr>
        <p:blipFill>
          <a:blip r:embed="rId4" cstate="print"/>
          <a:srcRect/>
          <a:stretch>
            <a:fillRect/>
          </a:stretch>
        </p:blipFill>
        <p:spPr bwMode="auto">
          <a:xfrm>
            <a:off x="209537" y="116632"/>
            <a:ext cx="1050095" cy="720080"/>
          </a:xfrm>
          <a:prstGeom prst="rect">
            <a:avLst/>
          </a:prstGeom>
          <a:noFill/>
        </p:spPr>
      </p:pic>
    </p:spTree>
    <p:extLst>
      <p:ext uri="{BB962C8B-B14F-4D97-AF65-F5344CB8AC3E}">
        <p14:creationId xmlns:p14="http://schemas.microsoft.com/office/powerpoint/2010/main" val="19415126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608" y="260648"/>
            <a:ext cx="7437512" cy="1143000"/>
          </a:xfrm>
        </p:spPr>
        <p:txBody>
          <a:bodyPr>
            <a:noAutofit/>
          </a:bodyPr>
          <a:lstStyle/>
          <a:p>
            <a:r>
              <a:rPr lang="fr-FR" sz="2800" dirty="0" smtClean="0"/>
              <a:t/>
            </a:r>
            <a:br>
              <a:rPr lang="fr-FR" sz="2800" dirty="0" smtClean="0"/>
            </a:br>
            <a:r>
              <a:rPr lang="fr-FR" sz="2800" dirty="0" smtClean="0"/>
              <a:t>12</a:t>
            </a:r>
            <a:br>
              <a:rPr lang="fr-FR" sz="2800" dirty="0" smtClean="0"/>
            </a:br>
            <a:r>
              <a:rPr lang="fr-FR" sz="2800" dirty="0" smtClean="0"/>
              <a:t> Même si elles ne sont pas « pauvres » un grand nombre de personnes Français éprouvent des privations    </a:t>
            </a:r>
            <a:endParaRPr lang="fr-FR" sz="2800"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2093019316"/>
              </p:ext>
            </p:extLst>
          </p:nvPr>
        </p:nvGraphicFramePr>
        <p:xfrm>
          <a:off x="395536" y="2132856"/>
          <a:ext cx="8229600" cy="34036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fr-FR" dirty="0" smtClean="0"/>
                        <a:t>Type de ménages </a:t>
                      </a:r>
                      <a:endParaRPr lang="fr-FR" dirty="0"/>
                    </a:p>
                  </a:txBody>
                  <a:tcPr/>
                </a:tc>
                <a:tc>
                  <a:txBody>
                    <a:bodyPr/>
                    <a:lstStyle/>
                    <a:p>
                      <a:r>
                        <a:rPr lang="fr-FR" dirty="0" smtClean="0"/>
                        <a:t>Budget de référence en  comparaison du niveau de vie médian en %</a:t>
                      </a:r>
                      <a:endParaRPr lang="fr-FR" dirty="0"/>
                    </a:p>
                  </a:txBody>
                  <a:tcPr/>
                </a:tc>
              </a:tr>
              <a:tr h="370840">
                <a:tc>
                  <a:txBody>
                    <a:bodyPr/>
                    <a:lstStyle/>
                    <a:p>
                      <a:r>
                        <a:rPr lang="fr-FR" dirty="0" smtClean="0"/>
                        <a:t>Actif isolé</a:t>
                      </a:r>
                      <a:endParaRPr lang="fr-FR" dirty="0"/>
                    </a:p>
                  </a:txBody>
                  <a:tcPr/>
                </a:tc>
                <a:tc>
                  <a:txBody>
                    <a:bodyPr/>
                    <a:lstStyle/>
                    <a:p>
                      <a:r>
                        <a:rPr lang="fr-FR" dirty="0" smtClean="0"/>
                        <a:t>88 </a:t>
                      </a:r>
                      <a:endParaRPr lang="fr-FR" dirty="0"/>
                    </a:p>
                  </a:txBody>
                  <a:tcPr/>
                </a:tc>
              </a:tr>
              <a:tr h="370840">
                <a:tc>
                  <a:txBody>
                    <a:bodyPr/>
                    <a:lstStyle/>
                    <a:p>
                      <a:r>
                        <a:rPr lang="fr-FR" dirty="0" smtClean="0"/>
                        <a:t>Couple d’actifs sans enfants</a:t>
                      </a:r>
                      <a:endParaRPr lang="fr-FR" dirty="0"/>
                    </a:p>
                  </a:txBody>
                  <a:tcPr/>
                </a:tc>
                <a:tc>
                  <a:txBody>
                    <a:bodyPr/>
                    <a:lstStyle/>
                    <a:p>
                      <a:r>
                        <a:rPr lang="fr-FR" dirty="0" smtClean="0"/>
                        <a:t>81</a:t>
                      </a:r>
                      <a:endParaRPr lang="fr-FR" dirty="0"/>
                    </a:p>
                  </a:txBody>
                  <a:tcPr/>
                </a:tc>
              </a:tr>
              <a:tr h="370840">
                <a:tc>
                  <a:txBody>
                    <a:bodyPr/>
                    <a:lstStyle/>
                    <a:p>
                      <a:r>
                        <a:rPr lang="fr-FR" dirty="0" smtClean="0"/>
                        <a:t>Famille monoparentale</a:t>
                      </a:r>
                      <a:r>
                        <a:rPr lang="fr-FR" baseline="0" dirty="0" smtClean="0"/>
                        <a:t> deux enfants</a:t>
                      </a:r>
                      <a:endParaRPr lang="fr-FR" dirty="0"/>
                    </a:p>
                  </a:txBody>
                  <a:tcPr/>
                </a:tc>
                <a:tc>
                  <a:txBody>
                    <a:bodyPr/>
                    <a:lstStyle/>
                    <a:p>
                      <a:r>
                        <a:rPr lang="fr-FR" dirty="0" smtClean="0"/>
                        <a:t>100</a:t>
                      </a:r>
                    </a:p>
                    <a:p>
                      <a:endParaRPr lang="fr-FR" dirty="0"/>
                    </a:p>
                  </a:txBody>
                  <a:tcPr/>
                </a:tc>
              </a:tr>
              <a:tr h="370840">
                <a:tc>
                  <a:txBody>
                    <a:bodyPr/>
                    <a:lstStyle/>
                    <a:p>
                      <a:r>
                        <a:rPr lang="fr-FR" dirty="0" smtClean="0"/>
                        <a:t>Couple avec deux enfants</a:t>
                      </a:r>
                      <a:endParaRPr lang="fr-FR" dirty="0"/>
                    </a:p>
                  </a:txBody>
                  <a:tcPr/>
                </a:tc>
                <a:tc>
                  <a:txBody>
                    <a:bodyPr/>
                    <a:lstStyle/>
                    <a:p>
                      <a:r>
                        <a:rPr lang="fr-FR" dirty="0" smtClean="0"/>
                        <a:t>88</a:t>
                      </a:r>
                      <a:endParaRPr lang="fr-F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Retraités isolés</a:t>
                      </a:r>
                    </a:p>
                    <a:p>
                      <a:endParaRPr lang="fr-FR" dirty="0"/>
                    </a:p>
                  </a:txBody>
                  <a:tcPr/>
                </a:tc>
                <a:tc>
                  <a:txBody>
                    <a:bodyPr/>
                    <a:lstStyle/>
                    <a:p>
                      <a:r>
                        <a:rPr lang="fr-FR" dirty="0" smtClean="0"/>
                        <a:t>96</a:t>
                      </a:r>
                      <a:endParaRPr lang="fr-FR" dirty="0"/>
                    </a:p>
                  </a:txBody>
                  <a:tcPr/>
                </a:tc>
              </a:tr>
              <a:tr h="370840">
                <a:tc>
                  <a:txBody>
                    <a:bodyPr/>
                    <a:lstStyle/>
                    <a:p>
                      <a:r>
                        <a:rPr lang="fr-FR" dirty="0" smtClean="0"/>
                        <a:t>Couple de retraités</a:t>
                      </a:r>
                      <a:endParaRPr lang="fr-FR" dirty="0"/>
                    </a:p>
                  </a:txBody>
                  <a:tcPr/>
                </a:tc>
                <a:tc>
                  <a:txBody>
                    <a:bodyPr/>
                    <a:lstStyle/>
                    <a:p>
                      <a:r>
                        <a:rPr lang="fr-FR" dirty="0" smtClean="0"/>
                        <a:t>90</a:t>
                      </a:r>
                      <a:endParaRPr lang="fr-FR" dirty="0"/>
                    </a:p>
                  </a:txBody>
                  <a:tcPr/>
                </a:tc>
              </a:tr>
            </a:tbl>
          </a:graphicData>
        </a:graphic>
      </p:graphicFrame>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a:xfrm>
            <a:off x="3203848" y="5589240"/>
            <a:ext cx="2895600" cy="844203"/>
          </a:xfrm>
        </p:spPr>
        <p:txBody>
          <a:bodyPr/>
          <a:lstStyle/>
          <a:p>
            <a:r>
              <a:rPr lang="fr-FR" dirty="0" smtClean="0"/>
              <a:t>Présentation ONPES le 26 janvier 2018 au CNLE</a:t>
            </a:r>
            <a:endParaRPr lang="fr-FR" dirty="0"/>
          </a:p>
        </p:txBody>
      </p:sp>
      <p:sp>
        <p:nvSpPr>
          <p:cNvPr id="6" name="Espace réservé du numéro de diapositive 5"/>
          <p:cNvSpPr>
            <a:spLocks noGrp="1"/>
          </p:cNvSpPr>
          <p:nvPr>
            <p:ph type="sldNum" sz="quarter" idx="12"/>
          </p:nvPr>
        </p:nvSpPr>
        <p:spPr>
          <a:xfrm>
            <a:off x="6588224" y="5949280"/>
            <a:ext cx="2133600" cy="365125"/>
          </a:xfrm>
        </p:spPr>
        <p:txBody>
          <a:bodyPr/>
          <a:lstStyle/>
          <a:p>
            <a:pPr algn="l"/>
            <a:r>
              <a:rPr lang="fr-FR" dirty="0" smtClean="0">
                <a:solidFill>
                  <a:schemeClr val="tx1"/>
                </a:solidFill>
              </a:rPr>
              <a:t>ONPES –Budgets de référence 2015                                         </a:t>
            </a:r>
            <a:r>
              <a:rPr lang="fr-FR" dirty="0" smtClean="0">
                <a:solidFill>
                  <a:schemeClr val="bg1">
                    <a:lumMod val="50000"/>
                  </a:schemeClr>
                </a:solidFill>
              </a:rPr>
              <a:t>18</a:t>
            </a:r>
            <a:endParaRPr lang="fr-FR" dirty="0">
              <a:solidFill>
                <a:schemeClr val="bg1">
                  <a:lumMod val="50000"/>
                </a:schemeClr>
              </a:solidFill>
            </a:endParaRPr>
          </a:p>
        </p:txBody>
      </p:sp>
      <p:pic>
        <p:nvPicPr>
          <p:cNvPr id="8" name="Picture 2" descr="D:\Documents\ftassin\Mes documents\ONPES\6. Logos\ONPES.jpg"/>
          <p:cNvPicPr>
            <a:picLocks noChangeAspect="1" noChangeArrowheads="1"/>
          </p:cNvPicPr>
          <p:nvPr/>
        </p:nvPicPr>
        <p:blipFill>
          <a:blip r:embed="rId2" cstate="print"/>
          <a:srcRect/>
          <a:stretch>
            <a:fillRect/>
          </a:stretch>
        </p:blipFill>
        <p:spPr bwMode="auto">
          <a:xfrm>
            <a:off x="209537" y="116632"/>
            <a:ext cx="1050095" cy="720080"/>
          </a:xfrm>
          <a:prstGeom prst="rect">
            <a:avLst/>
          </a:prstGeom>
          <a:noFill/>
        </p:spPr>
      </p:pic>
    </p:spTree>
    <p:extLst>
      <p:ext uri="{BB962C8B-B14F-4D97-AF65-F5344CB8AC3E}">
        <p14:creationId xmlns:p14="http://schemas.microsoft.com/office/powerpoint/2010/main" val="29068626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9632" y="274638"/>
            <a:ext cx="7427168" cy="1143000"/>
          </a:xfrm>
        </p:spPr>
        <p:txBody>
          <a:bodyPr>
            <a:normAutofit fontScale="90000"/>
          </a:bodyPr>
          <a:lstStyle/>
          <a:p>
            <a:r>
              <a:rPr lang="fr-FR" sz="3100" dirty="0" smtClean="0"/>
              <a:t>13 </a:t>
            </a:r>
            <a:r>
              <a:rPr lang="fr-FR" sz="3200" dirty="0" smtClean="0"/>
              <a:t/>
            </a:r>
            <a:br>
              <a:rPr lang="fr-FR" sz="3200" dirty="0" smtClean="0"/>
            </a:br>
            <a:r>
              <a:rPr lang="fr-FR" sz="3200" dirty="0" smtClean="0"/>
              <a:t>Pauvreté monétaire et pauvreté en condition de vie se disjoignent</a:t>
            </a:r>
            <a:endParaRPr lang="fr-FR" sz="3200"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2382115864"/>
              </p:ext>
            </p:extLst>
          </p:nvPr>
        </p:nvGraphicFramePr>
        <p:xfrm>
          <a:off x="457200" y="2492896"/>
          <a:ext cx="8229600" cy="2194560"/>
        </p:xfrm>
        <a:graphic>
          <a:graphicData uri="http://schemas.openxmlformats.org/drawingml/2006/table">
            <a:tbl>
              <a:tblPr firstRow="1" bandRow="1">
                <a:tableStyleId>{5C22544A-7EE6-4342-B048-85BDC9FD1C3A}</a:tableStyleId>
              </a:tblPr>
              <a:tblGrid>
                <a:gridCol w="2057400"/>
                <a:gridCol w="2057400"/>
                <a:gridCol w="2057400"/>
                <a:gridCol w="2057400"/>
              </a:tblGrid>
              <a:tr h="149736">
                <a:tc>
                  <a:txBody>
                    <a:bodyPr/>
                    <a:lstStyle/>
                    <a:p>
                      <a:endParaRPr lang="fr-FR" dirty="0"/>
                    </a:p>
                  </a:txBody>
                  <a:tcPr/>
                </a:tc>
                <a:tc>
                  <a:txBody>
                    <a:bodyPr/>
                    <a:lstStyle/>
                    <a:p>
                      <a:r>
                        <a:rPr lang="fr-FR" dirty="0" smtClean="0"/>
                        <a:t>2008</a:t>
                      </a:r>
                      <a:endParaRPr lang="fr-FR" dirty="0"/>
                    </a:p>
                  </a:txBody>
                  <a:tcPr/>
                </a:tc>
                <a:tc>
                  <a:txBody>
                    <a:bodyPr/>
                    <a:lstStyle/>
                    <a:p>
                      <a:r>
                        <a:rPr lang="fr-FR" dirty="0" smtClean="0"/>
                        <a:t>2014</a:t>
                      </a:r>
                      <a:endParaRPr lang="fr-FR" dirty="0"/>
                    </a:p>
                  </a:txBody>
                  <a:tcPr/>
                </a:tc>
                <a:tc>
                  <a:txBody>
                    <a:bodyPr/>
                    <a:lstStyle/>
                    <a:p>
                      <a:r>
                        <a:rPr lang="fr-FR" dirty="0" smtClean="0"/>
                        <a:t>2015</a:t>
                      </a:r>
                      <a:endParaRPr lang="fr-FR" dirty="0"/>
                    </a:p>
                  </a:txBody>
                  <a:tcPr/>
                </a:tc>
              </a:tr>
              <a:tr h="370840">
                <a:tc>
                  <a:txBody>
                    <a:bodyPr/>
                    <a:lstStyle/>
                    <a:p>
                      <a:r>
                        <a:rPr lang="fr-FR" dirty="0" smtClean="0"/>
                        <a:t>Taux de pauvreté monétaire ou en condition de vie%</a:t>
                      </a:r>
                      <a:endParaRPr lang="fr-FR" dirty="0"/>
                    </a:p>
                  </a:txBody>
                  <a:tcPr/>
                </a:tc>
                <a:tc>
                  <a:txBody>
                    <a:bodyPr/>
                    <a:lstStyle/>
                    <a:p>
                      <a:r>
                        <a:rPr lang="fr-FR" dirty="0" smtClean="0"/>
                        <a:t>20,6</a:t>
                      </a:r>
                      <a:endParaRPr lang="fr-FR" dirty="0"/>
                    </a:p>
                  </a:txBody>
                  <a:tcPr/>
                </a:tc>
                <a:tc>
                  <a:txBody>
                    <a:bodyPr/>
                    <a:lstStyle/>
                    <a:p>
                      <a:r>
                        <a:rPr lang="fr-FR" dirty="0" smtClean="0"/>
                        <a:t>21,1</a:t>
                      </a:r>
                      <a:endParaRPr lang="fr-FR" dirty="0"/>
                    </a:p>
                  </a:txBody>
                  <a:tcPr/>
                </a:tc>
                <a:tc>
                  <a:txBody>
                    <a:bodyPr/>
                    <a:lstStyle/>
                    <a:p>
                      <a:r>
                        <a:rPr lang="fr-FR" dirty="0" smtClean="0"/>
                        <a:t>19,9</a:t>
                      </a:r>
                      <a:endParaRPr lang="fr-FR" dirty="0"/>
                    </a:p>
                  </a:txBody>
                  <a:tcPr/>
                </a:tc>
              </a:tr>
              <a:tr h="370840">
                <a:tc>
                  <a:txBody>
                    <a:bodyPr/>
                    <a:lstStyle/>
                    <a:p>
                      <a:r>
                        <a:rPr lang="fr-FR" dirty="0" smtClean="0"/>
                        <a:t>Taux de pauvreté monétaire et en condition de vie% </a:t>
                      </a:r>
                      <a:endParaRPr lang="fr-FR" dirty="0"/>
                    </a:p>
                  </a:txBody>
                  <a:tcPr/>
                </a:tc>
                <a:tc>
                  <a:txBody>
                    <a:bodyPr/>
                    <a:lstStyle/>
                    <a:p>
                      <a:r>
                        <a:rPr lang="fr-FR" dirty="0" smtClean="0"/>
                        <a:t>4,8</a:t>
                      </a:r>
                      <a:endParaRPr lang="fr-FR" dirty="0"/>
                    </a:p>
                  </a:txBody>
                  <a:tcPr/>
                </a:tc>
                <a:tc>
                  <a:txBody>
                    <a:bodyPr/>
                    <a:lstStyle/>
                    <a:p>
                      <a:r>
                        <a:rPr lang="fr-FR" dirty="0" smtClean="0"/>
                        <a:t>5,1</a:t>
                      </a:r>
                      <a:endParaRPr lang="fr-FR" dirty="0"/>
                    </a:p>
                  </a:txBody>
                  <a:tcPr/>
                </a:tc>
                <a:tc>
                  <a:txBody>
                    <a:bodyPr/>
                    <a:lstStyle/>
                    <a:p>
                      <a:r>
                        <a:rPr lang="fr-FR" dirty="0" smtClean="0"/>
                        <a:t>5,2</a:t>
                      </a:r>
                      <a:endParaRPr lang="fr-FR" dirty="0"/>
                    </a:p>
                  </a:txBody>
                  <a:tcPr/>
                </a:tc>
              </a:tr>
            </a:tbl>
          </a:graphicData>
        </a:graphic>
      </p:graphicFrame>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smtClean="0"/>
              <a:t>Présentation ONPES le 26 janvier 2018 au CNLE</a:t>
            </a:r>
            <a:endParaRPr lang="fr-FR"/>
          </a:p>
        </p:txBody>
      </p:sp>
      <p:sp>
        <p:nvSpPr>
          <p:cNvPr id="6" name="Espace réservé du numéro de diapositive 5"/>
          <p:cNvSpPr>
            <a:spLocks noGrp="1"/>
          </p:cNvSpPr>
          <p:nvPr>
            <p:ph type="sldNum" sz="quarter" idx="12"/>
          </p:nvPr>
        </p:nvSpPr>
        <p:spPr>
          <a:xfrm>
            <a:off x="6553200" y="6021289"/>
            <a:ext cx="2133600" cy="432048"/>
          </a:xfrm>
        </p:spPr>
        <p:txBody>
          <a:bodyPr/>
          <a:lstStyle/>
          <a:p>
            <a:r>
              <a:rPr lang="fr-FR" dirty="0" smtClean="0"/>
              <a:t>Source EUROSTAT EU-SILC    </a:t>
            </a:r>
            <a:fld id="{0881FCDD-0111-47F1-B576-0611C5B8DC36}" type="slidenum">
              <a:rPr lang="fr-FR" smtClean="0"/>
              <a:t>19</a:t>
            </a:fld>
            <a:endParaRPr lang="fr-FR" dirty="0"/>
          </a:p>
        </p:txBody>
      </p:sp>
      <p:pic>
        <p:nvPicPr>
          <p:cNvPr id="8" name="Picture 2" descr="D:\Documents\ftassin\Mes documents\ONPES\6. Logos\ONPES.jpg"/>
          <p:cNvPicPr>
            <a:picLocks noChangeAspect="1" noChangeArrowheads="1"/>
          </p:cNvPicPr>
          <p:nvPr/>
        </p:nvPicPr>
        <p:blipFill>
          <a:blip r:embed="rId2" cstate="print"/>
          <a:srcRect/>
          <a:stretch>
            <a:fillRect/>
          </a:stretch>
        </p:blipFill>
        <p:spPr bwMode="auto">
          <a:xfrm>
            <a:off x="209537" y="116632"/>
            <a:ext cx="1050095" cy="720080"/>
          </a:xfrm>
          <a:prstGeom prst="rect">
            <a:avLst/>
          </a:prstGeom>
          <a:noFill/>
        </p:spPr>
      </p:pic>
    </p:spTree>
    <p:extLst>
      <p:ext uri="{BB962C8B-B14F-4D97-AF65-F5344CB8AC3E}">
        <p14:creationId xmlns:p14="http://schemas.microsoft.com/office/powerpoint/2010/main" val="10846263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8229600" cy="940966"/>
          </a:xfrm>
        </p:spPr>
        <p:txBody>
          <a:bodyPr>
            <a:normAutofit/>
          </a:bodyPr>
          <a:lstStyle/>
          <a:p>
            <a:r>
              <a:rPr lang="fr-FR" sz="2800" dirty="0" smtClean="0"/>
              <a:t>2a</a:t>
            </a:r>
            <a:endParaRPr lang="fr-FR" sz="2800" dirty="0"/>
          </a:p>
        </p:txBody>
      </p:sp>
      <p:sp>
        <p:nvSpPr>
          <p:cNvPr id="3" name="Espace réservé du contenu 2"/>
          <p:cNvSpPr>
            <a:spLocks noGrp="1"/>
          </p:cNvSpPr>
          <p:nvPr>
            <p:ph idx="1"/>
          </p:nvPr>
        </p:nvSpPr>
        <p:spPr/>
        <p:txBody>
          <a:bodyPr/>
          <a:lstStyle/>
          <a:p>
            <a:endParaRPr lang="fr-FR" dirty="0" smtClean="0"/>
          </a:p>
          <a:p>
            <a:r>
              <a:rPr lang="fr-FR" dirty="0" smtClean="0"/>
              <a:t>Selon les principaux indicateurs généraux de référence , la pauvreté se serait stabilisé en France depuis cinq ans , </a:t>
            </a:r>
            <a:r>
              <a:rPr lang="fr-FR" dirty="0" smtClean="0">
                <a:solidFill>
                  <a:srgbClr val="FF0000"/>
                </a:solidFill>
              </a:rPr>
              <a:t>après avoir franchi un seuil significatif entre 2008 et 2011</a:t>
            </a:r>
          </a:p>
          <a:p>
            <a:r>
              <a:rPr lang="fr-FR" dirty="0" smtClean="0"/>
              <a:t>Les chiffres courants pour 2015 sont </a:t>
            </a:r>
            <a:r>
              <a:rPr lang="fr-FR" dirty="0" smtClean="0">
                <a:solidFill>
                  <a:srgbClr val="FF0000"/>
                </a:solidFill>
              </a:rPr>
              <a:t>14,2% </a:t>
            </a:r>
            <a:r>
              <a:rPr lang="fr-FR" dirty="0" smtClean="0"/>
              <a:t>(taux de pauvreté), </a:t>
            </a:r>
            <a:r>
              <a:rPr lang="fr-FR" dirty="0" smtClean="0">
                <a:solidFill>
                  <a:srgbClr val="FF0000"/>
                </a:solidFill>
              </a:rPr>
              <a:t>1015 euros </a:t>
            </a:r>
            <a:r>
              <a:rPr lang="fr-FR" dirty="0" smtClean="0"/>
              <a:t>(seuil de pauvreté à 60%),</a:t>
            </a:r>
            <a:r>
              <a:rPr lang="fr-FR" dirty="0" smtClean="0">
                <a:solidFill>
                  <a:srgbClr val="FF0000"/>
                </a:solidFill>
              </a:rPr>
              <a:t>8,9 millions </a:t>
            </a:r>
            <a:r>
              <a:rPr lang="fr-FR" dirty="0" smtClean="0"/>
              <a:t>de personnes .</a:t>
            </a:r>
            <a:endParaRPr lang="fr-FR" dirty="0"/>
          </a:p>
        </p:txBody>
      </p:sp>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smtClean="0"/>
              <a:t>Présentation ONPES le 26 janvier 2018 au CNLE</a:t>
            </a:r>
            <a:endParaRPr lang="fr-FR"/>
          </a:p>
        </p:txBody>
      </p:sp>
      <p:sp>
        <p:nvSpPr>
          <p:cNvPr id="6" name="Espace réservé du numéro de diapositive 5"/>
          <p:cNvSpPr>
            <a:spLocks noGrp="1"/>
          </p:cNvSpPr>
          <p:nvPr>
            <p:ph type="sldNum" sz="quarter" idx="12"/>
          </p:nvPr>
        </p:nvSpPr>
        <p:spPr/>
        <p:txBody>
          <a:bodyPr/>
          <a:lstStyle/>
          <a:p>
            <a:fld id="{0881FCDD-0111-47F1-B576-0611C5B8DC36}" type="slidenum">
              <a:rPr lang="fr-FR" smtClean="0"/>
              <a:t>2</a:t>
            </a:fld>
            <a:endParaRPr lang="fr-FR"/>
          </a:p>
        </p:txBody>
      </p:sp>
      <p:pic>
        <p:nvPicPr>
          <p:cNvPr id="8" name="Picture 2" descr="D:\Documents\ftassin\Mes documents\ONPES\6. Logos\ONPES.jpg"/>
          <p:cNvPicPr>
            <a:picLocks noChangeAspect="1" noChangeArrowheads="1"/>
          </p:cNvPicPr>
          <p:nvPr/>
        </p:nvPicPr>
        <p:blipFill>
          <a:blip r:embed="rId2" cstate="print"/>
          <a:srcRect/>
          <a:stretch>
            <a:fillRect/>
          </a:stretch>
        </p:blipFill>
        <p:spPr bwMode="auto">
          <a:xfrm>
            <a:off x="211560" y="404664"/>
            <a:ext cx="1012885" cy="717461"/>
          </a:xfrm>
          <a:prstGeom prst="rect">
            <a:avLst/>
          </a:prstGeom>
          <a:noFill/>
        </p:spPr>
      </p:pic>
    </p:spTree>
    <p:extLst>
      <p:ext uri="{BB962C8B-B14F-4D97-AF65-F5344CB8AC3E}">
        <p14:creationId xmlns:p14="http://schemas.microsoft.com/office/powerpoint/2010/main" val="15037405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8229600" cy="1143000"/>
          </a:xfrm>
        </p:spPr>
        <p:txBody>
          <a:bodyPr>
            <a:noAutofit/>
          </a:bodyPr>
          <a:lstStyle/>
          <a:p>
            <a:r>
              <a:rPr lang="fr-FR" sz="2800" dirty="0" smtClean="0"/>
              <a:t>14 </a:t>
            </a:r>
            <a:br>
              <a:rPr lang="fr-FR" sz="2800" dirty="0" smtClean="0"/>
            </a:br>
            <a:r>
              <a:rPr lang="fr-FR" sz="2800" dirty="0" smtClean="0"/>
              <a:t>La baisse de l’indicateur de pauvreté en condition de vie reste à élucider </a:t>
            </a:r>
            <a:endParaRPr lang="fr-FR" sz="2800" dirty="0"/>
          </a:p>
        </p:txBody>
      </p:sp>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smtClean="0"/>
              <a:t>Présentation ONPES le 26 janvier 2018 au CNLE</a:t>
            </a:r>
            <a:endParaRPr lang="fr-FR"/>
          </a:p>
        </p:txBody>
      </p:sp>
      <p:sp>
        <p:nvSpPr>
          <p:cNvPr id="6" name="Espace réservé du numéro de diapositive 5"/>
          <p:cNvSpPr>
            <a:spLocks noGrp="1"/>
          </p:cNvSpPr>
          <p:nvPr>
            <p:ph type="sldNum" sz="quarter" idx="12"/>
          </p:nvPr>
        </p:nvSpPr>
        <p:spPr/>
        <p:txBody>
          <a:bodyPr/>
          <a:lstStyle/>
          <a:p>
            <a:r>
              <a:rPr lang="fr-FR" dirty="0" smtClean="0"/>
              <a:t>Source EUROSTAT EU-SILC     </a:t>
            </a:r>
            <a:fld id="{0881FCDD-0111-47F1-B576-0611C5B8DC36}" type="slidenum">
              <a:rPr lang="fr-FR" smtClean="0"/>
              <a:t>20</a:t>
            </a:fld>
            <a:endParaRPr lang="fr-FR" dirty="0"/>
          </a:p>
        </p:txBody>
      </p:sp>
      <p:pic>
        <p:nvPicPr>
          <p:cNvPr id="2050" name="Graphique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0686" y="1844824"/>
            <a:ext cx="5762625" cy="384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403647" y="1484784"/>
            <a:ext cx="6336704" cy="307777"/>
          </a:xfrm>
          <a:prstGeom prst="rect">
            <a:avLst/>
          </a:prstGeom>
          <a:noFill/>
        </p:spPr>
        <p:txBody>
          <a:bodyPr wrap="square" rtlCol="0">
            <a:spAutoFit/>
          </a:bodyPr>
          <a:lstStyle/>
          <a:p>
            <a:r>
              <a:rPr lang="fr-FR" sz="1400" dirty="0" smtClean="0"/>
              <a:t>Évolution </a:t>
            </a:r>
            <a:r>
              <a:rPr lang="fr-FR" sz="1400" dirty="0"/>
              <a:t>des quatre composantes  de l’indicateur de pauvreté en conditions de vie </a:t>
            </a:r>
          </a:p>
        </p:txBody>
      </p:sp>
      <p:sp>
        <p:nvSpPr>
          <p:cNvPr id="8" name="ZoneTexte 7"/>
          <p:cNvSpPr txBox="1"/>
          <p:nvPr/>
        </p:nvSpPr>
        <p:spPr>
          <a:xfrm>
            <a:off x="1655178" y="5733256"/>
            <a:ext cx="5833639" cy="646331"/>
          </a:xfrm>
          <a:prstGeom prst="rect">
            <a:avLst/>
          </a:prstGeom>
          <a:noFill/>
        </p:spPr>
        <p:txBody>
          <a:bodyPr wrap="square" rtlCol="0">
            <a:spAutoFit/>
          </a:bodyPr>
          <a:lstStyle/>
          <a:p>
            <a:r>
              <a:rPr lang="fr-FR" sz="900" i="1" dirty="0"/>
              <a:t>Champ : Ensemble des ménages, France métropolitaine</a:t>
            </a:r>
            <a:endParaRPr lang="fr-FR" sz="900" dirty="0"/>
          </a:p>
          <a:p>
            <a:r>
              <a:rPr lang="fr-FR" sz="900" i="1" dirty="0"/>
              <a:t>Source : Insee, enquêtes EPCV, SRCV-SILC</a:t>
            </a:r>
            <a:endParaRPr lang="fr-FR" sz="900" dirty="0"/>
          </a:p>
          <a:p>
            <a:endParaRPr lang="fr-FR" dirty="0"/>
          </a:p>
        </p:txBody>
      </p:sp>
    </p:spTree>
    <p:extLst>
      <p:ext uri="{BB962C8B-B14F-4D97-AF65-F5344CB8AC3E}">
        <p14:creationId xmlns:p14="http://schemas.microsoft.com/office/powerpoint/2010/main" val="32969217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260648"/>
            <a:ext cx="8229600" cy="1143000"/>
          </a:xfrm>
        </p:spPr>
        <p:txBody>
          <a:bodyPr>
            <a:normAutofit/>
          </a:bodyPr>
          <a:lstStyle/>
          <a:p>
            <a:r>
              <a:rPr lang="fr-FR" sz="1800" dirty="0" smtClean="0"/>
              <a:t>15a</a:t>
            </a:r>
            <a:br>
              <a:rPr lang="fr-FR" sz="1800" dirty="0" smtClean="0"/>
            </a:br>
            <a:r>
              <a:rPr lang="fr-FR" sz="1800" dirty="0" smtClean="0"/>
              <a:t> Le sentiment de pauvreté comme sentiment d’impasse : personnes se déclarant pauvres (2016) </a:t>
            </a:r>
            <a:endParaRPr lang="fr-FR" sz="1800"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2670501967"/>
              </p:ext>
            </p:extLst>
          </p:nvPr>
        </p:nvGraphicFramePr>
        <p:xfrm>
          <a:off x="755576" y="2708920"/>
          <a:ext cx="8229600" cy="2570480"/>
        </p:xfrm>
        <a:graphic>
          <a:graphicData uri="http://schemas.openxmlformats.org/drawingml/2006/table">
            <a:tbl>
              <a:tblPr firstRow="1" bandRow="1">
                <a:tableStyleId>{5C22544A-7EE6-4342-B048-85BDC9FD1C3A}</a:tableStyleId>
              </a:tblPr>
              <a:tblGrid>
                <a:gridCol w="2057400"/>
                <a:gridCol w="2057400"/>
                <a:gridCol w="2057400"/>
                <a:gridCol w="2057400"/>
              </a:tblGrid>
              <a:tr h="149736">
                <a:tc>
                  <a:txBody>
                    <a:bodyPr/>
                    <a:lstStyle/>
                    <a:p>
                      <a:endParaRPr lang="fr-FR" dirty="0"/>
                    </a:p>
                  </a:txBody>
                  <a:tcPr/>
                </a:tc>
                <a:tc>
                  <a:txBody>
                    <a:bodyPr/>
                    <a:lstStyle/>
                    <a:p>
                      <a:r>
                        <a:rPr lang="fr-FR" dirty="0" smtClean="0"/>
                        <a:t>Ensemble</a:t>
                      </a:r>
                      <a:endParaRPr lang="fr-FR" dirty="0"/>
                    </a:p>
                  </a:txBody>
                  <a:tcPr/>
                </a:tc>
                <a:tc>
                  <a:txBody>
                    <a:bodyPr/>
                    <a:lstStyle/>
                    <a:p>
                      <a:r>
                        <a:rPr lang="fr-FR" dirty="0" smtClean="0"/>
                        <a:t>Dont niveau de vie inférieur  au seuil de pauvreté  en % </a:t>
                      </a:r>
                      <a:endParaRPr lang="fr-FR" dirty="0"/>
                    </a:p>
                  </a:txBody>
                  <a:tcPr/>
                </a:tc>
                <a:tc>
                  <a:txBody>
                    <a:bodyPr/>
                    <a:lstStyle/>
                    <a:p>
                      <a:r>
                        <a:rPr lang="fr-FR" dirty="0" smtClean="0"/>
                        <a:t>Dont niveau de vie supérieur au seuil de pauvreté  en %</a:t>
                      </a:r>
                      <a:endParaRPr lang="fr-F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Total se déclarant pauvres  (en %)</a:t>
                      </a:r>
                    </a:p>
                    <a:p>
                      <a:endParaRPr lang="fr-FR" dirty="0"/>
                    </a:p>
                  </a:txBody>
                  <a:tcPr/>
                </a:tc>
                <a:tc>
                  <a:txBody>
                    <a:bodyPr/>
                    <a:lstStyle/>
                    <a:p>
                      <a:r>
                        <a:rPr lang="fr-FR" dirty="0" smtClean="0"/>
                        <a:t>11</a:t>
                      </a:r>
                      <a:endParaRPr lang="fr-FR" dirty="0"/>
                    </a:p>
                  </a:txBody>
                  <a:tcPr/>
                </a:tc>
                <a:tc>
                  <a:txBody>
                    <a:bodyPr/>
                    <a:lstStyle/>
                    <a:p>
                      <a:r>
                        <a:rPr lang="fr-FR" dirty="0" smtClean="0"/>
                        <a:t>66</a:t>
                      </a:r>
                      <a:endParaRPr lang="fr-FR" dirty="0"/>
                    </a:p>
                  </a:txBody>
                  <a:tcPr/>
                </a:tc>
                <a:tc>
                  <a:txBody>
                    <a:bodyPr/>
                    <a:lstStyle/>
                    <a:p>
                      <a:r>
                        <a:rPr lang="fr-FR" dirty="0" smtClean="0"/>
                        <a:t>33</a:t>
                      </a:r>
                      <a:endParaRPr lang="fr-FR" dirty="0"/>
                    </a:p>
                  </a:txBody>
                  <a:tcPr/>
                </a:tc>
              </a:tr>
              <a:tr h="370840">
                <a:tc>
                  <a:txBody>
                    <a:bodyPr/>
                    <a:lstStyle/>
                    <a:p>
                      <a:r>
                        <a:rPr lang="fr-FR" dirty="0" smtClean="0"/>
                        <a:t>Hommes </a:t>
                      </a:r>
                      <a:endParaRPr lang="fr-FR" dirty="0"/>
                    </a:p>
                  </a:txBody>
                  <a:tcPr/>
                </a:tc>
                <a:tc>
                  <a:txBody>
                    <a:bodyPr/>
                    <a:lstStyle/>
                    <a:p>
                      <a:r>
                        <a:rPr lang="fr-FR" dirty="0" smtClean="0"/>
                        <a:t>5</a:t>
                      </a:r>
                      <a:endParaRPr lang="fr-FR" dirty="0"/>
                    </a:p>
                  </a:txBody>
                  <a:tcPr/>
                </a:tc>
                <a:tc>
                  <a:txBody>
                    <a:bodyPr/>
                    <a:lstStyle/>
                    <a:p>
                      <a:r>
                        <a:rPr lang="fr-FR" dirty="0" smtClean="0"/>
                        <a:t>58</a:t>
                      </a:r>
                      <a:endParaRPr lang="fr-FR" dirty="0"/>
                    </a:p>
                  </a:txBody>
                  <a:tcPr/>
                </a:tc>
                <a:tc>
                  <a:txBody>
                    <a:bodyPr/>
                    <a:lstStyle/>
                    <a:p>
                      <a:r>
                        <a:rPr lang="fr-FR" dirty="0" smtClean="0"/>
                        <a:t>42</a:t>
                      </a:r>
                      <a:endParaRPr lang="fr-FR" dirty="0"/>
                    </a:p>
                  </a:txBody>
                  <a:tcPr/>
                </a:tc>
              </a:tr>
              <a:tr h="370840">
                <a:tc>
                  <a:txBody>
                    <a:bodyPr/>
                    <a:lstStyle/>
                    <a:p>
                      <a:r>
                        <a:rPr lang="fr-FR" dirty="0" smtClean="0"/>
                        <a:t>Femmes </a:t>
                      </a:r>
                      <a:endParaRPr lang="fr-FR" dirty="0"/>
                    </a:p>
                  </a:txBody>
                  <a:tcPr/>
                </a:tc>
                <a:tc>
                  <a:txBody>
                    <a:bodyPr/>
                    <a:lstStyle/>
                    <a:p>
                      <a:r>
                        <a:rPr lang="fr-FR" dirty="0" smtClean="0"/>
                        <a:t>6</a:t>
                      </a:r>
                      <a:endParaRPr lang="fr-FR" dirty="0"/>
                    </a:p>
                  </a:txBody>
                  <a:tcPr/>
                </a:tc>
                <a:tc>
                  <a:txBody>
                    <a:bodyPr/>
                    <a:lstStyle/>
                    <a:p>
                      <a:r>
                        <a:rPr lang="fr-FR" dirty="0" smtClean="0"/>
                        <a:t>70</a:t>
                      </a:r>
                      <a:endParaRPr lang="fr-FR" dirty="0"/>
                    </a:p>
                  </a:txBody>
                  <a:tcPr/>
                </a:tc>
                <a:tc>
                  <a:txBody>
                    <a:bodyPr/>
                    <a:lstStyle/>
                    <a:p>
                      <a:r>
                        <a:rPr lang="fr-FR" dirty="0" smtClean="0"/>
                        <a:t>30</a:t>
                      </a:r>
                      <a:endParaRPr lang="fr-FR" dirty="0"/>
                    </a:p>
                  </a:txBody>
                  <a:tcPr/>
                </a:tc>
              </a:tr>
            </a:tbl>
          </a:graphicData>
        </a:graphic>
      </p:graphicFrame>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a:xfrm>
            <a:off x="3059832" y="5517232"/>
            <a:ext cx="2599928" cy="1204243"/>
          </a:xfrm>
        </p:spPr>
        <p:txBody>
          <a:bodyPr/>
          <a:lstStyle/>
          <a:p>
            <a:r>
              <a:rPr lang="fr-FR" dirty="0" smtClean="0"/>
              <a:t>Présentation ONPES le 26 janvier 2018 au CNLE</a:t>
            </a:r>
            <a:endParaRPr lang="fr-FR" dirty="0"/>
          </a:p>
        </p:txBody>
      </p:sp>
      <p:sp>
        <p:nvSpPr>
          <p:cNvPr id="6" name="Espace réservé du numéro de diapositive 5"/>
          <p:cNvSpPr>
            <a:spLocks noGrp="1"/>
          </p:cNvSpPr>
          <p:nvPr>
            <p:ph type="sldNum" sz="quarter" idx="12"/>
          </p:nvPr>
        </p:nvSpPr>
        <p:spPr>
          <a:xfrm>
            <a:off x="6553200" y="6021288"/>
            <a:ext cx="2133600" cy="700187"/>
          </a:xfrm>
        </p:spPr>
        <p:txBody>
          <a:bodyPr/>
          <a:lstStyle/>
          <a:p>
            <a:pPr algn="l"/>
            <a:r>
              <a:rPr lang="fr-FR" dirty="0" smtClean="0">
                <a:solidFill>
                  <a:schemeClr val="tx1"/>
                </a:solidFill>
              </a:rPr>
              <a:t>Baromètre d’opinion DREES 2014/2016                               </a:t>
            </a:r>
            <a:fld id="{0881FCDD-0111-47F1-B576-0611C5B8DC36}" type="slidenum">
              <a:rPr lang="fr-FR" smtClean="0"/>
              <a:pPr algn="l"/>
              <a:t>21</a:t>
            </a:fld>
            <a:endParaRPr lang="fr-FR" dirty="0"/>
          </a:p>
        </p:txBody>
      </p:sp>
    </p:spTree>
    <p:extLst>
      <p:ext uri="{BB962C8B-B14F-4D97-AF65-F5344CB8AC3E}">
        <p14:creationId xmlns:p14="http://schemas.microsoft.com/office/powerpoint/2010/main" val="36258625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672" y="116632"/>
            <a:ext cx="7293496" cy="1143000"/>
          </a:xfrm>
        </p:spPr>
        <p:txBody>
          <a:bodyPr>
            <a:noAutofit/>
          </a:bodyPr>
          <a:lstStyle/>
          <a:p>
            <a:r>
              <a:rPr lang="fr-FR" sz="2800" dirty="0" smtClean="0"/>
              <a:t>15b</a:t>
            </a:r>
            <a:br>
              <a:rPr lang="fr-FR" sz="2800" dirty="0" smtClean="0"/>
            </a:br>
            <a:r>
              <a:rPr lang="fr-FR" sz="2800" dirty="0" smtClean="0"/>
              <a:t> Qui se déclare pauvre disposant de ressources supérieures au seuil de pauvreté? </a:t>
            </a:r>
            <a:endParaRPr lang="fr-FR" sz="2800" dirty="0"/>
          </a:p>
        </p:txBody>
      </p:sp>
      <p:sp>
        <p:nvSpPr>
          <p:cNvPr id="3" name="Espace réservé du contenu 2"/>
          <p:cNvSpPr>
            <a:spLocks noGrp="1"/>
          </p:cNvSpPr>
          <p:nvPr>
            <p:ph idx="1"/>
          </p:nvPr>
        </p:nvSpPr>
        <p:spPr/>
        <p:txBody>
          <a:bodyPr>
            <a:normAutofit lnSpcReduction="10000"/>
          </a:bodyPr>
          <a:lstStyle/>
          <a:p>
            <a:r>
              <a:rPr lang="fr-FR" dirty="0" smtClean="0"/>
              <a:t>Les personnes qui se déclarent pauvres avec des ressources supérieures à 1000 euros mensuels de niveau de vie sont plus souvent </a:t>
            </a:r>
            <a:r>
              <a:rPr lang="fr-FR" dirty="0" smtClean="0">
                <a:solidFill>
                  <a:srgbClr val="FF0000"/>
                </a:solidFill>
              </a:rPr>
              <a:t>en emploi, CDI, ouvriers et employés ou retraités </a:t>
            </a:r>
            <a:r>
              <a:rPr lang="fr-FR" dirty="0" smtClean="0"/>
              <a:t>. </a:t>
            </a:r>
          </a:p>
          <a:p>
            <a:r>
              <a:rPr lang="fr-FR" dirty="0" smtClean="0"/>
              <a:t>Les personnes qui se déclarent pauvres et le sont au sens monétaire sont plus souvent des </a:t>
            </a:r>
            <a:r>
              <a:rPr lang="fr-FR" dirty="0" smtClean="0">
                <a:solidFill>
                  <a:srgbClr val="FF0000"/>
                </a:solidFill>
              </a:rPr>
              <a:t>femmes monoparentales , des personnes en emploi précaire , des chômeurs </a:t>
            </a:r>
            <a:endParaRPr lang="fr-FR" dirty="0">
              <a:solidFill>
                <a:srgbClr val="FF0000"/>
              </a:solidFill>
            </a:endParaRPr>
          </a:p>
        </p:txBody>
      </p:sp>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smtClean="0"/>
              <a:t>Présentation ONPES le 26 janvier 2018 au CNLE</a:t>
            </a:r>
            <a:endParaRPr lang="fr-FR"/>
          </a:p>
        </p:txBody>
      </p:sp>
      <p:sp>
        <p:nvSpPr>
          <p:cNvPr id="6" name="Espace réservé du numéro de diapositive 5"/>
          <p:cNvSpPr>
            <a:spLocks noGrp="1"/>
          </p:cNvSpPr>
          <p:nvPr>
            <p:ph type="sldNum" sz="quarter" idx="12"/>
          </p:nvPr>
        </p:nvSpPr>
        <p:spPr/>
        <p:txBody>
          <a:bodyPr/>
          <a:lstStyle/>
          <a:p>
            <a:fld id="{0881FCDD-0111-47F1-B576-0611C5B8DC36}" type="slidenum">
              <a:rPr lang="fr-FR" smtClean="0"/>
              <a:t>22</a:t>
            </a:fld>
            <a:endParaRPr lang="fr-FR"/>
          </a:p>
        </p:txBody>
      </p:sp>
      <p:pic>
        <p:nvPicPr>
          <p:cNvPr id="7" name="Picture 2" descr="D:\Documents\ftassin\Mes documents\ONPES\6. Logos\ONPES.jpg"/>
          <p:cNvPicPr>
            <a:picLocks noChangeAspect="1" noChangeArrowheads="1"/>
          </p:cNvPicPr>
          <p:nvPr/>
        </p:nvPicPr>
        <p:blipFill>
          <a:blip r:embed="rId2" cstate="print"/>
          <a:srcRect/>
          <a:stretch>
            <a:fillRect/>
          </a:stretch>
        </p:blipFill>
        <p:spPr bwMode="auto">
          <a:xfrm>
            <a:off x="209537" y="116632"/>
            <a:ext cx="1050095" cy="720080"/>
          </a:xfrm>
          <a:prstGeom prst="rect">
            <a:avLst/>
          </a:prstGeom>
          <a:noFill/>
        </p:spPr>
      </p:pic>
    </p:spTree>
    <p:extLst>
      <p:ext uri="{BB962C8B-B14F-4D97-AF65-F5344CB8AC3E}">
        <p14:creationId xmlns:p14="http://schemas.microsoft.com/office/powerpoint/2010/main" val="42912868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9632" y="274638"/>
            <a:ext cx="7427168" cy="1143000"/>
          </a:xfrm>
        </p:spPr>
        <p:txBody>
          <a:bodyPr>
            <a:normAutofit/>
          </a:bodyPr>
          <a:lstStyle/>
          <a:p>
            <a:r>
              <a:rPr lang="fr-FR" sz="3200" dirty="0" smtClean="0"/>
              <a:t>16 a Focus Pauvreté des jeunes </a:t>
            </a:r>
            <a:endParaRPr lang="fr-FR" sz="3200" dirty="0"/>
          </a:p>
        </p:txBody>
      </p:sp>
      <p:sp>
        <p:nvSpPr>
          <p:cNvPr id="3" name="Espace réservé du contenu 2"/>
          <p:cNvSpPr>
            <a:spLocks noGrp="1"/>
          </p:cNvSpPr>
          <p:nvPr>
            <p:ph idx="1"/>
          </p:nvPr>
        </p:nvSpPr>
        <p:spPr/>
        <p:txBody>
          <a:bodyPr/>
          <a:lstStyle/>
          <a:p>
            <a:r>
              <a:rPr lang="fr-FR" dirty="0" smtClean="0"/>
              <a:t>Malgré des dépenses relativement élevées en faveur des familles , </a:t>
            </a:r>
            <a:r>
              <a:rPr lang="fr-FR" dirty="0" smtClean="0">
                <a:solidFill>
                  <a:srgbClr val="FF0000"/>
                </a:solidFill>
              </a:rPr>
              <a:t>la France ne figure pas dans le groupe de tète des pays de l’UE </a:t>
            </a:r>
            <a:r>
              <a:rPr lang="fr-FR" dirty="0" smtClean="0"/>
              <a:t>pour la lutte contre la pauvreté des jeunes </a:t>
            </a:r>
          </a:p>
          <a:p>
            <a:r>
              <a:rPr lang="fr-FR" dirty="0" smtClean="0"/>
              <a:t>On sait aujourd’hui </a:t>
            </a:r>
            <a:r>
              <a:rPr lang="fr-FR" dirty="0" smtClean="0">
                <a:solidFill>
                  <a:srgbClr val="FF0000"/>
                </a:solidFill>
              </a:rPr>
              <a:t>mesurer les privations des jeunes </a:t>
            </a:r>
            <a:r>
              <a:rPr lang="fr-FR" dirty="0" smtClean="0"/>
              <a:t>indépendamment des ressources de leur famille </a:t>
            </a:r>
            <a:endParaRPr lang="fr-FR" dirty="0"/>
          </a:p>
        </p:txBody>
      </p:sp>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smtClean="0"/>
              <a:t>Présentation ONPES le 26 janvier 2018 au CNLE</a:t>
            </a:r>
            <a:endParaRPr lang="fr-FR"/>
          </a:p>
        </p:txBody>
      </p:sp>
      <p:sp>
        <p:nvSpPr>
          <p:cNvPr id="6" name="Espace réservé du numéro de diapositive 5"/>
          <p:cNvSpPr>
            <a:spLocks noGrp="1"/>
          </p:cNvSpPr>
          <p:nvPr>
            <p:ph type="sldNum" sz="quarter" idx="12"/>
          </p:nvPr>
        </p:nvSpPr>
        <p:spPr/>
        <p:txBody>
          <a:bodyPr/>
          <a:lstStyle/>
          <a:p>
            <a:fld id="{0881FCDD-0111-47F1-B576-0611C5B8DC36}" type="slidenum">
              <a:rPr lang="fr-FR" smtClean="0"/>
              <a:t>23</a:t>
            </a:fld>
            <a:endParaRPr lang="fr-FR"/>
          </a:p>
        </p:txBody>
      </p:sp>
      <p:pic>
        <p:nvPicPr>
          <p:cNvPr id="7" name="Picture 2" descr="D:\Documents\ftassin\Mes documents\ONPES\6. Logos\ONPES.jpg"/>
          <p:cNvPicPr>
            <a:picLocks noChangeAspect="1" noChangeArrowheads="1"/>
          </p:cNvPicPr>
          <p:nvPr/>
        </p:nvPicPr>
        <p:blipFill>
          <a:blip r:embed="rId2" cstate="print"/>
          <a:srcRect/>
          <a:stretch>
            <a:fillRect/>
          </a:stretch>
        </p:blipFill>
        <p:spPr bwMode="auto">
          <a:xfrm>
            <a:off x="209537" y="116632"/>
            <a:ext cx="1050095" cy="720080"/>
          </a:xfrm>
          <a:prstGeom prst="rect">
            <a:avLst/>
          </a:prstGeom>
          <a:noFill/>
        </p:spPr>
      </p:pic>
    </p:spTree>
    <p:extLst>
      <p:ext uri="{BB962C8B-B14F-4D97-AF65-F5344CB8AC3E}">
        <p14:creationId xmlns:p14="http://schemas.microsoft.com/office/powerpoint/2010/main" val="40264694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640" y="260648"/>
            <a:ext cx="7437512" cy="1143000"/>
          </a:xfrm>
        </p:spPr>
        <p:txBody>
          <a:bodyPr>
            <a:normAutofit fontScale="90000"/>
          </a:bodyPr>
          <a:lstStyle/>
          <a:p>
            <a:r>
              <a:rPr lang="fr-FR" sz="3600" dirty="0" smtClean="0"/>
              <a:t>16b</a:t>
            </a:r>
            <a:br>
              <a:rPr lang="fr-FR" sz="3600" dirty="0" smtClean="0"/>
            </a:br>
            <a:r>
              <a:rPr lang="fr-FR" sz="3600" dirty="0" smtClean="0"/>
              <a:t> Risque de pauvreté ou d’exclusion sociale des jeunes en France et dans l’UE</a:t>
            </a:r>
            <a:r>
              <a:rPr lang="fr-FR" sz="4000" dirty="0" smtClean="0"/>
              <a:t/>
            </a:r>
            <a:br>
              <a:rPr lang="fr-FR" sz="4000" dirty="0" smtClean="0"/>
            </a:br>
            <a:r>
              <a:rPr lang="fr-FR" sz="1800" dirty="0" smtClean="0"/>
              <a:t>(Recommandation 2013 de la Commission européenne) </a:t>
            </a:r>
            <a:endParaRPr lang="fr-FR" sz="1800"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3541472619"/>
              </p:ext>
            </p:extLst>
          </p:nvPr>
        </p:nvGraphicFramePr>
        <p:xfrm>
          <a:off x="457200" y="2276872"/>
          <a:ext cx="8229600" cy="2118360"/>
        </p:xfrm>
        <a:graphic>
          <a:graphicData uri="http://schemas.openxmlformats.org/drawingml/2006/table">
            <a:tbl>
              <a:tblPr firstRow="1" bandRow="1">
                <a:tableStyleId>{5C22544A-7EE6-4342-B048-85BDC9FD1C3A}</a:tableStyleId>
              </a:tblPr>
              <a:tblGrid>
                <a:gridCol w="4114800"/>
                <a:gridCol w="4114800"/>
              </a:tblGrid>
              <a:tr h="149736">
                <a:tc>
                  <a:txBody>
                    <a:bodyPr/>
                    <a:lstStyle/>
                    <a:p>
                      <a:r>
                        <a:rPr lang="fr-FR" dirty="0" smtClean="0"/>
                        <a:t>Groupes  de pays  selon l’incidence </a:t>
                      </a:r>
                      <a:endParaRPr lang="fr-FR" dirty="0"/>
                    </a:p>
                  </a:txBody>
                  <a:tcPr/>
                </a:tc>
                <a:tc>
                  <a:txBody>
                    <a:bodyPr/>
                    <a:lstStyle/>
                    <a:p>
                      <a:r>
                        <a:rPr lang="fr-FR" dirty="0" smtClean="0"/>
                        <a:t>Composition des groupes </a:t>
                      </a:r>
                      <a:endParaRPr lang="fr-FR" dirty="0"/>
                    </a:p>
                  </a:txBody>
                  <a:tcPr/>
                </a:tc>
              </a:tr>
              <a:tr h="370840">
                <a:tc>
                  <a:txBody>
                    <a:bodyPr/>
                    <a:lstStyle/>
                    <a:p>
                      <a:r>
                        <a:rPr lang="fr-FR" dirty="0" smtClean="0"/>
                        <a:t>Faible  15 à 21% </a:t>
                      </a:r>
                      <a:endParaRPr lang="fr-FR" dirty="0"/>
                    </a:p>
                  </a:txBody>
                  <a:tcPr/>
                </a:tc>
                <a:tc>
                  <a:txBody>
                    <a:bodyPr/>
                    <a:lstStyle/>
                    <a:p>
                      <a:r>
                        <a:rPr lang="fr-FR" dirty="0" err="1" smtClean="0"/>
                        <a:t>Fl</a:t>
                      </a:r>
                      <a:r>
                        <a:rPr lang="fr-FR" dirty="0" smtClean="0"/>
                        <a:t>(14,9), </a:t>
                      </a:r>
                      <a:r>
                        <a:rPr lang="fr-FR" dirty="0" err="1" smtClean="0"/>
                        <a:t>Dk</a:t>
                      </a:r>
                      <a:r>
                        <a:rPr lang="fr-FR" dirty="0" smtClean="0"/>
                        <a:t>, </a:t>
                      </a:r>
                      <a:r>
                        <a:rPr lang="fr-FR" dirty="0" err="1" smtClean="0"/>
                        <a:t>Sl</a:t>
                      </a:r>
                      <a:r>
                        <a:rPr lang="fr-FR" dirty="0" smtClean="0"/>
                        <a:t>, NL, DE, CZ, SE,</a:t>
                      </a:r>
                      <a:r>
                        <a:rPr lang="fr-FR" baseline="0" dirty="0" smtClean="0"/>
                        <a:t> AT(20,9) </a:t>
                      </a:r>
                      <a:endParaRPr lang="fr-FR" dirty="0"/>
                    </a:p>
                  </a:txBody>
                  <a:tcPr/>
                </a:tc>
              </a:tr>
              <a:tr h="370840">
                <a:tc>
                  <a:txBody>
                    <a:bodyPr/>
                    <a:lstStyle/>
                    <a:p>
                      <a:r>
                        <a:rPr lang="fr-FR" dirty="0" smtClean="0"/>
                        <a:t>Moyenne 22 à 30 % </a:t>
                      </a:r>
                      <a:endParaRPr lang="fr-FR" dirty="0"/>
                    </a:p>
                  </a:txBody>
                  <a:tcPr/>
                </a:tc>
                <a:tc>
                  <a:txBody>
                    <a:bodyPr/>
                    <a:lstStyle/>
                    <a:p>
                      <a:r>
                        <a:rPr lang="fr-FR" dirty="0" smtClean="0"/>
                        <a:t>EE (22,4), FR(23,2), BE ,LU, </a:t>
                      </a:r>
                      <a:r>
                        <a:rPr lang="fr-FR" dirty="0" err="1" smtClean="0"/>
                        <a:t>Sk</a:t>
                      </a:r>
                      <a:r>
                        <a:rPr lang="fr-FR" dirty="0" smtClean="0"/>
                        <a:t>(26,6)</a:t>
                      </a:r>
                    </a:p>
                    <a:p>
                      <a:r>
                        <a:rPr lang="fr-FR" dirty="0" err="1" smtClean="0"/>
                        <a:t>Cy</a:t>
                      </a:r>
                      <a:r>
                        <a:rPr lang="fr-FR" dirty="0" smtClean="0"/>
                        <a:t>, Pt , PL, Mt(29,7)</a:t>
                      </a:r>
                      <a:endParaRPr lang="fr-FR" dirty="0"/>
                    </a:p>
                  </a:txBody>
                  <a:tcPr/>
                </a:tc>
              </a:tr>
              <a:tr h="370840">
                <a:tc>
                  <a:txBody>
                    <a:bodyPr/>
                    <a:lstStyle/>
                    <a:p>
                      <a:r>
                        <a:rPr lang="fr-FR" dirty="0" smtClean="0"/>
                        <a:t>Elevée  31 à 35% </a:t>
                      </a:r>
                      <a:endParaRPr lang="fr-FR" dirty="0"/>
                    </a:p>
                  </a:txBody>
                  <a:tcPr/>
                </a:tc>
                <a:tc>
                  <a:txBody>
                    <a:bodyPr/>
                    <a:lstStyle/>
                    <a:p>
                      <a:r>
                        <a:rPr lang="fr-FR" dirty="0" smtClean="0"/>
                        <a:t>UK(31,2),</a:t>
                      </a:r>
                      <a:r>
                        <a:rPr lang="fr-FR" dirty="0" err="1" smtClean="0"/>
                        <a:t>Lt</a:t>
                      </a:r>
                      <a:r>
                        <a:rPr lang="fr-FR" dirty="0" smtClean="0"/>
                        <a:t>, ES, </a:t>
                      </a:r>
                      <a:r>
                        <a:rPr lang="fr-FR" baseline="0" dirty="0" smtClean="0"/>
                        <a:t>It, IE, EL</a:t>
                      </a:r>
                      <a:endParaRPr lang="fr-FR" dirty="0"/>
                    </a:p>
                  </a:txBody>
                  <a:tcPr/>
                </a:tc>
              </a:tr>
              <a:tr h="370840">
                <a:tc>
                  <a:txBody>
                    <a:bodyPr/>
                    <a:lstStyle/>
                    <a:p>
                      <a:r>
                        <a:rPr lang="fr-FR" dirty="0" smtClean="0"/>
                        <a:t>Très élevée 40 à 52%</a:t>
                      </a:r>
                      <a:endParaRPr lang="fr-FR" dirty="0"/>
                    </a:p>
                  </a:txBody>
                  <a:tcPr/>
                </a:tc>
                <a:tc>
                  <a:txBody>
                    <a:bodyPr/>
                    <a:lstStyle/>
                    <a:p>
                      <a:r>
                        <a:rPr lang="fr-FR" dirty="0" err="1" smtClean="0"/>
                        <a:t>Lv</a:t>
                      </a:r>
                      <a:r>
                        <a:rPr lang="fr-FR" dirty="0" smtClean="0"/>
                        <a:t> (40,0), Hu, </a:t>
                      </a:r>
                      <a:r>
                        <a:rPr lang="fr-FR" dirty="0" err="1" smtClean="0"/>
                        <a:t>Bg</a:t>
                      </a:r>
                      <a:r>
                        <a:rPr lang="fr-FR" dirty="0" smtClean="0"/>
                        <a:t>, RO(52,2) </a:t>
                      </a:r>
                      <a:endParaRPr lang="fr-FR" dirty="0"/>
                    </a:p>
                  </a:txBody>
                  <a:tcPr/>
                </a:tc>
              </a:tr>
            </a:tbl>
          </a:graphicData>
        </a:graphic>
      </p:graphicFrame>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smtClean="0"/>
              <a:t>Présentation ONPES le 26 janvier 2018 au CNLE</a:t>
            </a:r>
            <a:endParaRPr lang="fr-FR"/>
          </a:p>
        </p:txBody>
      </p:sp>
      <p:sp>
        <p:nvSpPr>
          <p:cNvPr id="6" name="Espace réservé du numéro de diapositive 5"/>
          <p:cNvSpPr>
            <a:spLocks noGrp="1"/>
          </p:cNvSpPr>
          <p:nvPr>
            <p:ph type="sldNum" sz="quarter" idx="12"/>
          </p:nvPr>
        </p:nvSpPr>
        <p:spPr>
          <a:xfrm>
            <a:off x="6553200" y="6021287"/>
            <a:ext cx="2133600" cy="576065"/>
          </a:xfrm>
        </p:spPr>
        <p:txBody>
          <a:bodyPr/>
          <a:lstStyle/>
          <a:p>
            <a:r>
              <a:rPr lang="fr-FR" dirty="0" smtClean="0"/>
              <a:t>Source EUROSTAT EU-SILC     </a:t>
            </a:r>
            <a:fld id="{0881FCDD-0111-47F1-B576-0611C5B8DC36}" type="slidenum">
              <a:rPr lang="fr-FR" smtClean="0"/>
              <a:t>24</a:t>
            </a:fld>
            <a:endParaRPr lang="fr-FR" dirty="0"/>
          </a:p>
        </p:txBody>
      </p:sp>
      <p:pic>
        <p:nvPicPr>
          <p:cNvPr id="8" name="Picture 2" descr="D:\Documents\ftassin\Mes documents\ONPES\6. Logos\ONPES.jpg"/>
          <p:cNvPicPr>
            <a:picLocks noChangeAspect="1" noChangeArrowheads="1"/>
          </p:cNvPicPr>
          <p:nvPr/>
        </p:nvPicPr>
        <p:blipFill>
          <a:blip r:embed="rId3" cstate="print"/>
          <a:srcRect/>
          <a:stretch>
            <a:fillRect/>
          </a:stretch>
        </p:blipFill>
        <p:spPr bwMode="auto">
          <a:xfrm>
            <a:off x="209537" y="116632"/>
            <a:ext cx="1050095" cy="720080"/>
          </a:xfrm>
          <a:prstGeom prst="rect">
            <a:avLst/>
          </a:prstGeom>
          <a:noFill/>
        </p:spPr>
      </p:pic>
    </p:spTree>
    <p:extLst>
      <p:ext uri="{BB962C8B-B14F-4D97-AF65-F5344CB8AC3E}">
        <p14:creationId xmlns:p14="http://schemas.microsoft.com/office/powerpoint/2010/main" val="39806355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9632" y="274638"/>
            <a:ext cx="7427168" cy="1143000"/>
          </a:xfrm>
        </p:spPr>
        <p:txBody>
          <a:bodyPr>
            <a:noAutofit/>
          </a:bodyPr>
          <a:lstStyle/>
          <a:p>
            <a:r>
              <a:rPr lang="fr-FR" sz="2800" dirty="0" smtClean="0"/>
              <a:t>16c </a:t>
            </a:r>
            <a:br>
              <a:rPr lang="fr-FR" sz="2800" dirty="0" smtClean="0"/>
            </a:br>
            <a:r>
              <a:rPr lang="fr-FR" sz="2800" dirty="0" smtClean="0"/>
              <a:t>Proportion d’enfants privés de biens ou services essentiels pour des raisons financières 2014</a:t>
            </a:r>
            <a:endParaRPr lang="fr-FR" sz="2800"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3790180320"/>
              </p:ext>
            </p:extLst>
          </p:nvPr>
        </p:nvGraphicFramePr>
        <p:xfrm>
          <a:off x="683568" y="2276872"/>
          <a:ext cx="8229600" cy="2860040"/>
        </p:xfrm>
        <a:graphic>
          <a:graphicData uri="http://schemas.openxmlformats.org/drawingml/2006/table">
            <a:tbl>
              <a:tblPr firstRow="1" bandRow="1">
                <a:tableStyleId>{5C22544A-7EE6-4342-B048-85BDC9FD1C3A}</a:tableStyleId>
              </a:tblPr>
              <a:tblGrid>
                <a:gridCol w="2743200"/>
                <a:gridCol w="2743200"/>
                <a:gridCol w="2743200"/>
              </a:tblGrid>
              <a:tr h="149736">
                <a:tc>
                  <a:txBody>
                    <a:bodyPr/>
                    <a:lstStyle/>
                    <a:p>
                      <a:endParaRPr lang="fr-FR" dirty="0"/>
                    </a:p>
                  </a:txBody>
                  <a:tcPr/>
                </a:tc>
                <a:tc>
                  <a:txBody>
                    <a:bodyPr/>
                    <a:lstStyle/>
                    <a:p>
                      <a:r>
                        <a:rPr lang="fr-FR" dirty="0" smtClean="0"/>
                        <a:t>Toutes  familles </a:t>
                      </a:r>
                      <a:endParaRPr lang="fr-FR" dirty="0"/>
                    </a:p>
                  </a:txBody>
                  <a:tcPr/>
                </a:tc>
                <a:tc>
                  <a:txBody>
                    <a:bodyPr/>
                    <a:lstStyle/>
                    <a:p>
                      <a:r>
                        <a:rPr lang="fr-FR" dirty="0" smtClean="0"/>
                        <a:t>Premier quartile </a:t>
                      </a:r>
                      <a:endParaRPr lang="fr-FR" dirty="0"/>
                    </a:p>
                  </a:txBody>
                  <a:tcPr/>
                </a:tc>
              </a:tr>
              <a:tr h="370840">
                <a:tc>
                  <a:txBody>
                    <a:bodyPr/>
                    <a:lstStyle/>
                    <a:p>
                      <a:r>
                        <a:rPr lang="fr-FR" dirty="0" smtClean="0"/>
                        <a:t>Vêtements neufs </a:t>
                      </a:r>
                      <a:endParaRPr lang="fr-FR" dirty="0"/>
                    </a:p>
                  </a:txBody>
                  <a:tcPr/>
                </a:tc>
                <a:tc>
                  <a:txBody>
                    <a:bodyPr/>
                    <a:lstStyle/>
                    <a:p>
                      <a:r>
                        <a:rPr lang="fr-FR" dirty="0" smtClean="0"/>
                        <a:t>9,0</a:t>
                      </a:r>
                      <a:endParaRPr lang="fr-FR" dirty="0"/>
                    </a:p>
                  </a:txBody>
                  <a:tcPr/>
                </a:tc>
                <a:tc>
                  <a:txBody>
                    <a:bodyPr/>
                    <a:lstStyle/>
                    <a:p>
                      <a:r>
                        <a:rPr lang="fr-FR" dirty="0" smtClean="0"/>
                        <a:t>20,2</a:t>
                      </a:r>
                      <a:endParaRPr lang="fr-FR" dirty="0"/>
                    </a:p>
                  </a:txBody>
                  <a:tcPr/>
                </a:tc>
              </a:tr>
              <a:tr h="370840">
                <a:tc>
                  <a:txBody>
                    <a:bodyPr/>
                    <a:lstStyle/>
                    <a:p>
                      <a:r>
                        <a:rPr lang="fr-FR" dirty="0" smtClean="0"/>
                        <a:t>Loisirs</a:t>
                      </a:r>
                      <a:endParaRPr lang="fr-FR" dirty="0"/>
                    </a:p>
                  </a:txBody>
                  <a:tcPr/>
                </a:tc>
                <a:tc>
                  <a:txBody>
                    <a:bodyPr/>
                    <a:lstStyle/>
                    <a:p>
                      <a:r>
                        <a:rPr lang="fr-FR" dirty="0" smtClean="0"/>
                        <a:t>6,3</a:t>
                      </a:r>
                      <a:endParaRPr lang="fr-FR" dirty="0"/>
                    </a:p>
                  </a:txBody>
                  <a:tcPr/>
                </a:tc>
                <a:tc>
                  <a:txBody>
                    <a:bodyPr/>
                    <a:lstStyle/>
                    <a:p>
                      <a:r>
                        <a:rPr lang="fr-FR" dirty="0" smtClean="0"/>
                        <a:t>13,9</a:t>
                      </a:r>
                      <a:endParaRPr lang="fr-FR" dirty="0"/>
                    </a:p>
                  </a:txBody>
                  <a:tcPr/>
                </a:tc>
              </a:tr>
              <a:tr h="370840">
                <a:tc>
                  <a:txBody>
                    <a:bodyPr/>
                    <a:lstStyle/>
                    <a:p>
                      <a:r>
                        <a:rPr lang="fr-FR" dirty="0" smtClean="0"/>
                        <a:t>Vacances</a:t>
                      </a:r>
                      <a:endParaRPr lang="fr-FR" dirty="0"/>
                    </a:p>
                  </a:txBody>
                  <a:tcPr/>
                </a:tc>
                <a:tc>
                  <a:txBody>
                    <a:bodyPr/>
                    <a:lstStyle/>
                    <a:p>
                      <a:r>
                        <a:rPr lang="fr-FR" dirty="0" smtClean="0"/>
                        <a:t>11,8</a:t>
                      </a:r>
                      <a:endParaRPr lang="fr-FR" dirty="0"/>
                    </a:p>
                  </a:txBody>
                  <a:tcPr/>
                </a:tc>
                <a:tc>
                  <a:txBody>
                    <a:bodyPr/>
                    <a:lstStyle/>
                    <a:p>
                      <a:r>
                        <a:rPr lang="fr-FR" dirty="0" smtClean="0"/>
                        <a:t>26,4</a:t>
                      </a:r>
                      <a:endParaRPr lang="fr-FR" dirty="0"/>
                    </a:p>
                  </a:txBody>
                  <a:tcPr/>
                </a:tc>
              </a:tr>
              <a:tr h="370840">
                <a:tc>
                  <a:txBody>
                    <a:bodyPr/>
                    <a:lstStyle/>
                    <a:p>
                      <a:r>
                        <a:rPr lang="fr-FR" dirty="0" smtClean="0"/>
                        <a:t>Lieu pour faire les devoirs</a:t>
                      </a:r>
                      <a:endParaRPr lang="fr-FR" dirty="0"/>
                    </a:p>
                  </a:txBody>
                  <a:tcPr/>
                </a:tc>
                <a:tc>
                  <a:txBody>
                    <a:bodyPr/>
                    <a:lstStyle/>
                    <a:p>
                      <a:r>
                        <a:rPr lang="fr-FR" dirty="0" smtClean="0"/>
                        <a:t>4,1</a:t>
                      </a:r>
                      <a:endParaRPr lang="fr-FR" dirty="0"/>
                    </a:p>
                  </a:txBody>
                  <a:tcPr/>
                </a:tc>
                <a:tc>
                  <a:txBody>
                    <a:bodyPr/>
                    <a:lstStyle/>
                    <a:p>
                      <a:r>
                        <a:rPr lang="fr-FR" dirty="0" smtClean="0"/>
                        <a:t>8,7</a:t>
                      </a:r>
                      <a:endParaRPr lang="fr-FR" dirty="0"/>
                    </a:p>
                  </a:txBody>
                  <a:tcPr/>
                </a:tc>
              </a:tr>
              <a:tr h="370840">
                <a:tc>
                  <a:txBody>
                    <a:bodyPr/>
                    <a:lstStyle/>
                    <a:p>
                      <a:r>
                        <a:rPr lang="fr-FR" dirty="0" smtClean="0"/>
                        <a:t>Logement à bonne température </a:t>
                      </a:r>
                      <a:endParaRPr lang="fr-FR" dirty="0"/>
                    </a:p>
                  </a:txBody>
                  <a:tcPr/>
                </a:tc>
                <a:tc>
                  <a:txBody>
                    <a:bodyPr/>
                    <a:lstStyle/>
                    <a:p>
                      <a:r>
                        <a:rPr lang="fr-FR" dirty="0" smtClean="0"/>
                        <a:t>5,2</a:t>
                      </a:r>
                      <a:endParaRPr lang="fr-FR" dirty="0"/>
                    </a:p>
                  </a:txBody>
                  <a:tcPr/>
                </a:tc>
                <a:tc>
                  <a:txBody>
                    <a:bodyPr/>
                    <a:lstStyle/>
                    <a:p>
                      <a:r>
                        <a:rPr lang="fr-FR" dirty="0" smtClean="0"/>
                        <a:t>11,0</a:t>
                      </a:r>
                      <a:endParaRPr lang="fr-FR" dirty="0"/>
                    </a:p>
                  </a:txBody>
                  <a:tcPr/>
                </a:tc>
              </a:tr>
              <a:tr h="370840">
                <a:tc>
                  <a:txBody>
                    <a:bodyPr/>
                    <a:lstStyle/>
                    <a:p>
                      <a:r>
                        <a:rPr lang="fr-FR" dirty="0" smtClean="0"/>
                        <a:t>Voyage ou activité  scolaire </a:t>
                      </a:r>
                      <a:endParaRPr lang="fr-FR" dirty="0"/>
                    </a:p>
                  </a:txBody>
                  <a:tcPr/>
                </a:tc>
                <a:tc>
                  <a:txBody>
                    <a:bodyPr/>
                    <a:lstStyle/>
                    <a:p>
                      <a:r>
                        <a:rPr lang="fr-FR" dirty="0" smtClean="0"/>
                        <a:t>4,7</a:t>
                      </a:r>
                      <a:endParaRPr lang="fr-FR" dirty="0"/>
                    </a:p>
                  </a:txBody>
                  <a:tcPr/>
                </a:tc>
                <a:tc>
                  <a:txBody>
                    <a:bodyPr/>
                    <a:lstStyle/>
                    <a:p>
                      <a:r>
                        <a:rPr lang="fr-FR" dirty="0" smtClean="0"/>
                        <a:t>11,9</a:t>
                      </a:r>
                      <a:endParaRPr lang="fr-FR" dirty="0"/>
                    </a:p>
                  </a:txBody>
                  <a:tcPr/>
                </a:tc>
              </a:tr>
            </a:tbl>
          </a:graphicData>
        </a:graphic>
      </p:graphicFrame>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smtClean="0"/>
              <a:t>Présentation ONPES le 26 janvier 2018 au CNLE</a:t>
            </a:r>
            <a:endParaRPr lang="fr-FR"/>
          </a:p>
        </p:txBody>
      </p:sp>
      <p:sp>
        <p:nvSpPr>
          <p:cNvPr id="6" name="Espace réservé du numéro de diapositive 5"/>
          <p:cNvSpPr>
            <a:spLocks noGrp="1"/>
          </p:cNvSpPr>
          <p:nvPr>
            <p:ph type="sldNum" sz="quarter" idx="12"/>
          </p:nvPr>
        </p:nvSpPr>
        <p:spPr/>
        <p:txBody>
          <a:bodyPr/>
          <a:lstStyle/>
          <a:p>
            <a:r>
              <a:rPr lang="fr-FR" sz="1100" dirty="0" smtClean="0"/>
              <a:t>Source Enquête EPCV,SRCV/SILC  </a:t>
            </a:r>
            <a:fld id="{0881FCDD-0111-47F1-B576-0611C5B8DC36}" type="slidenum">
              <a:rPr lang="fr-FR" smtClean="0"/>
              <a:t>25</a:t>
            </a:fld>
            <a:endParaRPr lang="fr-FR" dirty="0"/>
          </a:p>
        </p:txBody>
      </p:sp>
      <p:pic>
        <p:nvPicPr>
          <p:cNvPr id="8" name="Picture 2" descr="D:\Documents\ftassin\Mes documents\ONPES\6. Logos\ONPES.jpg"/>
          <p:cNvPicPr>
            <a:picLocks noChangeAspect="1" noChangeArrowheads="1"/>
          </p:cNvPicPr>
          <p:nvPr/>
        </p:nvPicPr>
        <p:blipFill>
          <a:blip r:embed="rId2" cstate="print"/>
          <a:srcRect/>
          <a:stretch>
            <a:fillRect/>
          </a:stretch>
        </p:blipFill>
        <p:spPr bwMode="auto">
          <a:xfrm>
            <a:off x="209537" y="116632"/>
            <a:ext cx="1050095" cy="720080"/>
          </a:xfrm>
          <a:prstGeom prst="rect">
            <a:avLst/>
          </a:prstGeom>
          <a:noFill/>
        </p:spPr>
      </p:pic>
    </p:spTree>
    <p:extLst>
      <p:ext uri="{BB962C8B-B14F-4D97-AF65-F5344CB8AC3E}">
        <p14:creationId xmlns:p14="http://schemas.microsoft.com/office/powerpoint/2010/main" val="803953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9632" y="265212"/>
            <a:ext cx="7427168" cy="1143000"/>
          </a:xfrm>
        </p:spPr>
        <p:txBody>
          <a:bodyPr>
            <a:normAutofit fontScale="90000"/>
          </a:bodyPr>
          <a:lstStyle/>
          <a:p>
            <a:r>
              <a:rPr lang="fr-FR" sz="3200" dirty="0" smtClean="0"/>
              <a:t>17a</a:t>
            </a:r>
            <a:br>
              <a:rPr lang="fr-FR" sz="3200" dirty="0" smtClean="0"/>
            </a:br>
            <a:r>
              <a:rPr lang="fr-FR" sz="3200" dirty="0" smtClean="0"/>
              <a:t> Les causes de la baisse du taux de pauvreté en 2016 </a:t>
            </a:r>
            <a:endParaRPr lang="fr-FR" sz="3200" dirty="0"/>
          </a:p>
        </p:txBody>
      </p:sp>
      <p:sp>
        <p:nvSpPr>
          <p:cNvPr id="3" name="Espace réservé du contenu 2"/>
          <p:cNvSpPr>
            <a:spLocks noGrp="1"/>
          </p:cNvSpPr>
          <p:nvPr>
            <p:ph idx="1"/>
          </p:nvPr>
        </p:nvSpPr>
        <p:spPr/>
        <p:txBody>
          <a:bodyPr/>
          <a:lstStyle/>
          <a:p>
            <a:endParaRPr lang="fr-FR" dirty="0" smtClean="0"/>
          </a:p>
          <a:p>
            <a:r>
              <a:rPr lang="fr-FR" dirty="0" smtClean="0"/>
              <a:t>Une estimation provisoire de l’INSEE porte à 13,9% le taux de pauvreté monétaire en 2016 </a:t>
            </a:r>
            <a:r>
              <a:rPr lang="fr-FR" dirty="0" smtClean="0">
                <a:solidFill>
                  <a:srgbClr val="FF0000"/>
                </a:solidFill>
              </a:rPr>
              <a:t>soit une baisse de 0,3points</a:t>
            </a:r>
            <a:r>
              <a:rPr lang="fr-FR" dirty="0" smtClean="0"/>
              <a:t>. </a:t>
            </a:r>
          </a:p>
          <a:p>
            <a:r>
              <a:rPr lang="fr-FR" dirty="0" smtClean="0"/>
              <a:t>Le rapport d’évaluation de la Prime d’Activité mise en place début 2016 en remplacement de la Prime pour l’emploi et du RSA activité estime à </a:t>
            </a:r>
            <a:r>
              <a:rPr lang="fr-FR" dirty="0" smtClean="0">
                <a:solidFill>
                  <a:srgbClr val="FF0000"/>
                </a:solidFill>
              </a:rPr>
              <a:t>-0,4 points l’impact de la seule PA </a:t>
            </a:r>
            <a:r>
              <a:rPr lang="fr-FR" dirty="0" smtClean="0"/>
              <a:t>.</a:t>
            </a:r>
            <a:endParaRPr lang="fr-FR" dirty="0"/>
          </a:p>
        </p:txBody>
      </p:sp>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smtClean="0"/>
              <a:t>Présentation ONPES le 26 janvier 2018 au CNLE</a:t>
            </a:r>
            <a:endParaRPr lang="fr-FR"/>
          </a:p>
        </p:txBody>
      </p:sp>
      <p:sp>
        <p:nvSpPr>
          <p:cNvPr id="6" name="Espace réservé du numéro de diapositive 5"/>
          <p:cNvSpPr>
            <a:spLocks noGrp="1"/>
          </p:cNvSpPr>
          <p:nvPr>
            <p:ph type="sldNum" sz="quarter" idx="12"/>
          </p:nvPr>
        </p:nvSpPr>
        <p:spPr/>
        <p:txBody>
          <a:bodyPr/>
          <a:lstStyle/>
          <a:p>
            <a:fld id="{0881FCDD-0111-47F1-B576-0611C5B8DC36}" type="slidenum">
              <a:rPr lang="fr-FR" smtClean="0"/>
              <a:t>26</a:t>
            </a:fld>
            <a:endParaRPr lang="fr-FR"/>
          </a:p>
        </p:txBody>
      </p:sp>
      <p:pic>
        <p:nvPicPr>
          <p:cNvPr id="7" name="Picture 2" descr="D:\Documents\ftassin\Mes documents\ONPES\6. Logos\ONPES.jpg"/>
          <p:cNvPicPr>
            <a:picLocks noChangeAspect="1" noChangeArrowheads="1"/>
          </p:cNvPicPr>
          <p:nvPr/>
        </p:nvPicPr>
        <p:blipFill>
          <a:blip r:embed="rId2" cstate="print"/>
          <a:srcRect/>
          <a:stretch>
            <a:fillRect/>
          </a:stretch>
        </p:blipFill>
        <p:spPr bwMode="auto">
          <a:xfrm>
            <a:off x="209537" y="116632"/>
            <a:ext cx="1050095" cy="720080"/>
          </a:xfrm>
          <a:prstGeom prst="rect">
            <a:avLst/>
          </a:prstGeom>
          <a:noFill/>
        </p:spPr>
      </p:pic>
    </p:spTree>
    <p:extLst>
      <p:ext uri="{BB962C8B-B14F-4D97-AF65-F5344CB8AC3E}">
        <p14:creationId xmlns:p14="http://schemas.microsoft.com/office/powerpoint/2010/main" val="12054476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9632" y="188640"/>
            <a:ext cx="7653536" cy="1143000"/>
          </a:xfrm>
        </p:spPr>
        <p:txBody>
          <a:bodyPr>
            <a:normAutofit fontScale="90000"/>
          </a:bodyPr>
          <a:lstStyle/>
          <a:p>
            <a:r>
              <a:rPr lang="fr-FR" sz="3200" dirty="0" smtClean="0"/>
              <a:t>17b </a:t>
            </a:r>
            <a:br>
              <a:rPr lang="fr-FR" sz="3200" dirty="0" smtClean="0"/>
            </a:br>
            <a:r>
              <a:rPr lang="fr-FR" sz="3200" dirty="0" smtClean="0"/>
              <a:t>La prime d’activité : un succès notable au regard de sa préparation et des attentes </a:t>
            </a:r>
            <a:endParaRPr lang="fr-FR" sz="3200" dirty="0"/>
          </a:p>
        </p:txBody>
      </p:sp>
      <p:sp>
        <p:nvSpPr>
          <p:cNvPr id="3" name="Espace réservé du contenu 2"/>
          <p:cNvSpPr>
            <a:spLocks noGrp="1"/>
          </p:cNvSpPr>
          <p:nvPr>
            <p:ph idx="1"/>
          </p:nvPr>
        </p:nvSpPr>
        <p:spPr/>
        <p:txBody>
          <a:bodyPr>
            <a:normAutofit fontScale="92500" lnSpcReduction="10000"/>
          </a:bodyPr>
          <a:lstStyle/>
          <a:p>
            <a:endParaRPr lang="fr-FR" dirty="0" smtClean="0"/>
          </a:p>
          <a:p>
            <a:r>
              <a:rPr lang="fr-FR" sz="2000" dirty="0" smtClean="0"/>
              <a:t>On comptait </a:t>
            </a:r>
            <a:r>
              <a:rPr lang="fr-FR" sz="2000" dirty="0" smtClean="0">
                <a:solidFill>
                  <a:srgbClr val="FF0000"/>
                </a:solidFill>
              </a:rPr>
              <a:t>2,6 millions</a:t>
            </a:r>
            <a:r>
              <a:rPr lang="fr-FR" sz="2000" dirty="0" smtClean="0"/>
              <a:t> de bénéficiaires de la PA fin 2016 contre </a:t>
            </a:r>
            <a:r>
              <a:rPr lang="fr-FR" sz="2000" dirty="0" smtClean="0">
                <a:solidFill>
                  <a:srgbClr val="FF0000"/>
                </a:solidFill>
              </a:rPr>
              <a:t>938000</a:t>
            </a:r>
            <a:r>
              <a:rPr lang="fr-FR" sz="2000" dirty="0" smtClean="0"/>
              <a:t> pour le RSA activité fin 2015. </a:t>
            </a:r>
          </a:p>
          <a:p>
            <a:r>
              <a:rPr lang="fr-FR" sz="2000" dirty="0" smtClean="0"/>
              <a:t>En moyenne le </a:t>
            </a:r>
            <a:r>
              <a:rPr lang="fr-FR" sz="2000" dirty="0" smtClean="0">
                <a:solidFill>
                  <a:srgbClr val="FF0000"/>
                </a:solidFill>
              </a:rPr>
              <a:t>taux de recours est estimé à 73% </a:t>
            </a:r>
            <a:r>
              <a:rPr lang="fr-FR" sz="2000" dirty="0" smtClean="0"/>
              <a:t>des populations éligibles (50% espéré)contre 34% pour le RSA activité . </a:t>
            </a:r>
          </a:p>
          <a:p>
            <a:r>
              <a:rPr lang="fr-FR" sz="2000" dirty="0" smtClean="0"/>
              <a:t>En conséquence, la dépense a été de </a:t>
            </a:r>
            <a:r>
              <a:rPr lang="fr-FR" sz="2000" dirty="0" smtClean="0">
                <a:solidFill>
                  <a:srgbClr val="FF0000"/>
                </a:solidFill>
              </a:rPr>
              <a:t>4,8milliards d’Euros contre 3,8 </a:t>
            </a:r>
            <a:r>
              <a:rPr lang="fr-FR" sz="2000" dirty="0" smtClean="0"/>
              <a:t>prévus. Elle est de 143 euros mensuels par bénéficiaires en moyenne. </a:t>
            </a:r>
          </a:p>
          <a:p>
            <a:r>
              <a:rPr lang="fr-FR" sz="2200" dirty="0" smtClean="0"/>
              <a:t>Parmi les nouveaux bénéficiaires </a:t>
            </a:r>
            <a:r>
              <a:rPr lang="fr-FR" sz="2200" dirty="0" smtClean="0">
                <a:solidFill>
                  <a:srgbClr val="FF0000"/>
                </a:solidFill>
              </a:rPr>
              <a:t>408 000 jeunes de 18 à 24 </a:t>
            </a:r>
            <a:r>
              <a:rPr lang="fr-FR" sz="2200" dirty="0" smtClean="0"/>
              <a:t>ans qui n’étaient pas éligibles au RSA activité . Les ressources ex ante des bénéficiaires sont proches du seuil de 60% </a:t>
            </a:r>
          </a:p>
          <a:p>
            <a:r>
              <a:rPr lang="fr-FR" sz="2200" dirty="0" smtClean="0"/>
              <a:t>Les </a:t>
            </a:r>
            <a:r>
              <a:rPr lang="fr-FR" sz="2200" dirty="0" smtClean="0">
                <a:solidFill>
                  <a:srgbClr val="FF0000"/>
                </a:solidFill>
              </a:rPr>
              <a:t>personnes seules </a:t>
            </a:r>
            <a:r>
              <a:rPr lang="fr-FR" sz="2200" dirty="0" smtClean="0"/>
              <a:t>sont les plus nombreuses à recourir au-delà des </a:t>
            </a:r>
            <a:r>
              <a:rPr lang="fr-FR" sz="2200" dirty="0" err="1" smtClean="0"/>
              <a:t>recourants</a:t>
            </a:r>
            <a:r>
              <a:rPr lang="fr-FR" sz="2200" dirty="0" smtClean="0"/>
              <a:t> du RSA activité</a:t>
            </a:r>
          </a:p>
          <a:p>
            <a:r>
              <a:rPr lang="fr-FR" sz="2200" dirty="0" smtClean="0"/>
              <a:t>Les dispositions innovantes de la PA ont permis de la découpler du RSA dans la </a:t>
            </a:r>
            <a:r>
              <a:rPr lang="fr-FR" sz="2200" dirty="0" smtClean="0">
                <a:solidFill>
                  <a:srgbClr val="FF0000"/>
                </a:solidFill>
              </a:rPr>
              <a:t>perception des bénéficiaires </a:t>
            </a:r>
            <a:endParaRPr lang="fr-FR" sz="2200" dirty="0">
              <a:solidFill>
                <a:srgbClr val="FF0000"/>
              </a:solidFill>
            </a:endParaRPr>
          </a:p>
        </p:txBody>
      </p:sp>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smtClean="0"/>
              <a:t>Présentation ONPES le 26 janvier 2018 au CNLE</a:t>
            </a:r>
            <a:endParaRPr lang="fr-FR"/>
          </a:p>
        </p:txBody>
      </p:sp>
      <p:sp>
        <p:nvSpPr>
          <p:cNvPr id="6" name="Espace réservé du numéro de diapositive 5"/>
          <p:cNvSpPr>
            <a:spLocks noGrp="1"/>
          </p:cNvSpPr>
          <p:nvPr>
            <p:ph type="sldNum" sz="quarter" idx="12"/>
          </p:nvPr>
        </p:nvSpPr>
        <p:spPr/>
        <p:txBody>
          <a:bodyPr/>
          <a:lstStyle/>
          <a:p>
            <a:r>
              <a:rPr lang="fr-FR" dirty="0" smtClean="0"/>
              <a:t>Source Rapport DGCS/CNAF janvier 2018                       </a:t>
            </a:r>
            <a:fld id="{0881FCDD-0111-47F1-B576-0611C5B8DC36}" type="slidenum">
              <a:rPr lang="fr-FR" smtClean="0"/>
              <a:t>27</a:t>
            </a:fld>
            <a:endParaRPr lang="fr-FR" dirty="0"/>
          </a:p>
        </p:txBody>
      </p:sp>
      <p:pic>
        <p:nvPicPr>
          <p:cNvPr id="7" name="Picture 2" descr="D:\Documents\ftassin\Mes documents\ONPES\6. Logos\ONPES.jpg"/>
          <p:cNvPicPr>
            <a:picLocks noChangeAspect="1" noChangeArrowheads="1"/>
          </p:cNvPicPr>
          <p:nvPr/>
        </p:nvPicPr>
        <p:blipFill>
          <a:blip r:embed="rId2" cstate="print"/>
          <a:srcRect/>
          <a:stretch>
            <a:fillRect/>
          </a:stretch>
        </p:blipFill>
        <p:spPr bwMode="auto">
          <a:xfrm>
            <a:off x="209537" y="116632"/>
            <a:ext cx="1050095" cy="720080"/>
          </a:xfrm>
          <a:prstGeom prst="rect">
            <a:avLst/>
          </a:prstGeom>
          <a:noFill/>
        </p:spPr>
      </p:pic>
    </p:spTree>
    <p:extLst>
      <p:ext uri="{BB962C8B-B14F-4D97-AF65-F5344CB8AC3E}">
        <p14:creationId xmlns:p14="http://schemas.microsoft.com/office/powerpoint/2010/main" val="23036168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5656" y="836712"/>
            <a:ext cx="7211144" cy="576064"/>
          </a:xfrm>
        </p:spPr>
        <p:txBody>
          <a:bodyPr>
            <a:noAutofit/>
          </a:bodyPr>
          <a:lstStyle/>
          <a:p>
            <a:r>
              <a:rPr lang="fr-FR" sz="3200" dirty="0" smtClean="0"/>
              <a:t/>
            </a:r>
            <a:br>
              <a:rPr lang="fr-FR" sz="3200" dirty="0" smtClean="0"/>
            </a:br>
            <a:r>
              <a:rPr lang="fr-FR" sz="2800" dirty="0" smtClean="0"/>
              <a:t>2b</a:t>
            </a:r>
            <a:br>
              <a:rPr lang="fr-FR" sz="2800" dirty="0" smtClean="0"/>
            </a:br>
            <a:r>
              <a:rPr lang="fr-FR" sz="2800" dirty="0" smtClean="0"/>
              <a:t> Evolution du taux de pauvreté monétaire au</a:t>
            </a:r>
            <a:br>
              <a:rPr lang="fr-FR" sz="2800" dirty="0" smtClean="0"/>
            </a:br>
            <a:r>
              <a:rPr lang="fr-FR" sz="2800" dirty="0" smtClean="0"/>
              <a:t> seuil de 60%</a:t>
            </a:r>
            <a:r>
              <a:rPr lang="fr-FR" sz="3200" dirty="0" smtClean="0"/>
              <a:t/>
            </a:r>
            <a:br>
              <a:rPr lang="fr-FR" sz="3200" dirty="0" smtClean="0"/>
            </a:br>
            <a:r>
              <a:rPr lang="fr-FR" sz="3200" dirty="0" smtClean="0"/>
              <a:t/>
            </a:r>
            <a:br>
              <a:rPr lang="fr-FR" sz="3200" dirty="0" smtClean="0"/>
            </a:br>
            <a:endParaRPr lang="fr-FR" sz="3200" dirty="0"/>
          </a:p>
        </p:txBody>
      </p:sp>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a:xfrm>
            <a:off x="3203848" y="6381328"/>
            <a:ext cx="2808312" cy="365125"/>
          </a:xfrm>
        </p:spPr>
        <p:txBody>
          <a:bodyPr/>
          <a:lstStyle/>
          <a:p>
            <a:r>
              <a:rPr lang="fr-FR" dirty="0" smtClean="0"/>
              <a:t>Présentation ONPES le 26 janvier 2018 au CNLE</a:t>
            </a:r>
            <a:endParaRPr lang="fr-FR" dirty="0"/>
          </a:p>
        </p:txBody>
      </p:sp>
      <p:sp>
        <p:nvSpPr>
          <p:cNvPr id="6" name="Espace réservé du numéro de diapositive 5"/>
          <p:cNvSpPr>
            <a:spLocks noGrp="1"/>
          </p:cNvSpPr>
          <p:nvPr>
            <p:ph type="sldNum" sz="quarter" idx="12"/>
          </p:nvPr>
        </p:nvSpPr>
        <p:spPr/>
        <p:txBody>
          <a:bodyPr/>
          <a:lstStyle/>
          <a:p>
            <a:r>
              <a:rPr lang="fr-FR" dirty="0" smtClean="0"/>
              <a:t>Source INSEE, enquête ERFS  3</a:t>
            </a:r>
            <a:endParaRPr lang="fr-FR" dirty="0"/>
          </a:p>
        </p:txBody>
      </p:sp>
      <p:graphicFrame>
        <p:nvGraphicFramePr>
          <p:cNvPr id="8" name="Espace réservé du contenu 7"/>
          <p:cNvGraphicFramePr>
            <a:graphicFrameLocks noGrp="1"/>
          </p:cNvGraphicFramePr>
          <p:nvPr>
            <p:ph idx="1"/>
            <p:extLst>
              <p:ext uri="{D42A27DB-BD31-4B8C-83A1-F6EECF244321}">
                <p14:modId xmlns:p14="http://schemas.microsoft.com/office/powerpoint/2010/main" val="1439636242"/>
              </p:ext>
            </p:extLst>
          </p:nvPr>
        </p:nvGraphicFramePr>
        <p:xfrm>
          <a:off x="716278" y="16288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2" descr="D:\Documents\ftassin\Mes documents\ONPES\6. Logos\ONPES.jpg"/>
          <p:cNvPicPr>
            <a:picLocks noChangeAspect="1" noChangeArrowheads="1"/>
          </p:cNvPicPr>
          <p:nvPr/>
        </p:nvPicPr>
        <p:blipFill>
          <a:blip r:embed="rId3" cstate="print"/>
          <a:srcRect/>
          <a:stretch>
            <a:fillRect/>
          </a:stretch>
        </p:blipFill>
        <p:spPr bwMode="auto">
          <a:xfrm>
            <a:off x="209537" y="116632"/>
            <a:ext cx="1050095" cy="720080"/>
          </a:xfrm>
          <a:prstGeom prst="rect">
            <a:avLst/>
          </a:prstGeom>
          <a:noFill/>
        </p:spPr>
      </p:pic>
    </p:spTree>
    <p:extLst>
      <p:ext uri="{BB962C8B-B14F-4D97-AF65-F5344CB8AC3E}">
        <p14:creationId xmlns:p14="http://schemas.microsoft.com/office/powerpoint/2010/main" val="3361363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sz="3100" dirty="0"/>
              <a:t>2c</a:t>
            </a:r>
            <a:r>
              <a:rPr lang="fr-FR" dirty="0" smtClean="0"/>
              <a:t/>
            </a:r>
            <a:br>
              <a:rPr lang="fr-FR" dirty="0" smtClean="0"/>
            </a:br>
            <a:r>
              <a:rPr lang="fr-FR" sz="3600" dirty="0" smtClean="0">
                <a:latin typeface="Calibri"/>
                <a:cs typeface="Calibri"/>
              </a:rPr>
              <a:t>É</a:t>
            </a:r>
            <a:r>
              <a:rPr lang="fr-FR" sz="3600" dirty="0" smtClean="0"/>
              <a:t>volution des taux de pauvreté monétaire à différents seuils</a:t>
            </a:r>
            <a:endParaRPr lang="fr-FR" sz="3600" dirty="0"/>
          </a:p>
        </p:txBody>
      </p:sp>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dirty="0" smtClean="0"/>
              <a:t>Présentation ONPES le 26 janvier 2018 au CNLE</a:t>
            </a:r>
            <a:endParaRPr lang="fr-FR" dirty="0"/>
          </a:p>
        </p:txBody>
      </p:sp>
      <p:sp>
        <p:nvSpPr>
          <p:cNvPr id="6" name="Espace réservé du numéro de diapositive 5"/>
          <p:cNvSpPr>
            <a:spLocks noGrp="1"/>
          </p:cNvSpPr>
          <p:nvPr>
            <p:ph type="sldNum" sz="quarter" idx="12"/>
          </p:nvPr>
        </p:nvSpPr>
        <p:spPr>
          <a:xfrm>
            <a:off x="6588224" y="6381328"/>
            <a:ext cx="2133600" cy="365125"/>
          </a:xfrm>
        </p:spPr>
        <p:txBody>
          <a:bodyPr/>
          <a:lstStyle/>
          <a:p>
            <a:r>
              <a:rPr lang="fr-FR" dirty="0" smtClean="0"/>
              <a:t>Source INSEE, enquête ERFS    </a:t>
            </a:r>
            <a:fld id="{0881FCDD-0111-47F1-B576-0611C5B8DC36}" type="slidenum">
              <a:rPr lang="fr-FR" smtClean="0"/>
              <a:t>4</a:t>
            </a:fld>
            <a:endParaRPr lang="fr-FR"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98303303"/>
              </p:ext>
            </p:extLst>
          </p:nvPr>
        </p:nvGraphicFramePr>
        <p:xfrm>
          <a:off x="539552" y="1484784"/>
          <a:ext cx="8229600"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Graphique 7"/>
          <p:cNvGraphicFramePr>
            <a:graphicFrameLocks/>
          </p:cNvGraphicFramePr>
          <p:nvPr/>
        </p:nvGraphicFramePr>
        <p:xfrm>
          <a:off x="1266825" y="2057400"/>
          <a:ext cx="6610350" cy="2743200"/>
        </p:xfrm>
        <a:graphic>
          <a:graphicData uri="http://schemas.openxmlformats.org/drawingml/2006/chart">
            <c:chart xmlns:c="http://schemas.openxmlformats.org/drawingml/2006/chart" xmlns:r="http://schemas.openxmlformats.org/officeDocument/2006/relationships" r:id="rId3"/>
          </a:graphicData>
        </a:graphic>
      </p:graphicFrame>
      <p:pic>
        <p:nvPicPr>
          <p:cNvPr id="9" name="Picture 2" descr="D:\Documents\ftassin\Mes documents\ONPES\6. Logos\ONPES.jpg"/>
          <p:cNvPicPr>
            <a:picLocks noChangeAspect="1" noChangeArrowheads="1"/>
          </p:cNvPicPr>
          <p:nvPr/>
        </p:nvPicPr>
        <p:blipFill>
          <a:blip r:embed="rId4" cstate="print"/>
          <a:srcRect/>
          <a:stretch>
            <a:fillRect/>
          </a:stretch>
        </p:blipFill>
        <p:spPr bwMode="auto">
          <a:xfrm>
            <a:off x="209537" y="116632"/>
            <a:ext cx="1050095" cy="720080"/>
          </a:xfrm>
          <a:prstGeom prst="rect">
            <a:avLst/>
          </a:prstGeom>
          <a:noFill/>
        </p:spPr>
      </p:pic>
    </p:spTree>
    <p:extLst>
      <p:ext uri="{BB962C8B-B14F-4D97-AF65-F5344CB8AC3E}">
        <p14:creationId xmlns:p14="http://schemas.microsoft.com/office/powerpoint/2010/main" val="9441250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dirty="0" smtClean="0"/>
              <a:t>2d</a:t>
            </a:r>
            <a:br>
              <a:rPr lang="fr-FR" sz="3100" dirty="0" smtClean="0"/>
            </a:br>
            <a:r>
              <a:rPr lang="fr-FR" sz="3100" dirty="0" smtClean="0">
                <a:latin typeface="Calibri"/>
                <a:cs typeface="Calibri"/>
              </a:rPr>
              <a:t>É</a:t>
            </a:r>
            <a:r>
              <a:rPr lang="fr-FR" sz="3100" dirty="0" smtClean="0"/>
              <a:t>volution du taux de risque de pauvreté ou d’exclusion (définition UE)</a:t>
            </a:r>
            <a:r>
              <a:rPr lang="fr-FR" sz="3200" dirty="0" smtClean="0"/>
              <a:t/>
            </a:r>
            <a:br>
              <a:rPr lang="fr-FR" sz="3200" dirty="0" smtClean="0"/>
            </a:br>
            <a:r>
              <a:rPr lang="fr-FR" sz="2200" dirty="0" smtClean="0"/>
              <a:t>Taux de personnes en risque de pauvreté ou en exclusion sociale en France</a:t>
            </a:r>
            <a:endParaRPr lang="fr-FR" sz="2200" dirty="0"/>
          </a:p>
        </p:txBody>
      </p:sp>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dirty="0" smtClean="0"/>
              <a:t>Présentation ONPES le 26 janvier 2018 au CNLE</a:t>
            </a:r>
            <a:endParaRPr lang="fr-FR" dirty="0"/>
          </a:p>
        </p:txBody>
      </p:sp>
      <p:sp>
        <p:nvSpPr>
          <p:cNvPr id="6" name="Espace réservé du numéro de diapositive 5"/>
          <p:cNvSpPr>
            <a:spLocks noGrp="1"/>
          </p:cNvSpPr>
          <p:nvPr>
            <p:ph type="sldNum" sz="quarter" idx="12"/>
          </p:nvPr>
        </p:nvSpPr>
        <p:spPr/>
        <p:txBody>
          <a:bodyPr/>
          <a:lstStyle/>
          <a:p>
            <a:r>
              <a:rPr lang="fr-FR" dirty="0" smtClean="0"/>
              <a:t>Source EUROSTAT, EU-SILC       </a:t>
            </a:r>
            <a:fld id="{0881FCDD-0111-47F1-B576-0611C5B8DC36}" type="slidenum">
              <a:rPr lang="fr-FR" smtClean="0"/>
              <a:t>5</a:t>
            </a:fld>
            <a:endParaRPr lang="fr-FR" dirty="0"/>
          </a:p>
        </p:txBody>
      </p:sp>
      <p:pic>
        <p:nvPicPr>
          <p:cNvPr id="8" name="Picture 2" descr="D:\Documents\ftassin\Mes documents\ONPES\6. Logos\ONPES.jpg"/>
          <p:cNvPicPr>
            <a:picLocks noChangeAspect="1" noChangeArrowheads="1"/>
          </p:cNvPicPr>
          <p:nvPr/>
        </p:nvPicPr>
        <p:blipFill>
          <a:blip r:embed="rId3" cstate="print"/>
          <a:srcRect/>
          <a:stretch>
            <a:fillRect/>
          </a:stretch>
        </p:blipFill>
        <p:spPr bwMode="auto">
          <a:xfrm>
            <a:off x="209537" y="116632"/>
            <a:ext cx="1050095" cy="720080"/>
          </a:xfrm>
          <a:prstGeom prst="rect">
            <a:avLst/>
          </a:prstGeom>
          <a:noFill/>
        </p:spPr>
      </p:pic>
      <p:graphicFrame>
        <p:nvGraphicFramePr>
          <p:cNvPr id="11" name="Espace réservé du contenu 10"/>
          <p:cNvGraphicFramePr>
            <a:graphicFrameLocks noGrp="1"/>
          </p:cNvGraphicFramePr>
          <p:nvPr>
            <p:ph idx="1"/>
            <p:extLst>
              <p:ext uri="{D42A27DB-BD31-4B8C-83A1-F6EECF244321}">
                <p14:modId xmlns:p14="http://schemas.microsoft.com/office/powerpoint/2010/main" val="1463519468"/>
              </p:ext>
            </p:extLst>
          </p:nvPr>
        </p:nvGraphicFramePr>
        <p:xfrm>
          <a:off x="539552" y="1700808"/>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86663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9632" y="274638"/>
            <a:ext cx="7427168" cy="1143000"/>
          </a:xfrm>
        </p:spPr>
        <p:txBody>
          <a:bodyPr>
            <a:normAutofit fontScale="90000"/>
          </a:bodyPr>
          <a:lstStyle/>
          <a:p>
            <a:r>
              <a:rPr lang="fr-FR" sz="2800" dirty="0" smtClean="0"/>
              <a:t>3</a:t>
            </a:r>
            <a:r>
              <a:rPr lang="fr-FR" sz="3200" dirty="0" smtClean="0"/>
              <a:t> </a:t>
            </a:r>
            <a:br>
              <a:rPr lang="fr-FR" sz="3200" dirty="0" smtClean="0"/>
            </a:br>
            <a:r>
              <a:rPr lang="fr-FR" sz="3200" dirty="0" smtClean="0"/>
              <a:t>Un sentiment majoritaire d’aggravation de la pauvreté et de l’exclusion</a:t>
            </a:r>
            <a:endParaRPr lang="fr-FR" sz="3200" dirty="0"/>
          </a:p>
        </p:txBody>
      </p:sp>
      <p:sp>
        <p:nvSpPr>
          <p:cNvPr id="3" name="Espace réservé du contenu 2"/>
          <p:cNvSpPr>
            <a:spLocks noGrp="1"/>
          </p:cNvSpPr>
          <p:nvPr>
            <p:ph idx="1"/>
          </p:nvPr>
        </p:nvSpPr>
        <p:spPr/>
        <p:txBody>
          <a:bodyPr/>
          <a:lstStyle/>
          <a:p>
            <a:pPr marL="0" indent="0">
              <a:buNone/>
            </a:pPr>
            <a:r>
              <a:rPr lang="fr-FR" i="1" dirty="0" smtClean="0"/>
              <a:t>Selon les Français la pauvreté et l’exclusion ont augmenté depuis 5 ans :</a:t>
            </a:r>
            <a:endParaRPr lang="fr-FR" i="1" dirty="0"/>
          </a:p>
          <a:p>
            <a:r>
              <a:rPr lang="fr-FR" dirty="0" smtClean="0"/>
              <a:t>Opinion de 90% d’entre eux en 2011</a:t>
            </a:r>
          </a:p>
          <a:p>
            <a:r>
              <a:rPr lang="fr-FR" dirty="0" smtClean="0"/>
              <a:t>Opinion de 93% en 2016</a:t>
            </a:r>
          </a:p>
          <a:p>
            <a:pPr marL="0" indent="0">
              <a:buNone/>
            </a:pPr>
            <a:r>
              <a:rPr lang="fr-FR" i="1" dirty="0" smtClean="0"/>
              <a:t>Pour 89% des Français la pauvreté va augmenter à l’avenir, opinion émise en 2016, </a:t>
            </a:r>
            <a:r>
              <a:rPr lang="fr-FR" i="1" dirty="0" smtClean="0">
                <a:solidFill>
                  <a:srgbClr val="FF0000"/>
                </a:solidFill>
              </a:rPr>
              <a:t>en contraste avec l’évolution de la pauvreté mesurée</a:t>
            </a:r>
            <a:r>
              <a:rPr lang="fr-FR" i="1" dirty="0" smtClean="0"/>
              <a:t>. </a:t>
            </a:r>
          </a:p>
          <a:p>
            <a:pPr marL="0" indent="0">
              <a:buNone/>
            </a:pPr>
            <a:r>
              <a:rPr lang="fr-FR" sz="1600" i="1" dirty="0" smtClean="0"/>
              <a:t>Source :Baromètre social de la Drees , mars 2017</a:t>
            </a:r>
            <a:endParaRPr lang="fr-FR" sz="1600" i="1" dirty="0"/>
          </a:p>
        </p:txBody>
      </p:sp>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smtClean="0"/>
              <a:t>Présentation ONPES le 26 janvier 2018 au CNLE</a:t>
            </a:r>
            <a:endParaRPr lang="fr-FR"/>
          </a:p>
        </p:txBody>
      </p:sp>
      <p:sp>
        <p:nvSpPr>
          <p:cNvPr id="6" name="Espace réservé du numéro de diapositive 5"/>
          <p:cNvSpPr>
            <a:spLocks noGrp="1"/>
          </p:cNvSpPr>
          <p:nvPr>
            <p:ph type="sldNum" sz="quarter" idx="12"/>
          </p:nvPr>
        </p:nvSpPr>
        <p:spPr/>
        <p:txBody>
          <a:bodyPr/>
          <a:lstStyle/>
          <a:p>
            <a:fld id="{0881FCDD-0111-47F1-B576-0611C5B8DC36}" type="slidenum">
              <a:rPr lang="fr-FR" smtClean="0"/>
              <a:t>6</a:t>
            </a:fld>
            <a:endParaRPr lang="fr-FR"/>
          </a:p>
        </p:txBody>
      </p:sp>
      <p:pic>
        <p:nvPicPr>
          <p:cNvPr id="7" name="Picture 2" descr="D:\Documents\ftassin\Mes documents\ONPES\6. Logos\ONPES.jpg"/>
          <p:cNvPicPr>
            <a:picLocks noChangeAspect="1" noChangeArrowheads="1"/>
          </p:cNvPicPr>
          <p:nvPr/>
        </p:nvPicPr>
        <p:blipFill>
          <a:blip r:embed="rId2" cstate="print"/>
          <a:srcRect/>
          <a:stretch>
            <a:fillRect/>
          </a:stretch>
        </p:blipFill>
        <p:spPr bwMode="auto">
          <a:xfrm>
            <a:off x="209537" y="116632"/>
            <a:ext cx="1050095" cy="720080"/>
          </a:xfrm>
          <a:prstGeom prst="rect">
            <a:avLst/>
          </a:prstGeom>
          <a:noFill/>
        </p:spPr>
      </p:pic>
    </p:spTree>
    <p:extLst>
      <p:ext uri="{BB962C8B-B14F-4D97-AF65-F5344CB8AC3E}">
        <p14:creationId xmlns:p14="http://schemas.microsoft.com/office/powerpoint/2010/main" val="3540330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624" y="404664"/>
            <a:ext cx="7499176" cy="1012974"/>
          </a:xfrm>
        </p:spPr>
        <p:txBody>
          <a:bodyPr>
            <a:normAutofit fontScale="90000"/>
          </a:bodyPr>
          <a:lstStyle/>
          <a:p>
            <a:r>
              <a:rPr lang="fr-FR" sz="3100" dirty="0" smtClean="0"/>
              <a:t>4</a:t>
            </a:r>
            <a:r>
              <a:rPr lang="fr-FR" sz="2800" dirty="0" smtClean="0"/>
              <a:t> </a:t>
            </a:r>
            <a:br>
              <a:rPr lang="fr-FR" sz="2800" dirty="0" smtClean="0"/>
            </a:br>
            <a:r>
              <a:rPr lang="fr-FR" sz="2800" dirty="0" smtClean="0"/>
              <a:t>Deux causes de divergences entre mesures et perceptions </a:t>
            </a:r>
            <a:endParaRPr lang="fr-FR" sz="2800" dirty="0"/>
          </a:p>
        </p:txBody>
      </p:sp>
      <p:sp>
        <p:nvSpPr>
          <p:cNvPr id="3" name="Espace réservé du contenu 2"/>
          <p:cNvSpPr>
            <a:spLocks noGrp="1"/>
          </p:cNvSpPr>
          <p:nvPr>
            <p:ph idx="1"/>
          </p:nvPr>
        </p:nvSpPr>
        <p:spPr/>
        <p:txBody>
          <a:bodyPr/>
          <a:lstStyle/>
          <a:p>
            <a:endParaRPr lang="fr-FR" dirty="0" smtClean="0"/>
          </a:p>
          <a:p>
            <a:r>
              <a:rPr lang="fr-FR" dirty="0" smtClean="0"/>
              <a:t>La mesure générale reflète mal les </a:t>
            </a:r>
            <a:r>
              <a:rPr lang="fr-FR" dirty="0" smtClean="0">
                <a:solidFill>
                  <a:srgbClr val="FF0000"/>
                </a:solidFill>
              </a:rPr>
              <a:t>évolutions internes </a:t>
            </a:r>
            <a:r>
              <a:rPr lang="fr-FR" dirty="0" smtClean="0"/>
              <a:t>à la population des personnes pauvres et les </a:t>
            </a:r>
            <a:r>
              <a:rPr lang="fr-FR" dirty="0" smtClean="0">
                <a:solidFill>
                  <a:srgbClr val="FF0000"/>
                </a:solidFill>
              </a:rPr>
              <a:t>contraintes </a:t>
            </a:r>
            <a:r>
              <a:rPr lang="fr-FR" dirty="0" smtClean="0"/>
              <a:t>qui les affectent </a:t>
            </a:r>
          </a:p>
          <a:p>
            <a:endParaRPr lang="fr-FR" dirty="0"/>
          </a:p>
          <a:p>
            <a:r>
              <a:rPr lang="fr-FR" dirty="0" smtClean="0"/>
              <a:t>Des personnes qui ne sont pas pauvres d’après leurs ressources éprouvent un sentiment d’exclusion : </a:t>
            </a:r>
            <a:r>
              <a:rPr lang="fr-FR" dirty="0" smtClean="0">
                <a:solidFill>
                  <a:srgbClr val="FF0000"/>
                </a:solidFill>
              </a:rPr>
              <a:t>« halo de la pauvreté »</a:t>
            </a:r>
            <a:endParaRPr lang="fr-FR" dirty="0">
              <a:solidFill>
                <a:srgbClr val="FF0000"/>
              </a:solidFill>
            </a:endParaRPr>
          </a:p>
        </p:txBody>
      </p:sp>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smtClean="0"/>
              <a:t>Présentation ONPES le 26 janvier 2018 au CNLE</a:t>
            </a:r>
            <a:endParaRPr lang="fr-FR"/>
          </a:p>
        </p:txBody>
      </p:sp>
      <p:sp>
        <p:nvSpPr>
          <p:cNvPr id="6" name="Espace réservé du numéro de diapositive 5"/>
          <p:cNvSpPr>
            <a:spLocks noGrp="1"/>
          </p:cNvSpPr>
          <p:nvPr>
            <p:ph type="sldNum" sz="quarter" idx="12"/>
          </p:nvPr>
        </p:nvSpPr>
        <p:spPr/>
        <p:txBody>
          <a:bodyPr/>
          <a:lstStyle/>
          <a:p>
            <a:fld id="{0881FCDD-0111-47F1-B576-0611C5B8DC36}" type="slidenum">
              <a:rPr lang="fr-FR" smtClean="0"/>
              <a:t>7</a:t>
            </a:fld>
            <a:endParaRPr lang="fr-FR"/>
          </a:p>
        </p:txBody>
      </p:sp>
      <p:pic>
        <p:nvPicPr>
          <p:cNvPr id="7" name="Picture 2" descr="D:\Documents\ftassin\Mes documents\ONPES\6. Logos\ONPES.jpg"/>
          <p:cNvPicPr>
            <a:picLocks noChangeAspect="1" noChangeArrowheads="1"/>
          </p:cNvPicPr>
          <p:nvPr/>
        </p:nvPicPr>
        <p:blipFill>
          <a:blip r:embed="rId2" cstate="print"/>
          <a:srcRect/>
          <a:stretch>
            <a:fillRect/>
          </a:stretch>
        </p:blipFill>
        <p:spPr bwMode="auto">
          <a:xfrm>
            <a:off x="209537" y="116632"/>
            <a:ext cx="1050095" cy="720080"/>
          </a:xfrm>
          <a:prstGeom prst="rect">
            <a:avLst/>
          </a:prstGeom>
          <a:noFill/>
        </p:spPr>
      </p:pic>
    </p:spTree>
    <p:extLst>
      <p:ext uri="{BB962C8B-B14F-4D97-AF65-F5344CB8AC3E}">
        <p14:creationId xmlns:p14="http://schemas.microsoft.com/office/powerpoint/2010/main" val="13429774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t>5</a:t>
            </a:r>
            <a:r>
              <a:rPr lang="fr-FR" sz="3200" dirty="0" smtClean="0"/>
              <a:t/>
            </a:r>
            <a:br>
              <a:rPr lang="fr-FR" sz="3200" dirty="0" smtClean="0"/>
            </a:br>
            <a:r>
              <a:rPr lang="fr-FR" sz="3200" dirty="0" smtClean="0"/>
              <a:t> Plan de la présentation</a:t>
            </a:r>
            <a:endParaRPr lang="fr-FR" sz="3200" dirty="0"/>
          </a:p>
        </p:txBody>
      </p:sp>
      <p:sp>
        <p:nvSpPr>
          <p:cNvPr id="3" name="Espace réservé du contenu 2"/>
          <p:cNvSpPr>
            <a:spLocks noGrp="1"/>
          </p:cNvSpPr>
          <p:nvPr>
            <p:ph idx="1"/>
          </p:nvPr>
        </p:nvSpPr>
        <p:spPr/>
        <p:txBody>
          <a:bodyPr/>
          <a:lstStyle/>
          <a:p>
            <a:r>
              <a:rPr lang="fr-FR" dirty="0" smtClean="0"/>
              <a:t>Sous la stabilité des données chiffrées globales la </a:t>
            </a:r>
            <a:r>
              <a:rPr lang="fr-FR" dirty="0" smtClean="0">
                <a:solidFill>
                  <a:srgbClr val="FF0000"/>
                </a:solidFill>
              </a:rPr>
              <a:t>pauvreté s’incruste, les contraintes quotidiennes s’accentuent</a:t>
            </a:r>
            <a:r>
              <a:rPr lang="fr-FR" dirty="0" smtClean="0"/>
              <a:t> (Partie I)</a:t>
            </a:r>
          </a:p>
          <a:p>
            <a:r>
              <a:rPr lang="fr-FR" dirty="0" smtClean="0"/>
              <a:t>Des personnes modestes non pauvres </a:t>
            </a:r>
            <a:r>
              <a:rPr lang="fr-FR" dirty="0" smtClean="0">
                <a:solidFill>
                  <a:srgbClr val="FF0000"/>
                </a:solidFill>
              </a:rPr>
              <a:t>souffrent de privations et se sentent en impasse</a:t>
            </a:r>
            <a:r>
              <a:rPr lang="fr-FR" dirty="0" smtClean="0"/>
              <a:t>. (Partie II)</a:t>
            </a:r>
          </a:p>
          <a:p>
            <a:r>
              <a:rPr lang="fr-FR" dirty="0" smtClean="0"/>
              <a:t> Focus sur la pauvreté des enfants et sur la baisse de la pauvreté en 2016</a:t>
            </a:r>
            <a:endParaRPr lang="fr-FR" dirty="0"/>
          </a:p>
        </p:txBody>
      </p:sp>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smtClean="0"/>
              <a:t>Présentation ONPES le 26 janvier 2018 au CNLE</a:t>
            </a:r>
            <a:endParaRPr lang="fr-FR"/>
          </a:p>
        </p:txBody>
      </p:sp>
      <p:sp>
        <p:nvSpPr>
          <p:cNvPr id="6" name="Espace réservé du numéro de diapositive 5"/>
          <p:cNvSpPr>
            <a:spLocks noGrp="1"/>
          </p:cNvSpPr>
          <p:nvPr>
            <p:ph type="sldNum" sz="quarter" idx="12"/>
          </p:nvPr>
        </p:nvSpPr>
        <p:spPr/>
        <p:txBody>
          <a:bodyPr/>
          <a:lstStyle/>
          <a:p>
            <a:fld id="{0881FCDD-0111-47F1-B576-0611C5B8DC36}" type="slidenum">
              <a:rPr lang="fr-FR" smtClean="0"/>
              <a:t>8</a:t>
            </a:fld>
            <a:endParaRPr lang="fr-FR"/>
          </a:p>
        </p:txBody>
      </p:sp>
      <p:pic>
        <p:nvPicPr>
          <p:cNvPr id="7" name="Picture 2" descr="D:\Documents\ftassin\Mes documents\ONPES\6. Logos\ONPES.jpg"/>
          <p:cNvPicPr>
            <a:picLocks noChangeAspect="1" noChangeArrowheads="1"/>
          </p:cNvPicPr>
          <p:nvPr/>
        </p:nvPicPr>
        <p:blipFill>
          <a:blip r:embed="rId2" cstate="print"/>
          <a:srcRect/>
          <a:stretch>
            <a:fillRect/>
          </a:stretch>
        </p:blipFill>
        <p:spPr bwMode="auto">
          <a:xfrm>
            <a:off x="209537" y="116632"/>
            <a:ext cx="1050095" cy="720080"/>
          </a:xfrm>
          <a:prstGeom prst="rect">
            <a:avLst/>
          </a:prstGeom>
          <a:noFill/>
        </p:spPr>
      </p:pic>
    </p:spTree>
    <p:extLst>
      <p:ext uri="{BB962C8B-B14F-4D97-AF65-F5344CB8AC3E}">
        <p14:creationId xmlns:p14="http://schemas.microsoft.com/office/powerpoint/2010/main" val="38641813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76672"/>
            <a:ext cx="8229600" cy="1143000"/>
          </a:xfrm>
        </p:spPr>
        <p:txBody>
          <a:bodyPr>
            <a:noAutofit/>
          </a:bodyPr>
          <a:lstStyle/>
          <a:p>
            <a:r>
              <a:rPr lang="fr-FR" sz="2800" dirty="0"/>
              <a:t>6</a:t>
            </a:r>
            <a:r>
              <a:rPr lang="fr-FR" sz="2800" dirty="0" smtClean="0"/>
              <a:t> </a:t>
            </a:r>
            <a:br>
              <a:rPr lang="fr-FR" sz="2800" dirty="0" smtClean="0"/>
            </a:br>
            <a:r>
              <a:rPr lang="fr-FR" sz="2800" dirty="0" smtClean="0"/>
              <a:t>Diverses formes de l’approfondissement des contraintes ressenties au quotidien de la pauvreté </a:t>
            </a:r>
            <a:endParaRPr lang="fr-FR" sz="2800" dirty="0"/>
          </a:p>
        </p:txBody>
      </p:sp>
      <p:sp>
        <p:nvSpPr>
          <p:cNvPr id="3" name="Espace réservé du contenu 2"/>
          <p:cNvSpPr>
            <a:spLocks noGrp="1"/>
          </p:cNvSpPr>
          <p:nvPr>
            <p:ph idx="1"/>
          </p:nvPr>
        </p:nvSpPr>
        <p:spPr/>
        <p:txBody>
          <a:bodyPr/>
          <a:lstStyle/>
          <a:p>
            <a:endParaRPr lang="fr-FR" dirty="0" smtClean="0"/>
          </a:p>
          <a:p>
            <a:r>
              <a:rPr lang="fr-FR" dirty="0" smtClean="0"/>
              <a:t>Une </a:t>
            </a:r>
            <a:r>
              <a:rPr lang="fr-FR" dirty="0" smtClean="0">
                <a:solidFill>
                  <a:srgbClr val="FF0000"/>
                </a:solidFill>
              </a:rPr>
              <a:t>précarisation accrue </a:t>
            </a:r>
            <a:r>
              <a:rPr lang="fr-FR" dirty="0" smtClean="0"/>
              <a:t>du marché du travail</a:t>
            </a:r>
            <a:endParaRPr lang="fr-FR" dirty="0"/>
          </a:p>
          <a:p>
            <a:r>
              <a:rPr lang="fr-FR" dirty="0" smtClean="0"/>
              <a:t>Une </a:t>
            </a:r>
            <a:r>
              <a:rPr lang="fr-FR" dirty="0" smtClean="0">
                <a:solidFill>
                  <a:srgbClr val="FF0000"/>
                </a:solidFill>
              </a:rPr>
              <a:t>irréversibilité croissante </a:t>
            </a:r>
            <a:r>
              <a:rPr lang="fr-FR" dirty="0" smtClean="0"/>
              <a:t>pour les actifs « éloignés du marché du travail « </a:t>
            </a:r>
            <a:endParaRPr lang="fr-FR" dirty="0"/>
          </a:p>
          <a:p>
            <a:r>
              <a:rPr lang="fr-FR" dirty="0" smtClean="0"/>
              <a:t>La </a:t>
            </a:r>
            <a:r>
              <a:rPr lang="fr-FR" dirty="0" smtClean="0">
                <a:solidFill>
                  <a:srgbClr val="FF0000"/>
                </a:solidFill>
              </a:rPr>
              <a:t>hausse très sensible du taux d’effort logement </a:t>
            </a:r>
            <a:r>
              <a:rPr lang="fr-FR" dirty="0" smtClean="0"/>
              <a:t>pour les plus pauvres et ses effets sur le reste pour vivre . </a:t>
            </a:r>
          </a:p>
          <a:p>
            <a:r>
              <a:rPr lang="fr-FR" dirty="0" smtClean="0"/>
              <a:t>Conduisent aux </a:t>
            </a:r>
            <a:r>
              <a:rPr lang="fr-FR" dirty="0" smtClean="0">
                <a:solidFill>
                  <a:srgbClr val="FF0000"/>
                </a:solidFill>
              </a:rPr>
              <a:t>trois cercles de la pauvreté </a:t>
            </a:r>
            <a:endParaRPr lang="fr-FR" dirty="0">
              <a:solidFill>
                <a:srgbClr val="FF0000"/>
              </a:solidFill>
            </a:endParaRPr>
          </a:p>
        </p:txBody>
      </p:sp>
      <p:sp>
        <p:nvSpPr>
          <p:cNvPr id="4" name="Espace réservé de la date 3"/>
          <p:cNvSpPr>
            <a:spLocks noGrp="1"/>
          </p:cNvSpPr>
          <p:nvPr>
            <p:ph type="dt" sz="half" idx="10"/>
          </p:nvPr>
        </p:nvSpPr>
        <p:spPr/>
        <p:txBody>
          <a:bodyPr/>
          <a:lstStyle/>
          <a:p>
            <a:r>
              <a:rPr lang="fr-FR" smtClean="0"/>
              <a:t>26/01/2018</a:t>
            </a:r>
            <a:endParaRPr lang="fr-FR"/>
          </a:p>
        </p:txBody>
      </p:sp>
      <p:sp>
        <p:nvSpPr>
          <p:cNvPr id="5" name="Espace réservé du pied de page 4"/>
          <p:cNvSpPr>
            <a:spLocks noGrp="1"/>
          </p:cNvSpPr>
          <p:nvPr>
            <p:ph type="ftr" sz="quarter" idx="11"/>
          </p:nvPr>
        </p:nvSpPr>
        <p:spPr/>
        <p:txBody>
          <a:bodyPr/>
          <a:lstStyle/>
          <a:p>
            <a:r>
              <a:rPr lang="fr-FR" smtClean="0"/>
              <a:t>Présentation ONPES le 26 janvier 2018 au CNLE</a:t>
            </a:r>
            <a:endParaRPr lang="fr-FR"/>
          </a:p>
        </p:txBody>
      </p:sp>
      <p:sp>
        <p:nvSpPr>
          <p:cNvPr id="6" name="Espace réservé du numéro de diapositive 5"/>
          <p:cNvSpPr>
            <a:spLocks noGrp="1"/>
          </p:cNvSpPr>
          <p:nvPr>
            <p:ph type="sldNum" sz="quarter" idx="12"/>
          </p:nvPr>
        </p:nvSpPr>
        <p:spPr/>
        <p:txBody>
          <a:bodyPr/>
          <a:lstStyle/>
          <a:p>
            <a:fld id="{0881FCDD-0111-47F1-B576-0611C5B8DC36}" type="slidenum">
              <a:rPr lang="fr-FR" smtClean="0"/>
              <a:t>9</a:t>
            </a:fld>
            <a:endParaRPr lang="fr-FR"/>
          </a:p>
        </p:txBody>
      </p:sp>
      <p:pic>
        <p:nvPicPr>
          <p:cNvPr id="7" name="Picture 2" descr="D:\Documents\ftassin\Mes documents\ONPES\6. Logos\ONPES.jpg"/>
          <p:cNvPicPr>
            <a:picLocks noChangeAspect="1" noChangeArrowheads="1"/>
          </p:cNvPicPr>
          <p:nvPr/>
        </p:nvPicPr>
        <p:blipFill>
          <a:blip r:embed="rId2" cstate="print"/>
          <a:srcRect/>
          <a:stretch>
            <a:fillRect/>
          </a:stretch>
        </p:blipFill>
        <p:spPr bwMode="auto">
          <a:xfrm>
            <a:off x="209537" y="116632"/>
            <a:ext cx="1050095" cy="720080"/>
          </a:xfrm>
          <a:prstGeom prst="rect">
            <a:avLst/>
          </a:prstGeom>
          <a:noFill/>
        </p:spPr>
      </p:pic>
    </p:spTree>
    <p:extLst>
      <p:ext uri="{BB962C8B-B14F-4D97-AF65-F5344CB8AC3E}">
        <p14:creationId xmlns:p14="http://schemas.microsoft.com/office/powerpoint/2010/main" val="402707012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632</TotalTime>
  <Words>1427</Words>
  <Application>Microsoft Office PowerPoint</Application>
  <PresentationFormat>Affichage à l'écran (4:3)</PresentationFormat>
  <Paragraphs>355</Paragraphs>
  <Slides>27</Slides>
  <Notes>6</Notes>
  <HiddenSlides>0</HiddenSlides>
  <MMClips>0</MMClips>
  <ScaleCrop>false</ScaleCrop>
  <HeadingPairs>
    <vt:vector size="4" baseType="variant">
      <vt:variant>
        <vt:lpstr>Thème</vt:lpstr>
      </vt:variant>
      <vt:variant>
        <vt:i4>1</vt:i4>
      </vt:variant>
      <vt:variant>
        <vt:lpstr>Titres des diapositives</vt:lpstr>
      </vt:variant>
      <vt:variant>
        <vt:i4>27</vt:i4>
      </vt:variant>
    </vt:vector>
  </HeadingPairs>
  <TitlesOfParts>
    <vt:vector size="28" baseType="lpstr">
      <vt:lpstr>Thème Office</vt:lpstr>
      <vt:lpstr>L’évolution de la pauvreté en France depuis 2008</vt:lpstr>
      <vt:lpstr>2a</vt:lpstr>
      <vt:lpstr> 2b  Evolution du taux de pauvreté monétaire au  seuil de 60%  </vt:lpstr>
      <vt:lpstr> 2c Évolution des taux de pauvreté monétaire à différents seuils</vt:lpstr>
      <vt:lpstr>2d Évolution du taux de risque de pauvreté ou d’exclusion (définition UE) Taux de personnes en risque de pauvreté ou en exclusion sociale en France</vt:lpstr>
      <vt:lpstr>3  Un sentiment majoritaire d’aggravation de la pauvreté et de l’exclusion</vt:lpstr>
      <vt:lpstr>4  Deux causes de divergences entre mesures et perceptions </vt:lpstr>
      <vt:lpstr>5  Plan de la présentation</vt:lpstr>
      <vt:lpstr>6  Diverses formes de l’approfondissement des contraintes ressenties au quotidien de la pauvreté </vt:lpstr>
      <vt:lpstr>7a  Une précarisation durable du marché du travail </vt:lpstr>
      <vt:lpstr>7b  Une précarisation durable du marché du travail </vt:lpstr>
      <vt:lpstr>8a  % de bénéficiaires fin année N inscrits depuis 3 ans et plus</vt:lpstr>
      <vt:lpstr>8b  La persistance de la pauvreté s’accroit </vt:lpstr>
      <vt:lpstr>9a  La hausse très sensible des taux d’effort logement net des aides pour les plus pauvres </vt:lpstr>
      <vt:lpstr> 9b  Un resserrement des dépenses arbitrables pour les pauvre</vt:lpstr>
      <vt:lpstr>10  Jeunes et adultes d’âge actifs sont les plus touchés par la pauvreté  </vt:lpstr>
      <vt:lpstr> 11  Les trois cercles de la pauvreté </vt:lpstr>
      <vt:lpstr> 12  Même si elles ne sont pas « pauvres » un grand nombre de personnes Français éprouvent des privations    </vt:lpstr>
      <vt:lpstr>13  Pauvreté monétaire et pauvreté en condition de vie se disjoignent</vt:lpstr>
      <vt:lpstr>14  La baisse de l’indicateur de pauvreté en condition de vie reste à élucider </vt:lpstr>
      <vt:lpstr>15a  Le sentiment de pauvreté comme sentiment d’impasse : personnes se déclarant pauvres (2016) </vt:lpstr>
      <vt:lpstr>15b  Qui se déclare pauvre disposant de ressources supérieures au seuil de pauvreté? </vt:lpstr>
      <vt:lpstr>16 a Focus Pauvreté des jeunes </vt:lpstr>
      <vt:lpstr>16b  Risque de pauvreté ou d’exclusion sociale des jeunes en France et dans l’UE (Recommandation 2013 de la Commission européenne) </vt:lpstr>
      <vt:lpstr>16c  Proportion d’enfants privés de biens ou services essentiels pour des raisons financières 2014</vt:lpstr>
      <vt:lpstr>17a  Les causes de la baisse du taux de pauvreté en 2016 </vt:lpstr>
      <vt:lpstr>17b  La prime d’activité : un succès notable au regard de sa préparation et des attentes </vt:lpstr>
    </vt:vector>
  </TitlesOfParts>
  <Company>Ministères Chargés des Affaires Sociales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L’évolution de la pauvreté en France depuis 2008</dc:title>
  <dc:creator>VIGNON, Jérôme (DREES/DIRECTION/ONPES)</dc:creator>
  <cp:lastModifiedBy>brigitte.zago-koch</cp:lastModifiedBy>
  <cp:revision>49</cp:revision>
  <cp:lastPrinted>2018-01-29T13:25:06Z</cp:lastPrinted>
  <dcterms:created xsi:type="dcterms:W3CDTF">2018-01-25T10:05:02Z</dcterms:created>
  <dcterms:modified xsi:type="dcterms:W3CDTF">2018-03-12T13:27:03Z</dcterms:modified>
</cp:coreProperties>
</file>