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367" r:id="rId3"/>
    <p:sldId id="333" r:id="rId4"/>
    <p:sldId id="332" r:id="rId5"/>
    <p:sldId id="330" r:id="rId6"/>
    <p:sldId id="331" r:id="rId7"/>
    <p:sldId id="372" r:id="rId8"/>
    <p:sldId id="373" r:id="rId9"/>
    <p:sldId id="374" r:id="rId10"/>
    <p:sldId id="328" r:id="rId11"/>
    <p:sldId id="375" r:id="rId12"/>
    <p:sldId id="376" r:id="rId13"/>
    <p:sldId id="382" r:id="rId14"/>
    <p:sldId id="383" r:id="rId15"/>
    <p:sldId id="384" r:id="rId16"/>
    <p:sldId id="385" r:id="rId17"/>
    <p:sldId id="386" r:id="rId18"/>
    <p:sldId id="387" r:id="rId19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92D050"/>
    <a:srgbClr val="CCC1DA"/>
    <a:srgbClr val="9999FF"/>
    <a:srgbClr val="E46C0A"/>
    <a:srgbClr val="31859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84884" autoAdjust="0"/>
  </p:normalViewPr>
  <p:slideViewPr>
    <p:cSldViewPr>
      <p:cViewPr>
        <p:scale>
          <a:sx n="80" d="100"/>
          <a:sy n="80" d="100"/>
        </p:scale>
        <p:origin x="-251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4440"/>
    </p:cViewPr>
  </p:sorterViewPr>
  <p:notesViewPr>
    <p:cSldViewPr>
      <p:cViewPr varScale="1">
        <p:scale>
          <a:sx n="59" d="100"/>
          <a:sy n="59" d="100"/>
        </p:scale>
        <p:origin x="-2532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</a:defRPr>
            </a:lvl1pPr>
          </a:lstStyle>
          <a:p>
            <a:pPr>
              <a:defRPr/>
            </a:pPr>
            <a:fld id="{A0DC3CF1-B00C-4B5B-AC0B-9BD84F126772}" type="datetime1">
              <a:rPr lang="fr-FR" altLang="fr-FR"/>
              <a:pPr>
                <a:defRPr/>
              </a:pPr>
              <a:t>31/03/2015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</a:defRPr>
            </a:lvl1pPr>
          </a:lstStyle>
          <a:p>
            <a:pPr>
              <a:defRPr/>
            </a:pPr>
            <a:fld id="{5D981C72-01DA-4FC3-A4AE-99FA856D42D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0819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</a:defRPr>
            </a:lvl1pPr>
          </a:lstStyle>
          <a:p>
            <a:pPr>
              <a:defRPr/>
            </a:pPr>
            <a:fld id="{9B1426E2-BA97-4224-B2B9-14538D7C1EB7}" type="datetime1">
              <a:rPr lang="fr-FR" altLang="fr-FR"/>
              <a:pPr>
                <a:defRPr/>
              </a:pPr>
              <a:t>31/03/2015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Modifiez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7" charset="0"/>
              </a:defRPr>
            </a:lvl1pPr>
          </a:lstStyle>
          <a:p>
            <a:pPr>
              <a:defRPr/>
            </a:pPr>
            <a:fld id="{3CECF96D-5CB5-414D-BE97-03206C6E36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6650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Sant%C3%A9_publique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fr.wikipedia.org/wiki/Haute_Autorit%C3%A9_de_sant%C3%A9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ea typeface="ＭＳ Ｐゴシック" pitchFamily="34" charset="-128"/>
            </a:endParaRPr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7E5934E-4F5B-4B1C-9A92-AF29D839BA78}" type="slidenum">
              <a:rPr lang="fr-FR" altLang="fr-FR" smtClean="0"/>
              <a:pPr eaLnBrk="1" hangingPunct="1"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12% de l’ensemble des suivi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L'es ASS déclarent que pour 1/3 des personnes en fin de vie et en situation de précarité, leur intervention aurait pu être  anticipée.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70% des ASS n’ont bénéficié d’aucune formation en soins palliatifs et à l’accompagnement de fin de vie (40% ne connaissent pas le FNASS parmi eux, et 22% ne savent pas s’il existe une équipe de bénévoles d’accompagnement de fin de vie dans l’établissement)</a:t>
            </a:r>
          </a:p>
          <a:p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 sociaux des répondants en mars 2014 concernent des situations de personnes en fin de vie,  et 34 % de ces dernières étaient en situation de précarité</a:t>
            </a:r>
          </a:p>
          <a:p>
            <a:endParaRPr lang="fr-FR" sz="12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algn="just">
              <a:buNone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« Les mandataires judiciaires vous accompagnent-ils dans vos démarches suite au décès d’une personne majeure protégée sous tutelle ?  » : OUI  pour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34% des assistants des services sociaux en établissement de santé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35% des professionnels des Appartement de coordination thérapeutique,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21% des services d’hospitalisation à domicile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23% des Centres d’hébergement et de réinsertion sociale. </a:t>
            </a:r>
          </a:p>
          <a:p>
            <a:pPr marL="0" indent="0">
              <a:buFont typeface="Arial" charset="0"/>
              <a:buNone/>
              <a:defRPr/>
            </a:pPr>
            <a:endParaRPr lang="fr-FR" altLang="fr-FR" sz="1200" b="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L’absence d’accompagnement des MJPM est source de difficultés pour 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44% des assistants sociaux en établissements de santé,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22% des professionnels en HAD,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20% des professionnel en Centre d’hébergement et de réinsertion sociale </a:t>
            </a:r>
          </a:p>
          <a:p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</a:rPr>
              <a:t>Alors que 30% des  associations  estiment  que  les  bénévoles  sont  de  plus  en  plus  sollicités  auprès  de personnes  en  grande  précarité,  pour  85%  des  associations  interrogées,  le  sujet  de  la précarité n’est pas évoqué au sein des formations.</a:t>
            </a:r>
          </a:p>
          <a:p>
            <a:endParaRPr lang="fr-FR" sz="1200" b="0" dirty="0" smtClean="0"/>
          </a:p>
          <a:p>
            <a:endParaRPr lang="fr-FR" sz="1200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</a:rPr>
              <a:t>Plus d’1/3 des personnes en fin de vie en situation de précarité entrent à l’hôpital par les urgences, près  de  15.000  décès  surviennent  chaque  année dans les services d’urgence.</a:t>
            </a:r>
          </a:p>
          <a:p>
            <a:endParaRPr lang="fr-FR" sz="12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Il n’existe aucun outil de repérage de la précarité  dans  59%  des  services d’HAD.</a:t>
            </a:r>
          </a:p>
          <a:p>
            <a:endParaRPr lang="fr-FR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Pour près de la moitié  des  patients  en  fin  de  vie hospitalisés,  aucune  information  n’est disponible concernant leur capacité à subvenir à leur besoin et en général, il n’existe pas d’outils de repérage de la précarité.</a:t>
            </a:r>
          </a:p>
          <a:p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De réelles solidarités qui s’opèrent dans la discrétion et dans l’ombre (associations, CCAS, travailleurs sociaux etc.)</a:t>
            </a:r>
          </a:p>
          <a:p>
            <a:endParaRPr lang="fr-FR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La  tutelle  prend  fin  à  la  mort  du majeur.</a:t>
            </a:r>
          </a:p>
          <a:p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Il n’existe pas à ce jour de position claire sur  la  nécessité  ou  non  d’informer  le juge des tutelles lors de décisions en fin </a:t>
            </a:r>
          </a:p>
          <a:p>
            <a:r>
              <a:rPr lang="fr-FR" b="0" dirty="0" smtClean="0">
                <a:solidFill>
                  <a:schemeClr val="accent2">
                    <a:lumMod val="75000"/>
                  </a:schemeClr>
                </a:solidFill>
              </a:rPr>
              <a:t>de  vie. </a:t>
            </a:r>
          </a:p>
          <a:p>
            <a:endParaRPr lang="fr-FR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ANAES </a:t>
            </a:r>
            <a:r>
              <a:rPr lang="fr-FR" altLang="fr-FR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: </a:t>
            </a:r>
            <a:r>
              <a:rPr lang="fr-FR" dirty="0" smtClean="0"/>
              <a:t>Structure de </a:t>
            </a:r>
            <a:r>
              <a:rPr lang="fr-FR" dirty="0" smtClean="0">
                <a:hlinkClick r:id="rId3" tooltip="Santé publique"/>
              </a:rPr>
              <a:t>santé publique</a:t>
            </a:r>
            <a:r>
              <a:rPr lang="fr-FR" dirty="0" smtClean="0"/>
              <a:t> en France, l'</a:t>
            </a:r>
            <a:r>
              <a:rPr lang="fr-FR" b="1" dirty="0" smtClean="0"/>
              <a:t>Agence nationale d'accréditation et d'évaluation en santé</a:t>
            </a:r>
            <a:r>
              <a:rPr lang="fr-FR" dirty="0" smtClean="0"/>
              <a:t> (ANAES) n'existe plus à part entière, elle a été regroupée, avec d'autres commissions, au sein de la </a:t>
            </a:r>
            <a:r>
              <a:rPr lang="fr-FR" dirty="0" smtClean="0">
                <a:hlinkClick r:id="rId4" tooltip="Haute Autorité de santé"/>
              </a:rPr>
              <a:t>Haute Autorité de santé</a:t>
            </a:r>
            <a:r>
              <a:rPr lang="fr-FR" dirty="0" smtClean="0"/>
              <a:t> (</a:t>
            </a:r>
            <a:r>
              <a:rPr lang="fr-FR" b="1" dirty="0" smtClean="0"/>
              <a:t>HAS</a:t>
            </a:r>
            <a:r>
              <a:rPr lang="fr-FR" dirty="0" smtClean="0"/>
              <a:t>) le 13 aout 2004.</a:t>
            </a:r>
          </a:p>
          <a:p>
            <a:endParaRPr lang="fr-FR" altLang="fr-FR" dirty="0" smtClean="0">
              <a:ea typeface="ＭＳ Ｐゴシック" pitchFamily="34" charset="-128"/>
            </a:endParaRPr>
          </a:p>
          <a:p>
            <a:r>
              <a:rPr lang="fr-FR" altLang="fr-FR" dirty="0" smtClean="0">
                <a:ea typeface="ＭＳ Ｐゴシック" pitchFamily="34" charset="-128"/>
              </a:rPr>
              <a:t>Conférence de consensus</a:t>
            </a:r>
            <a:r>
              <a:rPr lang="fr-FR" altLang="fr-FR" baseline="0" dirty="0" smtClean="0">
                <a:ea typeface="ＭＳ Ｐゴシック" pitchFamily="34" charset="-128"/>
              </a:rPr>
              <a:t> </a:t>
            </a:r>
            <a:r>
              <a:rPr lang="fr-FR" altLang="fr-FR" dirty="0" smtClean="0">
                <a:ea typeface="ＭＳ Ｐゴシック" pitchFamily="34" charset="-128"/>
              </a:rPr>
              <a:t>En lien avec la SFAP</a:t>
            </a:r>
            <a:r>
              <a:rPr lang="fr-FR" altLang="fr-FR" baseline="0" dirty="0" smtClean="0">
                <a:ea typeface="ＭＳ Ｐゴシック" pitchFamily="34" charset="-128"/>
              </a:rPr>
              <a:t> </a:t>
            </a:r>
          </a:p>
          <a:p>
            <a:endParaRPr lang="fr-FR" altLang="fr-FR" baseline="0" dirty="0" smtClean="0"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Les soins palliatifs :</a:t>
            </a:r>
          </a:p>
          <a:p>
            <a:pPr marL="0" indent="0" algn="just">
              <a:buFont typeface="Arial" charset="0"/>
              <a:buNone/>
            </a:pPr>
            <a:r>
              <a:rPr lang="fr-FR" altLang="fr-FR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« Soins actifs et continus, pratiqués par une équipe interdisciplinaire en institution ou à domicile, qui visent à soulager la douleur, à apaiser la souffrance psychique, à sauvegarder la dignité de la personne malade et à soutenir son entourage ».</a:t>
            </a: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Article L 1110-10 du Code de la Santé publique </a:t>
            </a:r>
            <a:endParaRPr lang="fr-FR" altLang="fr-FR" sz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endParaRPr lang="fr-FR" altLang="fr-FR" dirty="0" smtClean="0">
              <a:ea typeface="ＭＳ Ｐゴシック" pitchFamily="34" charset="-128"/>
            </a:endParaRP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E84C78E-4444-41F4-837C-82B27F684140}" type="slidenum">
              <a:rPr lang="fr-FR" altLang="fr-FR" smtClean="0"/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ea typeface="ＭＳ Ｐゴシック" pitchFamily="34" charset="-128"/>
            </a:endParaRP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E84C78E-4444-41F4-837C-82B27F684140}" type="slidenum">
              <a:rPr lang="fr-FR" altLang="fr-FR" smtClean="0"/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  <a:defRPr/>
            </a:pPr>
            <a:r>
              <a:rPr lang="fr-FR" sz="14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cs typeface="Arial" pitchFamily="34" charset="0"/>
              </a:rPr>
              <a:t>81% des Français souhaiteraient finir leur vie chez eux </a:t>
            </a: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(IFOP, 2010)</a:t>
            </a:r>
          </a:p>
          <a:p>
            <a:pPr marL="0" indent="0">
              <a:buNone/>
              <a:defRPr/>
            </a:pPr>
            <a:endParaRPr lang="fr-FR" sz="1400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fr-FR" sz="14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cs typeface="Arial" pitchFamily="34" charset="0"/>
              </a:rPr>
              <a:t>570 000 décès en 2012</a:t>
            </a:r>
            <a:r>
              <a:rPr lang="fr-FR" sz="1400" b="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200" b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50,4% d’hommes et 49,6% de femmes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dont 19% de personnes de moins de 65 ans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39% de personnes âgées entre 65 et 84 ans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43% de personnes de plus de 85 ans</a:t>
            </a:r>
          </a:p>
          <a:p>
            <a:pPr marL="0" indent="0">
              <a:buFont typeface="Arial" charset="0"/>
              <a:buNone/>
              <a:defRPr/>
            </a:pPr>
            <a:endParaRPr lang="fr-FR" sz="1000" b="0" dirty="0" smtClean="0"/>
          </a:p>
          <a:p>
            <a:pPr marL="0" indent="0">
              <a:buNone/>
              <a:defRPr/>
            </a:pPr>
            <a:r>
              <a:rPr lang="fr-FR" sz="14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cs typeface="Arial" pitchFamily="34" charset="0"/>
              </a:rPr>
              <a:t>Lieux de décès en France en 2012</a:t>
            </a:r>
            <a:r>
              <a:rPr lang="fr-FR" sz="1200" b="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(INSEE, 2012) 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25,1% des décès survenaient à domicile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56,9% en établissement de santé public ou privé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12,3% en établissement EHPAD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1,4% sur la voie publique ou dans un lieu public</a:t>
            </a:r>
            <a:endParaRPr lang="fr-FR" sz="1200" b="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8CDD096-885D-488D-A123-F55BC6EB9EA7}" type="slidenum">
              <a:rPr lang="fr-FR" altLang="fr-FR" smtClean="0"/>
              <a:pPr eaLnBrk="1" hangingPunct="1">
                <a:spcBef>
                  <a:spcPct val="0"/>
                </a:spcBef>
              </a:pPr>
              <a:t>4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ea typeface="ＭＳ Ｐゴシック" pitchFamily="34" charset="-128"/>
            </a:endParaRPr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60207EE-47D6-4F6F-8C4D-E9968DBE68C2}" type="slidenum">
              <a:rPr lang="fr-FR" altLang="fr-FR" smtClean="0"/>
              <a:pPr eaLnBrk="1" hangingPunct="1">
                <a:spcBef>
                  <a:spcPct val="0"/>
                </a:spcBef>
              </a:pPr>
              <a:t>5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 smtClean="0">
                <a:ea typeface="ＭＳ Ｐゴシック" pitchFamily="34" charset="-128"/>
              </a:rPr>
              <a:t>Un rapport annuel d’observation</a:t>
            </a:r>
            <a:r>
              <a:rPr lang="fr-FR" altLang="fr-FR" baseline="0" dirty="0" smtClean="0">
                <a:ea typeface="ＭＳ Ｐゴシック" pitchFamily="34" charset="-128"/>
              </a:rPr>
              <a:t> avec des préconisations</a:t>
            </a:r>
          </a:p>
          <a:p>
            <a:endParaRPr lang="fr-FR" altLang="fr-FR" dirty="0" smtClean="0">
              <a:ea typeface="ＭＳ Ｐゴシック" pitchFamily="34" charset="-128"/>
            </a:endParaRPr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D026F38-38C1-4A51-8CBA-DBE1719FFD66}" type="slidenum">
              <a:rPr lang="fr-FR" altLang="fr-FR" smtClean="0"/>
              <a:pPr eaLnBrk="1" hangingPunct="1">
                <a:spcBef>
                  <a:spcPct val="0"/>
                </a:spcBef>
              </a:pPr>
              <a:t>6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 smtClean="0">
                <a:ea typeface="ＭＳ Ｐゴシック" pitchFamily="34" charset="-128"/>
              </a:rPr>
              <a:t>Zooms</a:t>
            </a:r>
            <a:r>
              <a:rPr lang="fr-FR" altLang="fr-FR" baseline="0" dirty="0" smtClean="0">
                <a:ea typeface="ＭＳ Ｐゴシック" pitchFamily="34" charset="-128"/>
              </a:rPr>
              <a:t> complémentaires sur :</a:t>
            </a:r>
          </a:p>
          <a:p>
            <a:pPr marL="171450" indent="-171450">
              <a:buFontTx/>
              <a:buChar char="-"/>
            </a:pPr>
            <a:r>
              <a:rPr lang="fr-FR" altLang="fr-FR" baseline="0" dirty="0" smtClean="0">
                <a:ea typeface="ＭＳ Ｐゴシック" pitchFamily="34" charset="-128"/>
              </a:rPr>
              <a:t>MJPM</a:t>
            </a:r>
          </a:p>
          <a:p>
            <a:pPr marL="171450" indent="-171450">
              <a:buFontTx/>
              <a:buChar char="-"/>
            </a:pPr>
            <a:r>
              <a:rPr lang="fr-FR" altLang="fr-FR" baseline="0" dirty="0" smtClean="0">
                <a:ea typeface="ＭＳ Ｐゴシック" pitchFamily="34" charset="-128"/>
              </a:rPr>
              <a:t>Prison</a:t>
            </a:r>
          </a:p>
          <a:p>
            <a:pPr marL="171450" indent="-171450">
              <a:buFontTx/>
              <a:buChar char="-"/>
            </a:pPr>
            <a:r>
              <a:rPr lang="fr-FR" altLang="fr-FR" baseline="0" dirty="0" smtClean="0">
                <a:ea typeface="ＭＳ Ｐゴシック" pitchFamily="34" charset="-128"/>
              </a:rPr>
              <a:t>LAM/EHPAD sdf</a:t>
            </a:r>
            <a:endParaRPr lang="fr-FR" altLang="fr-FR" dirty="0" smtClean="0">
              <a:ea typeface="ＭＳ Ｐゴシック" pitchFamily="34" charset="-128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0F995EB-8E89-4F56-BA0F-82F47DB9E40E}" type="slidenum">
              <a:rPr lang="fr-FR" altLang="fr-FR" smtClean="0"/>
              <a:pPr eaLnBrk="1" hangingPunct="1">
                <a:spcBef>
                  <a:spcPct val="0"/>
                </a:spcBef>
              </a:pPr>
              <a:t>7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12% des CHRS (102/916)</a:t>
            </a:r>
          </a:p>
          <a:p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132 décès entre 2012 et 2013 (dans 102 CHRS) ; 67 % des personnes sont décédées suite à une maladie connue par le CHRS ; </a:t>
            </a:r>
            <a:endParaRPr lang="fr-FR" dirty="0" smtClean="0"/>
          </a:p>
          <a:p>
            <a:endParaRPr lang="fr-F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PF </a:t>
            </a: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Réponse de 391 pensions de famille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</a:t>
            </a: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écès 3</a:t>
            </a:r>
            <a:r>
              <a:rPr lang="fr-FR" sz="1200" b="0" baseline="30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ème</a:t>
            </a: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cause de sortie des personnes accueillies (13% en 2013) concerne 1/3 des pensions de famille. </a:t>
            </a:r>
            <a:endParaRPr lang="fr-FR" dirty="0" smtClean="0"/>
          </a:p>
          <a:p>
            <a:r>
              <a:rPr lang="fr-FR" dirty="0" smtClean="0"/>
              <a:t>596</a:t>
            </a:r>
            <a:r>
              <a:rPr lang="fr-FR" baseline="0" dirty="0" smtClean="0"/>
              <a:t> pers </a:t>
            </a:r>
            <a:r>
              <a:rPr lang="fr-FR" baseline="0" dirty="0" err="1" smtClean="0"/>
              <a:t>pb</a:t>
            </a:r>
            <a:r>
              <a:rPr lang="fr-FR" baseline="0" dirty="0" smtClean="0"/>
              <a:t> vieillissement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171 décès en 2013 dans 128 PF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(lieu du décès corrélé au type d’hébergement proposé en ACT).</a:t>
            </a:r>
            <a:endParaRPr lang="fr-FR" altLang="fr-FR" sz="12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Diffusion auprès de 119 ACT. Taux de réponse 50% (nb : 59 ACT)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2012 et 2013 : 102 décès dont 80 décès non-soudains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(malgré l’article L3111-8 CASF) 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fr-FR" sz="1200" baseline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Parmi les CHRS déclarant ne pas avoir été sensibilisés/formés à l’accompagnement de fin de vie, 29% déclarent qu’il existe un besoin de formation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PF  besoin de formation à la fin de vie exprimé par 45% des pensions de familles 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fr-FR" altLang="fr-FR" sz="12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CF96D-5CB5-414D-BE97-03206C6E364C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683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179388" y="6308726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2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2D15F-3596-4797-8D08-A53455DD99AF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37C04-208B-4ADD-9D79-7B4A36331C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8862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DCCA-1D6B-485C-9CC6-B8B5874870CA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8833D-BC59-4404-9688-39A9E79689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5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>
              <a:defRPr b="0">
                <a:solidFill>
                  <a:schemeClr val="tx2"/>
                </a:solidFill>
              </a:defRPr>
            </a:lvl2pPr>
            <a:lvl3pPr>
              <a:defRPr b="0">
                <a:solidFill>
                  <a:schemeClr val="accent1"/>
                </a:solidFill>
              </a:defRPr>
            </a:lvl3pPr>
            <a:lvl4pPr>
              <a:defRPr i="0">
                <a:solidFill>
                  <a:schemeClr val="accent1"/>
                </a:solidFill>
              </a:defRPr>
            </a:lvl4pPr>
            <a:lvl5pPr>
              <a:defRPr i="1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4A6F9-C552-4C8A-8085-9008821D576B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0DA8-A10A-4304-B0DE-B356228695D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755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1D79-547E-4681-BF57-C01441D1E6D2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DB50B-3432-4120-B10B-F9A0B08972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D60E-3DE7-49BB-8F1D-B7EB82EB83C0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C3363-BD5D-4071-8D6D-A009A08454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568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8E12E-93A3-4E30-BEF0-F7C12C87C360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5A855-1DEA-44CE-A990-9C7B4BC4A7D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620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5FD5E-659A-402F-8755-0D7CD34CED68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546BD-FC30-4CD2-A6F5-1BC6FCD804A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7680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B8DE-1792-4075-AE9C-0D16B1E32A7C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C788-087E-4CDC-B47C-7527C168FA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01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3439B-2FE4-4CBA-9E4C-2C7AC67ED062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1F48-54D2-4023-B692-102F636D527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679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A363-B1FC-42C2-BF0E-E0078A937463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AA8E-CB2F-4317-A7D3-212CA21500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522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7" charset="0"/>
              </a:defRPr>
            </a:lvl1pPr>
          </a:lstStyle>
          <a:p>
            <a:pPr>
              <a:defRPr/>
            </a:pPr>
            <a:fld id="{1B2A27D5-6973-472C-8A7E-ADC0447D0DDC}" type="datetime1">
              <a:rPr lang="fr-FR" altLang="fr-FR" smtClean="0"/>
              <a:t>31/03/2015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7" charset="0"/>
              </a:defRPr>
            </a:lvl1pPr>
          </a:lstStyle>
          <a:p>
            <a:pPr>
              <a:defRPr/>
            </a:pPr>
            <a:fld id="{DF74354D-3BA1-4813-AA0B-188276FE9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fv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685800" y="2174876"/>
            <a:ext cx="7772400" cy="1470025"/>
          </a:xfrm>
        </p:spPr>
        <p:txBody>
          <a:bodyPr/>
          <a:lstStyle/>
          <a:p>
            <a:r>
              <a:rPr lang="fr-FR" altLang="fr-FR" sz="5400" dirty="0" smtClean="0">
                <a:solidFill>
                  <a:srgbClr val="898989"/>
                </a:solidFill>
                <a:latin typeface="Impact" pitchFamily="34" charset="0"/>
                <a:ea typeface="ＭＳ Ｐゴシック" pitchFamily="34" charset="-128"/>
              </a:rPr>
              <a:t>« Fin de vie et précarités » </a:t>
            </a:r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1009649" y="4365105"/>
            <a:ext cx="7196139" cy="1079599"/>
          </a:xfrm>
        </p:spPr>
        <p:txBody>
          <a:bodyPr/>
          <a:lstStyle/>
          <a:p>
            <a:r>
              <a:rPr lang="fr-FR" altLang="fr-FR" sz="3600" dirty="0"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CNLE - 19 mars 2015</a:t>
            </a:r>
          </a:p>
          <a:p>
            <a:r>
              <a:rPr lang="fr-FR" altLang="fr-FR" sz="2000" dirty="0"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Aude Boucomont – directrice de l’ONFV</a:t>
            </a:r>
          </a:p>
        </p:txBody>
      </p:sp>
      <p:pic>
        <p:nvPicPr>
          <p:cNvPr id="307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1" y="692151"/>
            <a:ext cx="54737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7"/>
          <p:cNvCxnSpPr/>
          <p:nvPr/>
        </p:nvCxnSpPr>
        <p:spPr>
          <a:xfrm>
            <a:off x="2339752" y="3644900"/>
            <a:ext cx="4392488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443683" y="1340768"/>
            <a:ext cx="8229600" cy="5041106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Mais les professionnels disent que l’accompagnement devient possible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si :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mission d’accompagnement est reconnue institutionnellement,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personnel est investi et formé, 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partenariats existent avec des équipes spécialisées (soins palliatifs), 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locaux sont adaptés. </a:t>
            </a:r>
            <a:endParaRPr lang="fr-FR" altLang="fr-FR" sz="16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Il faut noter :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L’enjeu important du </a:t>
            </a:r>
            <a:r>
              <a:rPr lang="fr-FR" alt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maintien de structures d’accueil adaptées &amp; adaptables,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avec de l’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accueil en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collectif &amp; individuel </a:t>
            </a:r>
            <a:r>
              <a:rPr lang="fr-FR" alt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sans limitation dans le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temps. 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difficultés sur </a:t>
            </a:r>
            <a:r>
              <a:rPr lang="fr-FR" alt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tranche d’âge 50-60 ans pour une population isolée et en perte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d’autonomie.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Il faut reconnaitre : 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L’inventivité et la qualité des accompagnements de fin de vie réalisés pour ces personnes en situation de précarités. 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diversité des solidarités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encore trop souvent méconnues.</a:t>
            </a:r>
            <a:endParaRPr lang="fr-FR" altLang="fr-FR" sz="16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Tx/>
              <a:buChar char="-"/>
            </a:pPr>
            <a:endParaRPr lang="fr-FR" altLang="fr-FR" sz="1600" b="0" dirty="0" smtClean="0">
              <a:ea typeface="ＭＳ Ｐゴシック" pitchFamily="34" charset="-12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Constats relatifs </a:t>
            </a:r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aux</a:t>
            </a:r>
          </a:p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structures </a:t>
            </a:r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d’hébergements </a:t>
            </a:r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(3/3</a:t>
            </a:r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)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467545" y="1340768"/>
            <a:ext cx="8424936" cy="50411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nombre de personnes indigentes inhumées par les communes n’est pas connu. 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récarisation par la maladie :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malade sur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 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fin de vie et en situation de précarité, accompagné par les assistants des services sociaux hospitaliers vivait une précarisation engendrée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maladie grave et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évoluée.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epérage des situations de précarité et anticipation à l’hôpital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74%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es assistants de service social en établissement de santé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déclarent qu’il n’existe pas d’outil de repérage des situations de précarité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 pour 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1/3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personnes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fin de vie et en situation de précarité, leur intervention aurait pu être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anticipée. 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situation sociale est considérée comme un obstacle à la prise en charge et au parcours de soins pour 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13 %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des patients en fin de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 hospitalisés une semaine donnée.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L’absence de relais et d’accompagnement </a:t>
            </a:r>
            <a:r>
              <a:rPr lang="fr-FR" alt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MJPM est source de difficultés pour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44</a:t>
            </a:r>
            <a:r>
              <a:rPr lang="fr-FR" alt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%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assistants de service social en établissement de santé, lors de l’inhumation de personnes sous tutelle</a:t>
            </a:r>
            <a:endParaRPr lang="fr-FR" altLang="fr-FR" sz="16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Autres constats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49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489135" y="1340768"/>
            <a:ext cx="8504182" cy="5133084"/>
          </a:xfrm>
        </p:spPr>
        <p:txBody>
          <a:bodyPr/>
          <a:lstStyle/>
          <a:p>
            <a:pPr marL="0" indent="0">
              <a:buNone/>
            </a:pPr>
            <a:r>
              <a:rPr lang="fr-FR" sz="24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10 préconisations pour réduire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sz="24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les inégalités </a:t>
            </a:r>
            <a:endParaRPr 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d’accès aux soins,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prise en charge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d’accompagnement de fin de vie </a:t>
            </a:r>
          </a:p>
          <a:p>
            <a:pPr marL="0" indent="0">
              <a:buNone/>
            </a:pPr>
            <a:endParaRPr lang="fr-FR" sz="600" b="0" dirty="0">
              <a:solidFill>
                <a:schemeClr val="tx2">
                  <a:lumMod val="75000"/>
                </a:schemeClr>
              </a:solidFill>
              <a:latin typeface="Impact" pitchFamily="34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fr-FR" sz="24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4 axes</a:t>
            </a:r>
            <a:endParaRPr lang="fr-FR" sz="2400" b="0" dirty="0">
              <a:solidFill>
                <a:schemeClr val="tx2">
                  <a:lumMod val="75000"/>
                </a:schemeClr>
              </a:solidFill>
              <a:latin typeface="Impact" pitchFamily="34" charset="0"/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buFontTx/>
              <a:buChar char="-"/>
            </a:pPr>
            <a:endParaRPr lang="fr-FR" altLang="fr-FR" sz="1600" b="0" dirty="0" smtClean="0">
              <a:ea typeface="ＭＳ Ｐゴシック" pitchFamily="34" charset="-12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66738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10 préconisations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à coins arrondis 8"/>
          <p:cNvSpPr/>
          <p:nvPr/>
        </p:nvSpPr>
        <p:spPr>
          <a:xfrm>
            <a:off x="1231041" y="3570242"/>
            <a:ext cx="6245057" cy="646986"/>
          </a:xfrm>
          <a:prstGeom prst="round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gner un rectangle à un seul coin 9"/>
          <p:cNvSpPr/>
          <p:nvPr/>
        </p:nvSpPr>
        <p:spPr>
          <a:xfrm>
            <a:off x="1258393" y="3496673"/>
            <a:ext cx="5828720" cy="594065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Information des décideurs et 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gestionnaires d’établissements et services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231041" y="4372619"/>
            <a:ext cx="6906864" cy="646986"/>
          </a:xfrm>
          <a:prstGeom prst="round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gner un rectangle à un seul coin 11"/>
          <p:cNvSpPr/>
          <p:nvPr/>
        </p:nvSpPr>
        <p:spPr>
          <a:xfrm>
            <a:off x="1351933" y="4338818"/>
            <a:ext cx="6800174" cy="594065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Dispositif d’accompagnement de fin de vie pour les personnes en situation de précarité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257374" y="5210431"/>
            <a:ext cx="7444177" cy="51077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1360469" y="5127144"/>
            <a:ext cx="7355290" cy="594065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Coopération - Formation – bonnes pratiques et outils</a:t>
            </a:r>
          </a:p>
        </p:txBody>
      </p:sp>
      <p:pic>
        <p:nvPicPr>
          <p:cNvPr id="15" name="Picture 2" descr="R:\Observatoire fin de vie\02 - RAPPORT ANNUEL\RAPPORT 2014\1. Enquêtes\SDF &amp; hebergés\MAISONS RELAIS\Table Ronde 12-12-2014\Famille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21" y="4372619"/>
            <a:ext cx="832674" cy="73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R:\Observatoire fin de vie\02 - RAPPORT ANNUEL\RAPPORT 2014\1. Enquêtes\SDF &amp; hebergés\MAISONS RELAIS\Table Ronde 12-12-2014\Formation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2" y="3312072"/>
            <a:ext cx="950692" cy="83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R:\Observatoire fin de vie\02 - RAPPORT ANNUEL\RAPPORT 2014\1. Enquêtes\SDF &amp; hebergés\MAISONS RELAIS\Table Ronde 12-12-2014\Engrenage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57" y="5126350"/>
            <a:ext cx="852893" cy="76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1198740" y="5870474"/>
            <a:ext cx="7794577" cy="442674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gner un rectangle à un seul coin 18"/>
          <p:cNvSpPr/>
          <p:nvPr/>
        </p:nvSpPr>
        <p:spPr>
          <a:xfrm>
            <a:off x="1422003" y="5794779"/>
            <a:ext cx="7283282" cy="594065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Recherche - indicateurs</a:t>
            </a:r>
          </a:p>
        </p:txBody>
      </p:sp>
      <p:pic>
        <p:nvPicPr>
          <p:cNvPr id="20" name="Picture 2" descr="D:\Documents\m.falconnet\Desktop\Recherche.png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65" y="5722772"/>
            <a:ext cx="762200" cy="73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60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Préconisations (1/5)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20683" y="3527142"/>
            <a:ext cx="7992888" cy="17543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Sensibiliser les décideurs et les structures gestionnaires d’établissements et services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sociaux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et médico-sociaux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aux besoins existants et à venir d’accompagnement de fin de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vie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pour les personnes en situation de précarité.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Les inciter à prendre en compte cette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problématique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dans leur politique (notamment dans le Programme régional d’accès à la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prévention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et aux soins) et dans leur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projet d’établissement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.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252730" y="2185124"/>
            <a:ext cx="6480720" cy="1152129"/>
          </a:xfrm>
          <a:prstGeom prst="round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1325494" y="2329140"/>
            <a:ext cx="6048672" cy="864096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Information des décideurs et </a:t>
            </a:r>
            <a:r>
              <a:rPr lang="fr-FR" sz="2400" b="1" dirty="0" smtClean="0">
                <a:solidFill>
                  <a:schemeClr val="accent3">
                    <a:lumMod val="75000"/>
                  </a:schemeClr>
                </a:solidFill>
              </a:rPr>
              <a:t>gestionnaires d’établissements et services</a:t>
            </a:r>
            <a:endParaRPr lang="fr-F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" name="Picture 3" descr="R:\Observatoire fin de vie\02 - RAPPORT ANNUEL\RAPPORT 2014\1. Enquêtes\SDF &amp; hebergés\MAISONS RELAIS\Table Ronde 12-12-2014\Formation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27" y="2329140"/>
            <a:ext cx="98656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72611" y="319323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accent3">
                    <a:lumMod val="75000"/>
                  </a:schemeClr>
                </a:solidFill>
                <a:latin typeface="Calibri"/>
                <a:cs typeface="+mn-cs"/>
              </a:rPr>
              <a:t>1</a:t>
            </a:r>
            <a:endParaRPr lang="fr-FR" sz="6000" b="1" dirty="0">
              <a:solidFill>
                <a:schemeClr val="accent3">
                  <a:lumMod val="75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13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Préconisations (2/5)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-13517" y="980728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52752" y="2480716"/>
            <a:ext cx="7992888" cy="14773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Expérimenter  des 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actions  territorialisées  et  inter  secteurs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(sanitaire, 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médico-social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social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)  permettant 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d’accueillir  dans  des  dispositifs  existants  ou  par  de  nouveaux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dispositifs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des personnes de moins de 60 ans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confrontées à la maladie grave évoluée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et/ou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 fin de vie et en situation de précarité (notamment liées à l’isolement ou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l’épuisement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proches aidants).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130364" y="1036261"/>
            <a:ext cx="7569222" cy="1152129"/>
          </a:xfrm>
          <a:prstGeom prst="round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gner un rectangle à un seul coin 15"/>
          <p:cNvSpPr/>
          <p:nvPr/>
        </p:nvSpPr>
        <p:spPr>
          <a:xfrm>
            <a:off x="1235416" y="1161174"/>
            <a:ext cx="7068126" cy="864096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Dispositif d’accompagnement de fin de vie pour les personnes en situation de précarité</a:t>
            </a:r>
          </a:p>
        </p:txBody>
      </p:sp>
      <p:pic>
        <p:nvPicPr>
          <p:cNvPr id="17" name="Picture 2" descr="R:\Observatoire fin de vie\02 - RAPPORT ANNUEL\RAPPORT 2014\1. Enquêtes\SDF &amp; hebergés\MAISONS RELAIS\Table Ronde 12-12-2014\Famille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76" y="1214078"/>
            <a:ext cx="864096" cy="75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154098" y="253753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52751" y="4141053"/>
            <a:ext cx="7992890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Inciter au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déplacement des structures ressources en soins palliatifs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(réseaux et équipes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mobiles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)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vers les personnes en situation de précarité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.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Maintenir des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lits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identifiés de soins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palliatifs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dans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les services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SSR pour les personnes en situation de précarité et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fin de vie. 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54098" y="394870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52751" y="5445586"/>
            <a:ext cx="7992888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Sensibiliser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associations de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bénévolat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d’accompagnement de fin de vie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aux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spécificités de l’accompagnement des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personnes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 situation de précarité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aux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ressources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existantes et proposer des formations aux bénévoles.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54098" y="5353253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4</a:t>
            </a:r>
            <a:endParaRPr lang="fr-FR" sz="6000" b="1" dirty="0">
              <a:solidFill>
                <a:schemeClr val="tx2">
                  <a:lumMod val="75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65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Préconisations (3/5)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66565" y="3193413"/>
            <a:ext cx="7852339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Développer  des 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actions  de  formations interdisciplinaires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dans  une  logique  de  territoire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pour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permettre  aux acteurs  accompagnant des  personnes  en  fin de  vie et  en  situation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précarité  de  se  connaitre  et  de  repérer  les  ressources  disponibles  pour  pouvoir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travailler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ensemble de manière efficiente.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8024" y="4765793"/>
            <a:ext cx="7883143" cy="6463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Mettre en place des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outils de repérage des fragilités sociales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dans le champ du soin à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l’hôpital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et à domicile à l’attention des équipes soignantes. 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986057" y="1557261"/>
            <a:ext cx="7920880" cy="1152129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gner un rectangle à un seul coin 11"/>
          <p:cNvSpPr/>
          <p:nvPr/>
        </p:nvSpPr>
        <p:spPr>
          <a:xfrm>
            <a:off x="1274089" y="1701277"/>
            <a:ext cx="7632848" cy="864096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Coopération - Formation –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Bonnes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pratiques et outils</a:t>
            </a:r>
          </a:p>
        </p:txBody>
      </p:sp>
      <p:pic>
        <p:nvPicPr>
          <p:cNvPr id="13" name="Picture 5" descr="R:\Observatoire fin de vie\02 - RAPPORT ANNUEL\RAPPORT 2014\1. Enquêtes\SDF &amp; hebergés\MAISONS RELAIS\Table Ronde 12-12-2014\Engrenage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77" y="1700483"/>
            <a:ext cx="885078" cy="79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60444" y="317304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5</a:t>
            </a:r>
            <a:endParaRPr lang="fr-FR" sz="6000" b="1" dirty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8494" y="458112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6</a:t>
            </a:r>
            <a:endParaRPr lang="fr-FR" sz="6000" b="1" dirty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74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Préconisations (4/5)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04394" y="4437112"/>
            <a:ext cx="8208912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Laisser la possibilité à la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personne sous tutelle de désigner une personne de confiance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parmi les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membres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sa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famille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ou ses proches lorsque le tuteur est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un  mandataire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judiciaire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à la protection des majeurs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(en modifiant l’article L. 1111-6, al. 3 du Code de la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Santé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Publique). 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64434" y="1412776"/>
            <a:ext cx="7920880" cy="1152129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5" descr="R:\Observatoire fin de vie\02 - RAPPORT ANNUEL\RAPPORT 2014\1. Enquêtes\SDF &amp; hebergés\MAISONS RELAIS\Table Ronde 12-12-2014\Engrenage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4" y="1555998"/>
            <a:ext cx="885078" cy="79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07504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8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2386" y="2829129"/>
            <a:ext cx="8280920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Engager une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réflexion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commune avec le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Comité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national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lutte contre l’exclusion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notamment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sur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le droit à un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enterrement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« digne »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 pour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les inhumations d’indigents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(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mise à jour et diffusion de la charte pour un enterrement digne ; création d’une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 banque de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données nationale des contrats obsèques). 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8330" y="2757121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7</a:t>
            </a:r>
            <a:endParaRPr lang="fr-FR" sz="6000" b="1" dirty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1208450" y="1556792"/>
            <a:ext cx="7632848" cy="864096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Coopération - Formation –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Bonnes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pratiques et outils</a:t>
            </a:r>
          </a:p>
        </p:txBody>
      </p:sp>
    </p:spTree>
    <p:extLst>
      <p:ext uri="{BB962C8B-B14F-4D97-AF65-F5344CB8AC3E}">
        <p14:creationId xmlns:p14="http://schemas.microsoft.com/office/powerpoint/2010/main" val="18874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Préconisations (5/5)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74772" y="2996952"/>
            <a:ext cx="7776864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Conduire des travaux de recherche sur l’équilibre socio-économique des personnes en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fin 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de  vie de moins de 60 ans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précarisées par la maladie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afin d’adapter l’offre aux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besoins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et de mieux prévenir dans l’avenir ce risque de précarisation.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14768" y="4432853"/>
            <a:ext cx="7517672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Développer  et  suivre  comme 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indicateur  national  de  précarités  invisibles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,  le  nombre  de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personnes 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indigentes  décédées  et  inhumées  par  les  communes 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tel que prévu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par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l’article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rPr>
              <a:t>L.2223-27 du code général des collectivités territoriales.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2684" y="270892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bg1">
                    <a:lumMod val="65000"/>
                  </a:schemeClr>
                </a:solidFill>
                <a:latin typeface="Calibri"/>
                <a:cs typeface="+mn-cs"/>
              </a:rPr>
              <a:t>9</a:t>
            </a:r>
            <a:endParaRPr lang="fr-FR" sz="6000" b="1" dirty="0">
              <a:solidFill>
                <a:schemeClr val="bg1">
                  <a:lumMod val="6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130" y="4190704"/>
            <a:ext cx="997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chemeClr val="bg1">
                    <a:lumMod val="65000"/>
                  </a:schemeClr>
                </a:solidFill>
                <a:latin typeface="Calibri"/>
                <a:cs typeface="+mn-cs"/>
              </a:rPr>
              <a:t>10</a:t>
            </a:r>
            <a:endParaRPr lang="fr-FR" sz="6000" b="1" dirty="0">
              <a:solidFill>
                <a:schemeClr val="bg1">
                  <a:lumMod val="6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080322" y="1556792"/>
            <a:ext cx="7931354" cy="792088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1368354" y="1700807"/>
            <a:ext cx="7283282" cy="594065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Recherche - indicateurs</a:t>
            </a:r>
          </a:p>
        </p:txBody>
      </p:sp>
      <p:pic>
        <p:nvPicPr>
          <p:cNvPr id="15" name="Picture 2" descr="D:\Documents\m.falconnet\Desktop\Recherche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16" y="1628800"/>
            <a:ext cx="762200" cy="73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4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3229819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L’ensemble des rapports d’études sont accessibles sur le site de l’ONFV </a:t>
            </a:r>
          </a:p>
          <a:p>
            <a:pPr marL="457200" lvl="1" indent="0" algn="ctr">
              <a:buNone/>
            </a:pPr>
            <a:r>
              <a:rPr lang="fr-FR" dirty="0" smtClean="0">
                <a:hlinkClick r:id="rId3"/>
              </a:rPr>
              <a:t>www.onfv.org</a:t>
            </a:r>
            <a:endParaRPr lang="fr-FR" dirty="0" smtClean="0"/>
          </a:p>
          <a:p>
            <a:pPr marL="457200" lvl="1" indent="0" algn="ctr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-13517" y="94171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Conclusion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22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76600" y="6308726"/>
            <a:ext cx="3240088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717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E17F63-C55C-4DD6-9F3B-9226AB2AE591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2483768" y="26876"/>
            <a:ext cx="666023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Qu’est ce que l’accompagnement de fin de vie ? 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3449" y="1493323"/>
            <a:ext cx="8229600" cy="49600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altLang="fr-F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« 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L’accompagnement d’une personne en fin de vie et de son entourage consiste à apporter attention, écoute, réconfort, en prenant en compte les composantes de la souffrance globale (physique, psychologique, sociale et spirituelle) ».</a:t>
            </a:r>
            <a:r>
              <a:rPr lang="fr-FR" altLang="fr-FR" sz="2800" dirty="0">
                <a:solidFill>
                  <a:schemeClr val="accent1"/>
                </a:solidFill>
                <a:ea typeface="ＭＳ Ｐゴシック" pitchFamily="34" charset="-128"/>
              </a:rPr>
              <a:t> </a:t>
            </a:r>
            <a:r>
              <a:rPr lang="fr-FR" altLang="fr-FR" sz="24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ANAES </a:t>
            </a:r>
            <a:r>
              <a:rPr lang="fr-FR" altLang="fr-FR" sz="24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2002</a:t>
            </a:r>
            <a:endParaRPr lang="fr-FR" altLang="fr-FR" sz="24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Cette approche globale et individualisée a aussi pour objectif de limiter les ruptures de prises en charge en veillant à la bonne coordination entre les 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différents acteurs. </a:t>
            </a:r>
          </a:p>
          <a:p>
            <a:pPr marL="0" indent="0" algn="just">
              <a:buNone/>
            </a:pPr>
            <a:endParaRPr lang="fr-FR" altLang="fr-FR" sz="5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fr-FR" sz="30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3 temps de l’accompagnement </a:t>
            </a:r>
          </a:p>
          <a:p>
            <a:pPr lvl="2" algn="just"/>
            <a:r>
              <a:rPr lang="fr-FR" sz="2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Avant le décès </a:t>
            </a:r>
          </a:p>
          <a:p>
            <a:pPr lvl="2" algn="just"/>
            <a:r>
              <a:rPr lang="fr-FR" sz="2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 moment du décès</a:t>
            </a:r>
          </a:p>
          <a:p>
            <a:pPr lvl="2" algn="just"/>
            <a:r>
              <a:rPr lang="fr-FR" sz="2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Après le décès</a:t>
            </a:r>
          </a:p>
          <a:p>
            <a:pPr algn="ctr"/>
            <a:endParaRPr lang="fr-FR" sz="1200" cap="all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467544" y="5013176"/>
            <a:ext cx="799288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2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7995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  <a:defRPr/>
            </a:pPr>
            <a:r>
              <a:rPr lang="fr-FR" altLang="fr-FR" sz="30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2 </a:t>
            </a:r>
            <a:r>
              <a:rPr lang="fr-FR" altLang="fr-FR" sz="30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critères pour repérer les situations de « fin de vie » </a:t>
            </a:r>
            <a:r>
              <a:rPr lang="fr-FR" altLang="fr-F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par des </a:t>
            </a:r>
            <a:r>
              <a:rPr lang="fr-FR" altLang="fr-FR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soignants, des non soignants, des </a:t>
            </a:r>
            <a:r>
              <a:rPr lang="fr-FR" altLang="fr-F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proches 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l’existence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d’une maladie grave, en phase avancée ou terminale (quelle que soit cette maladie) ; </a:t>
            </a:r>
            <a:endParaRPr lang="fr-FR" altLang="fr-FR" sz="20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réponse "non" à la question « Seriez-vous surpris si ce 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patient/personne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décédait au cours des six prochains mois ? 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».</a:t>
            </a:r>
          </a:p>
          <a:p>
            <a:pPr marL="0" indent="0">
              <a:spcAft>
                <a:spcPts val="1200"/>
              </a:spcAft>
              <a:buNone/>
              <a:defRPr/>
            </a:pPr>
            <a:endParaRPr lang="fr-FR" altLang="fr-FR" sz="2000" dirty="0" smtClean="0">
              <a:ea typeface="ＭＳ Ｐゴシック" pitchFamily="34" charset="-128"/>
            </a:endParaRPr>
          </a:p>
          <a:p>
            <a:pPr algn="just">
              <a:buFont typeface="Symbol"/>
              <a:buChar char="Þ"/>
              <a:defRPr/>
            </a:pP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ans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continuité des travaux 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Joanne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Lynn (2005), David E. </a:t>
            </a:r>
            <a:r>
              <a:rPr lang="fr-FR" altLang="fr-FR" sz="2000" b="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Weissman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(2011), Alvin Moss (2010</a:t>
            </a: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) (seconde question sur 12 mois)</a:t>
            </a:r>
          </a:p>
          <a:p>
            <a:pPr algn="just">
              <a:buFont typeface="Symbol"/>
              <a:buChar char="Þ"/>
              <a:defRPr/>
            </a:pPr>
            <a:r>
              <a:rPr lang="fr-FR" alt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Exclusion des morts soudaines.</a:t>
            </a:r>
            <a:endParaRPr lang="fr-FR" altLang="fr-FR" sz="20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76600" y="6308726"/>
            <a:ext cx="3240088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717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E17F63-C55C-4DD6-9F3B-9226AB2AE591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2627784" y="26876"/>
            <a:ext cx="643081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Comment repérer la fin de vie ? Rapport ONFV 2014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6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39295" y="6309321"/>
            <a:ext cx="3240088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614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895A5EE-2BC7-46AD-93BB-8C36E3BD9B76}" type="slidenum">
              <a:rPr lang="fr-FR" altLang="fr-FR" sz="12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 smtClean="0">
              <a:solidFill>
                <a:schemeClr val="tx2"/>
              </a:solidFill>
            </a:endParaRPr>
          </a:p>
        </p:txBody>
      </p:sp>
      <p:pic>
        <p:nvPicPr>
          <p:cNvPr id="6149" name="I 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817" y="1556792"/>
            <a:ext cx="4047185" cy="4536504"/>
          </a:xfrm>
        </p:spPr>
      </p:pic>
      <p:sp>
        <p:nvSpPr>
          <p:cNvPr id="3" name="Rectangle 2"/>
          <p:cNvSpPr/>
          <p:nvPr/>
        </p:nvSpPr>
        <p:spPr>
          <a:xfrm>
            <a:off x="4859337" y="1268761"/>
            <a:ext cx="4068763" cy="20928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</a:rPr>
              <a:t>Trajectoire de déclin rapide : </a:t>
            </a: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phase terminale habituellement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claire 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durée souvent de quelques années mais avec un déclin habituellement étalé sur quelques mois. </a:t>
            </a: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concerne 48% des personnes décédées en France susceptibles de nécessiter des soins palliatifs en 2008</a:t>
            </a:r>
          </a:p>
        </p:txBody>
      </p:sp>
      <p:sp>
        <p:nvSpPr>
          <p:cNvPr id="5" name="Rectangle 4"/>
          <p:cNvSpPr/>
          <p:nvPr/>
        </p:nvSpPr>
        <p:spPr>
          <a:xfrm>
            <a:off x="4859337" y="3373473"/>
            <a:ext cx="4068763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</a:rPr>
              <a:t>Trajectoire de déclin graduel : </a:t>
            </a: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durée de 2 à 5 ans mais la mort semble habituellement « soudaine 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» 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concerne 40% des personnes décédées en France susceptibles de nécessiter des soins palliatifs en 2008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59337" y="4973912"/>
            <a:ext cx="4068763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</a:rPr>
              <a:t>Trajectoire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</a:rPr>
              <a:t>de déclin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</a:rPr>
              <a:t>lent : </a:t>
            </a: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durée assez variable jusqu’à 6-8 ans. </a:t>
            </a:r>
          </a:p>
          <a:p>
            <a:pPr marL="285750" indent="-285750">
              <a:buFontTx/>
              <a:buChar char="-"/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concerne 12% des personnes décédées en France susceptibles de nécessiter des soins palliatifs en 2008.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3923929" y="157454"/>
            <a:ext cx="5134844" cy="88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3 trajectoires </a:t>
            </a:r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de fin </a:t>
            </a:r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de </a:t>
            </a:r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vie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83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93204" y="1340768"/>
            <a:ext cx="8229600" cy="53292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fr-FR" altLang="fr-FR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Création </a:t>
            </a:r>
          </a:p>
          <a:p>
            <a:pPr marL="1314450" lvl="2" indent="-5143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altLang="fr-FR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2010, par décret </a:t>
            </a: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pour 5 </a:t>
            </a:r>
            <a:r>
              <a:rPr lang="fr-FR" altLang="fr-FR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ans</a:t>
            </a:r>
            <a:endParaRPr lang="fr-FR" altLang="fr-FR" sz="22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fr-FR" altLang="fr-FR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Placé auprès de la Ministre de la santé, adossé à la FOCSS</a:t>
            </a:r>
          </a:p>
          <a:p>
            <a:pPr marL="0" indent="0">
              <a:buNone/>
              <a:defRPr/>
            </a:pPr>
            <a:r>
              <a:rPr lang="fr-FR" altLang="fr-FR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Missions </a:t>
            </a:r>
          </a:p>
          <a:p>
            <a:pPr marL="1314450" lvl="2" indent="-5143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Etablir un état des connaissances sur les conditions de la fin de vie et les pratiques de soins qui y sont liées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Apporter au débat public des données objectives et fiables 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Eclairer les choix réalisés en matière de politiques sanitaires et sociales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Promouvoir les projets de recherche </a:t>
            </a:r>
          </a:p>
          <a:p>
            <a:pPr marL="0" indent="0">
              <a:buNone/>
              <a:defRPr/>
            </a:pPr>
            <a:r>
              <a:rPr lang="fr-FR" altLang="fr-FR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Gouvernance </a:t>
            </a:r>
          </a:p>
          <a:p>
            <a:pPr marL="1314450" lvl="2" indent="-5143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comité de pilotage, présidé par le Professeur R. Aubry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Une équipe : </a:t>
            </a:r>
            <a:r>
              <a:rPr lang="fr-FR" altLang="fr-FR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4,8 </a:t>
            </a:r>
            <a:r>
              <a:rPr lang="fr-FR" altLang="fr-FR" sz="2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ETP</a:t>
            </a:r>
          </a:p>
        </p:txBody>
      </p:sp>
      <p:sp>
        <p:nvSpPr>
          <p:cNvPr id="410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62D7C0-2393-4430-BAB4-9DB6E6608276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4211961" y="26876"/>
            <a:ext cx="484663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L’Observatoire National de la Fin de Vie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11560" y="1790973"/>
            <a:ext cx="799288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75556" y="3246000"/>
            <a:ext cx="799288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5556" y="5661248"/>
            <a:ext cx="799288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7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85607" y="1484784"/>
            <a:ext cx="8691157" cy="467995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Ø"/>
              <a:defRPr/>
            </a:pPr>
            <a:r>
              <a:rPr lang="fr-FR" altLang="fr-FR" sz="28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2011 </a:t>
            </a:r>
            <a:r>
              <a:rPr lang="fr-FR" altLang="fr-FR" sz="2800" b="0" dirty="0" smtClean="0">
                <a:latin typeface="Impact" pitchFamily="34" charset="0"/>
                <a:ea typeface="ＭＳ Ｐゴシック" pitchFamily="34" charset="-128"/>
              </a:rPr>
              <a:t>:</a:t>
            </a:r>
            <a:r>
              <a:rPr lang="fr-FR" altLang="fr-FR" sz="28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« Fin de vie : un premier état des lieux 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»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  <a:defRPr/>
            </a:pPr>
            <a:r>
              <a:rPr lang="fr-FR" altLang="fr-FR" sz="28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2012 </a:t>
            </a:r>
            <a:r>
              <a:rPr lang="fr-FR" altLang="fr-FR" sz="2800" b="0" dirty="0">
                <a:latin typeface="Impact" pitchFamily="34" charset="0"/>
                <a:ea typeface="ＭＳ Ｐゴシック" pitchFamily="34" charset="-128"/>
              </a:rPr>
              <a:t>: 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« Vivre la fin de sa vie chez soi 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»</a:t>
            </a:r>
            <a:endParaRPr lang="fr-FR" altLang="fr-FR" sz="2800" b="0" dirty="0">
              <a:solidFill>
                <a:schemeClr val="accent2">
                  <a:lumMod val="75000"/>
                </a:schemeClr>
              </a:solidFill>
              <a:latin typeface="Impact" pitchFamily="34" charset="0"/>
              <a:ea typeface="ＭＳ Ｐゴシック" pitchFamily="34" charset="-128"/>
            </a:endParaRPr>
          </a:p>
          <a:p>
            <a:pPr>
              <a:spcAft>
                <a:spcPts val="1800"/>
              </a:spcAft>
              <a:buFont typeface="Wingdings" pitchFamily="2" charset="2"/>
              <a:buChar char="Ø"/>
              <a:defRPr/>
            </a:pPr>
            <a:r>
              <a:rPr lang="fr-FR" altLang="fr-FR" sz="28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2013 </a:t>
            </a:r>
            <a:r>
              <a:rPr lang="fr-FR" altLang="fr-FR" sz="2800" b="0" dirty="0">
                <a:latin typeface="Impact" pitchFamily="34" charset="0"/>
                <a:ea typeface="ＭＳ Ｐゴシック" pitchFamily="34" charset="-128"/>
              </a:rPr>
              <a:t>: 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« Fin de vie des personnes 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/>
            </a:r>
            <a:b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</a:b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âgées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 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» </a:t>
            </a: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handicapées vieillissantes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altLang="fr-FR" sz="28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2014 </a:t>
            </a:r>
            <a:r>
              <a:rPr lang="fr-FR" altLang="fr-FR" sz="2800" b="0" dirty="0">
                <a:latin typeface="Impact" pitchFamily="34" charset="0"/>
                <a:ea typeface="ＭＳ Ｐゴシック" pitchFamily="34" charset="-128"/>
              </a:rPr>
              <a:t>: 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« Fin de 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vie </a:t>
            </a:r>
            <a:r>
              <a:rPr lang="fr-FR" altLang="fr-FR" sz="2800" b="0" dirty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et précarités </a:t>
            </a:r>
            <a:r>
              <a:rPr lang="fr-FR" altLang="fr-FR" sz="2800" b="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» </a:t>
            </a:r>
          </a:p>
          <a:p>
            <a:pPr marL="0" indent="0">
              <a:buNone/>
              <a:defRPr/>
            </a:pPr>
            <a:r>
              <a:rPr lang="fr-FR" alt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6 parcours</a:t>
            </a:r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pour </a:t>
            </a:r>
            <a: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mieux connaître la réalité </a:t>
            </a:r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</a:t>
            </a:r>
            <a:b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comprendre les enjeux de </a:t>
            </a:r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 </a:t>
            </a:r>
            <a: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 de vie </a:t>
            </a:r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</a:t>
            </a:r>
            <a: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fr-FR" sz="20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personnes </a:t>
            </a:r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situation de précarité en France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fr-FR" sz="2800" b="0" dirty="0">
              <a:solidFill>
                <a:schemeClr val="accent2">
                  <a:lumMod val="75000"/>
                </a:schemeClr>
              </a:solidFill>
              <a:latin typeface="Impact" pitchFamily="34" charset="0"/>
              <a:ea typeface="ＭＳ Ｐゴシック" pitchFamily="34" charset="-12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76600" y="6308726"/>
            <a:ext cx="3240088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512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013AD2F-F2CA-4FF1-8B98-156D77DB17DA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907704" y="53752"/>
            <a:ext cx="707888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Les rapports thématiques</a:t>
            </a:r>
          </a:p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de l’ONFV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54965"/>
            <a:ext cx="2700594" cy="37685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4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1016"/>
            <a:ext cx="8712968" cy="5040313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fr-FR" altLang="fr-FR" sz="24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Etudes qui </a:t>
            </a:r>
            <a:r>
              <a:rPr lang="fr-FR" altLang="fr-FR" sz="24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ont fait </a:t>
            </a:r>
            <a:r>
              <a:rPr lang="fr-FR" altLang="fr-FR" sz="24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l’objet d’un rapport d’étude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 de vie en Centre d’hébergement et de réadaptation 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sociale (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CHRS)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vie en 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Appartement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coordination thérapeutique (ACT)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vie des patients hospitalisés à domicile (HAD)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SCEOL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Situation sociale des patients en fin de vie à l’hôpital 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L’accompagnement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social des personnes en fin de vie et en situation de précarité à l’hôpital </a:t>
            </a:r>
            <a:endParaRPr lang="fr-FR" altLang="fr-FR" sz="1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fr-FR" altLang="fr-FR" sz="2400" b="0" dirty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Etudes complémentaires (résultats sous forme de tableau de bord</a:t>
            </a:r>
            <a:r>
              <a:rPr lang="fr-FR" altLang="fr-FR" sz="2400" b="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ＭＳ Ｐゴシック" pitchFamily="34" charset="-128"/>
              </a:rPr>
              <a:t>)</a:t>
            </a:r>
            <a:endParaRPr lang="fr-FR" altLang="fr-FR" sz="2400" b="0" dirty="0">
              <a:solidFill>
                <a:schemeClr val="tx2">
                  <a:lumMod val="75000"/>
                </a:schemeClr>
              </a:solidFill>
              <a:latin typeface="Impact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 de vie en pension de famille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Unités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soins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alliatifs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précarités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Equipes mobiles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soins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</a:t>
            </a: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alliatifs </a:t>
            </a:r>
            <a:r>
              <a:rPr lang="fr-FR" alt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et précarités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Enquête JALMALV : bénévoles </a:t>
            </a:r>
            <a:r>
              <a:rPr lang="fr-FR" sz="18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d’accompagnement de fin de vie auprès de personnes en situation de </a:t>
            </a:r>
            <a:r>
              <a:rPr 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précarité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altLang="fr-FR" sz="18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Enquête exploratoire auprès de Centres communaux d’action sociale</a:t>
            </a:r>
            <a:endParaRPr lang="fr-FR" altLang="fr-FR" sz="2000" b="0" dirty="0" smtClean="0">
              <a:ea typeface="ＭＳ Ｐゴシック" pitchFamily="34" charset="-12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76600" y="6308726"/>
            <a:ext cx="3240088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1229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308B88C-7194-44C4-AD83-596A64482C40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1115617" y="26876"/>
            <a:ext cx="794166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Les études conduites </a:t>
            </a:r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en </a:t>
            </a:r>
            <a:r>
              <a:rPr lang="fr-FR" altLang="fr-FR" sz="3600" b="0" dirty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2014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395536" y="1773063"/>
            <a:ext cx="8352928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95536" y="4365351"/>
            <a:ext cx="8424936" cy="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041106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L’ensemble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structures d’hébergement du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champ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l’inclusion sociale et du médico-social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est confronté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à la fin de vie, à la mort à des degrés très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divers</a:t>
            </a:r>
            <a:r>
              <a:rPr lang="fr-FR" altLang="fr-FR" sz="12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 </a:t>
            </a:r>
            <a:endParaRPr lang="fr-FR" altLang="fr-F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 nombre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décès dans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l’établissement </a:t>
            </a: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peut être faible mais l’impact sur les équipes et les autres personnes accueillies est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important.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CHRS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Lors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,165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résidents avaient une maladie grave en phase avancée ou terminale et 61 étaient en fin de vie d’après les professionnels des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CHRS.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29%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des décès surviennent au sein même du CHRS.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20%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déclarent que ces situations sont de plus en plus fréquentes sur les 5 à 10 ans.</a:t>
            </a:r>
            <a:endParaRPr lang="fr-FR" sz="16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ACT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Chaque année, en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moyenne,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 ACT est confronté au décès d’une des personnes qu’il accueille.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80%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résidents décèdent dans un établissement de santé. </a:t>
            </a:r>
            <a:endParaRPr lang="fr-FR" sz="1600" b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En Pension de Famille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 31/12/2013, 130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personnes logées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dans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pensions de famille étaient en fin de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 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soit 1,8% du total du public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accueilli et 8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% du public logé en pensions de </a:t>
            </a:r>
            <a:r>
              <a:rPr 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famille était confronté à un problème de vieillissement.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40%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des décès ont lieu dans la pension de famille.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26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%</a:t>
            </a:r>
            <a:r>
              <a:rPr lang="fr-FR" sz="160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déclarent que ces situations sont de plus en plus fréquentes sur 5 à 10 ans.</a:t>
            </a:r>
            <a:endParaRPr lang="fr-FR" altLang="fr-FR" sz="1600" b="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107504" y="188342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Constats relatifs aux </a:t>
            </a:r>
          </a:p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structures d’hébergements (1/3)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8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5041106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  <a:buNone/>
              <a:defRPr/>
            </a:pP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Ces structures ont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pour objectif </a:t>
            </a: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d’accompagner les personnes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accueillies dans </a:t>
            </a: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leur parcours de santé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(maladie, vieillissement) </a:t>
            </a: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mais l’accompagnement de fin de vie ne fait généralement pas partie de leur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« mission », </a:t>
            </a: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d’autant plus s’il n’est pas intégré dans le projet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d’établissement. </a:t>
            </a:r>
          </a:p>
          <a:p>
            <a:pPr marL="0" lvl="1" indent="0" algn="just">
              <a:spcAft>
                <a:spcPts val="600"/>
              </a:spcAft>
              <a:buNone/>
              <a:defRPr/>
            </a:pP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Les </a:t>
            </a:r>
            <a:r>
              <a:rPr lang="fr-FR" alt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professionnels se sentent isolés et en grande difficulté face à ces situations de fin de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vie.</a:t>
            </a:r>
            <a:endParaRPr lang="fr-FR" altLang="fr-FR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es obstacles évoqués par les professionnels sont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l’inadaptation des locaux, la méconnaissance des ressources, le manque de formation/sensibilisation et d’outils, les refus de soin, la répercussions émotionnelles. 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CHRS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: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60% </a:t>
            </a:r>
            <a:r>
              <a:rPr lang="fr-FR" altLang="fr-FR" sz="1600" b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ne se sentent pas en capacité d’accompagner un résident en fin de vie. 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19%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ont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personnels sensibilisés/formés à l’accompagnement de fin de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Pension de famille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87% </a:t>
            </a: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déclarent qu’aucune pratique d’accompagnement de fin de vie n’a été mise en place dans l’établissement.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15%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pensions de famille ont un ou plusieurs professionnels sensibilisés/formés à l’accompagnement de la fin de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 : </a:t>
            </a:r>
            <a:r>
              <a:rPr lang="fr-FR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37,3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%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n’ont 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aucun professionnel formé sur l’accompagnement de fin de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457200" lvl="1" indent="0" algn="just">
              <a:spcAft>
                <a:spcPts val="1200"/>
              </a:spcAft>
              <a:buNone/>
              <a:defRPr/>
            </a:pPr>
            <a:r>
              <a:rPr lang="fr-FR" altLang="fr-F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Mais…     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ONFV - CNLE 19 mars 2015</a:t>
            </a:r>
            <a:endParaRPr lang="fr-FR" dirty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2E333-8BA2-448F-B91A-9CCC17B6507B}" type="slidenum">
              <a:rPr lang="fr-FR" altLang="fr-FR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200" smtClean="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107504" y="188342"/>
            <a:ext cx="9144000" cy="100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Constats relatifs aux </a:t>
            </a:r>
          </a:p>
          <a:p>
            <a:pPr algn="r"/>
            <a:r>
              <a:rPr lang="fr-FR" altLang="fr-FR" sz="3600" b="0" dirty="0" smtClean="0">
                <a:solidFill>
                  <a:schemeClr val="bg1"/>
                </a:solidFill>
                <a:latin typeface="Impact" pitchFamily="34" charset="0"/>
                <a:ea typeface="ＭＳ Ｐゴシック" pitchFamily="34" charset="-128"/>
              </a:rPr>
              <a:t>structures d’hébergements (2/3)</a:t>
            </a:r>
            <a:endParaRPr lang="fr-FR" altLang="fr-FR" sz="3600" b="0" dirty="0">
              <a:solidFill>
                <a:schemeClr val="bg1"/>
              </a:solidFill>
              <a:latin typeface="Impact" pitchFamily="34" charset="0"/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9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14291</TotalTime>
  <Words>2374</Words>
  <Application>Microsoft Office PowerPoint</Application>
  <PresentationFormat>Affichage à l'écran (4:3)</PresentationFormat>
  <Paragraphs>266</Paragraphs>
  <Slides>18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« Fin de vie et précarités »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LAFOCSS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Aude Boucomont</dc:creator>
  <cp:lastModifiedBy>Anne Laure PEPIN</cp:lastModifiedBy>
  <cp:revision>256</cp:revision>
  <cp:lastPrinted>2014-11-05T12:00:43Z</cp:lastPrinted>
  <dcterms:created xsi:type="dcterms:W3CDTF">2014-01-22T21:48:19Z</dcterms:created>
  <dcterms:modified xsi:type="dcterms:W3CDTF">2015-03-31T10:48:06Z</dcterms:modified>
</cp:coreProperties>
</file>