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 id="2147483659" r:id="rId2"/>
    <p:sldMasterId id="2147483661" r:id="rId3"/>
  </p:sldMasterIdLst>
  <p:notesMasterIdLst>
    <p:notesMasterId r:id="rId42"/>
  </p:notesMasterIdLst>
  <p:handoutMasterIdLst>
    <p:handoutMasterId r:id="rId43"/>
  </p:handoutMasterIdLst>
  <p:sldIdLst>
    <p:sldId id="271" r:id="rId4"/>
    <p:sldId id="337" r:id="rId5"/>
    <p:sldId id="335" r:id="rId6"/>
    <p:sldId id="309" r:id="rId7"/>
    <p:sldId id="314" r:id="rId8"/>
    <p:sldId id="340" r:id="rId9"/>
    <p:sldId id="343" r:id="rId10"/>
    <p:sldId id="338" r:id="rId11"/>
    <p:sldId id="311" r:id="rId12"/>
    <p:sldId id="313" r:id="rId13"/>
    <p:sldId id="331" r:id="rId14"/>
    <p:sldId id="284" r:id="rId15"/>
    <p:sldId id="285" r:id="rId16"/>
    <p:sldId id="286" r:id="rId17"/>
    <p:sldId id="322" r:id="rId18"/>
    <p:sldId id="319" r:id="rId19"/>
    <p:sldId id="320" r:id="rId20"/>
    <p:sldId id="321" r:id="rId21"/>
    <p:sldId id="324" r:id="rId22"/>
    <p:sldId id="325" r:id="rId23"/>
    <p:sldId id="288" r:id="rId24"/>
    <p:sldId id="317" r:id="rId25"/>
    <p:sldId id="327" r:id="rId26"/>
    <p:sldId id="326" r:id="rId27"/>
    <p:sldId id="328" r:id="rId28"/>
    <p:sldId id="342" r:id="rId29"/>
    <p:sldId id="290" r:id="rId30"/>
    <p:sldId id="292" r:id="rId31"/>
    <p:sldId id="293" r:id="rId32"/>
    <p:sldId id="329" r:id="rId33"/>
    <p:sldId id="306" r:id="rId34"/>
    <p:sldId id="297" r:id="rId35"/>
    <p:sldId id="298" r:id="rId36"/>
    <p:sldId id="299" r:id="rId37"/>
    <p:sldId id="302" r:id="rId38"/>
    <p:sldId id="303" r:id="rId39"/>
    <p:sldId id="304" r:id="rId40"/>
    <p:sldId id="305" r:id="rId41"/>
  </p:sldIdLst>
  <p:sldSz cx="9144000" cy="6858000" type="screen4x3"/>
  <p:notesSz cx="6724650" cy="9874250"/>
  <p:defaultTextStyle>
    <a:defPPr>
      <a:defRPr lang="fr-FR"/>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1A86D0"/>
    <a:srgbClr val="1FA1E5"/>
    <a:srgbClr val="9B008A"/>
    <a:srgbClr val="7800FF"/>
    <a:srgbClr val="8800D1"/>
    <a:srgbClr val="7B00AC"/>
    <a:srgbClr val="6E008E"/>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31" autoAdjust="0"/>
    <p:restoredTop sz="94660"/>
  </p:normalViewPr>
  <p:slideViewPr>
    <p:cSldViewPr snapToGrid="0" snapToObjects="1">
      <p:cViewPr>
        <p:scale>
          <a:sx n="100" d="100"/>
          <a:sy n="100" d="100"/>
        </p:scale>
        <p:origin x="-1230" y="-2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4650" cy="493713"/>
          </a:xfrm>
          <a:prstGeom prst="rect">
            <a:avLst/>
          </a:prstGeom>
        </p:spPr>
        <p:txBody>
          <a:bodyPr vert="horz" lIns="92290" tIns="46145" rIns="92290" bIns="46145"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08413" y="0"/>
            <a:ext cx="2914650" cy="493713"/>
          </a:xfrm>
          <a:prstGeom prst="rect">
            <a:avLst/>
          </a:prstGeom>
        </p:spPr>
        <p:txBody>
          <a:bodyPr vert="horz" lIns="92290" tIns="46145" rIns="92290" bIns="46145" rtlCol="0"/>
          <a:lstStyle>
            <a:lvl1pPr algn="r" fontAlgn="auto">
              <a:spcBef>
                <a:spcPts val="0"/>
              </a:spcBef>
              <a:spcAft>
                <a:spcPts val="0"/>
              </a:spcAft>
              <a:defRPr sz="1200">
                <a:latin typeface="+mn-lt"/>
              </a:defRPr>
            </a:lvl1pPr>
          </a:lstStyle>
          <a:p>
            <a:pPr>
              <a:defRPr/>
            </a:pPr>
            <a:fld id="{ED68BBA5-C9F7-47C5-81E5-B64DC81112E0}" type="datetimeFigureOut">
              <a:rPr lang="fr-FR"/>
              <a:pPr>
                <a:defRPr/>
              </a:pPr>
              <a:t>17/06/2015</a:t>
            </a:fld>
            <a:endParaRPr lang="fr-FR"/>
          </a:p>
        </p:txBody>
      </p:sp>
      <p:sp>
        <p:nvSpPr>
          <p:cNvPr id="4" name="Espace réservé du pied de page 3"/>
          <p:cNvSpPr>
            <a:spLocks noGrp="1"/>
          </p:cNvSpPr>
          <p:nvPr>
            <p:ph type="ftr" sz="quarter" idx="2"/>
          </p:nvPr>
        </p:nvSpPr>
        <p:spPr>
          <a:xfrm>
            <a:off x="0" y="9378950"/>
            <a:ext cx="2914650" cy="493713"/>
          </a:xfrm>
          <a:prstGeom prst="rect">
            <a:avLst/>
          </a:prstGeom>
        </p:spPr>
        <p:txBody>
          <a:bodyPr vert="horz" lIns="92290" tIns="46145" rIns="92290" bIns="46145" rtlCol="0" anchor="b"/>
          <a:lstStyle>
            <a:lvl1pPr algn="l" fontAlgn="auto">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08413" y="9378950"/>
            <a:ext cx="2914650" cy="493713"/>
          </a:xfrm>
          <a:prstGeom prst="rect">
            <a:avLst/>
          </a:prstGeom>
        </p:spPr>
        <p:txBody>
          <a:bodyPr vert="horz" lIns="92290" tIns="46145" rIns="92290" bIns="46145" rtlCol="0" anchor="b"/>
          <a:lstStyle>
            <a:lvl1pPr algn="r" fontAlgn="auto">
              <a:spcBef>
                <a:spcPts val="0"/>
              </a:spcBef>
              <a:spcAft>
                <a:spcPts val="0"/>
              </a:spcAft>
              <a:defRPr sz="1200">
                <a:latin typeface="+mn-lt"/>
              </a:defRPr>
            </a:lvl1pPr>
          </a:lstStyle>
          <a:p>
            <a:pPr>
              <a:defRPr/>
            </a:pPr>
            <a:fld id="{F7B85F58-E744-4404-8D68-278FE792C187}" type="slidenum">
              <a:rPr lang="fr-FR"/>
              <a:pPr>
                <a:defRPr/>
              </a:pPr>
              <a:t>‹N°›</a:t>
            </a:fld>
            <a:endParaRPr lang="fr-FR"/>
          </a:p>
        </p:txBody>
      </p:sp>
    </p:spTree>
    <p:extLst>
      <p:ext uri="{BB962C8B-B14F-4D97-AF65-F5344CB8AC3E}">
        <p14:creationId xmlns:p14="http://schemas.microsoft.com/office/powerpoint/2010/main" xmlns="" val="41897051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4650" cy="493713"/>
          </a:xfrm>
          <a:prstGeom prst="rect">
            <a:avLst/>
          </a:prstGeom>
        </p:spPr>
        <p:txBody>
          <a:bodyPr vert="horz" lIns="92290" tIns="46145" rIns="92290" bIns="46145"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08413" y="0"/>
            <a:ext cx="2914650" cy="493713"/>
          </a:xfrm>
          <a:prstGeom prst="rect">
            <a:avLst/>
          </a:prstGeom>
        </p:spPr>
        <p:txBody>
          <a:bodyPr vert="horz" lIns="92290" tIns="46145" rIns="92290" bIns="46145" rtlCol="0"/>
          <a:lstStyle>
            <a:lvl1pPr algn="r" fontAlgn="auto">
              <a:spcBef>
                <a:spcPts val="0"/>
              </a:spcBef>
              <a:spcAft>
                <a:spcPts val="0"/>
              </a:spcAft>
              <a:defRPr sz="1200">
                <a:latin typeface="+mn-lt"/>
              </a:defRPr>
            </a:lvl1pPr>
          </a:lstStyle>
          <a:p>
            <a:pPr>
              <a:defRPr/>
            </a:pPr>
            <a:fld id="{DE143660-C00D-42C3-8EE1-D1ADBB2B7C1F}" type="datetimeFigureOut">
              <a:rPr lang="fr-FR"/>
              <a:pPr>
                <a:defRPr/>
              </a:pPr>
              <a:t>17/06/2015</a:t>
            </a:fld>
            <a:endParaRPr lang="fr-FR"/>
          </a:p>
        </p:txBody>
      </p:sp>
      <p:sp>
        <p:nvSpPr>
          <p:cNvPr id="4" name="Espace réservé de l'image des diapositives 3"/>
          <p:cNvSpPr>
            <a:spLocks noGrp="1" noRot="1" noChangeAspect="1"/>
          </p:cNvSpPr>
          <p:nvPr>
            <p:ph type="sldImg" idx="2"/>
          </p:nvPr>
        </p:nvSpPr>
        <p:spPr>
          <a:xfrm>
            <a:off x="895350" y="741363"/>
            <a:ext cx="4933950" cy="3702050"/>
          </a:xfrm>
          <a:prstGeom prst="rect">
            <a:avLst/>
          </a:prstGeom>
          <a:noFill/>
          <a:ln w="12700">
            <a:solidFill>
              <a:prstClr val="black"/>
            </a:solidFill>
          </a:ln>
        </p:spPr>
        <p:txBody>
          <a:bodyPr vert="horz" lIns="92290" tIns="46145" rIns="92290" bIns="46145" rtlCol="0" anchor="ctr"/>
          <a:lstStyle/>
          <a:p>
            <a:pPr lvl="0"/>
            <a:endParaRPr lang="fr-FR" noProof="0"/>
          </a:p>
        </p:txBody>
      </p:sp>
      <p:sp>
        <p:nvSpPr>
          <p:cNvPr id="5" name="Espace réservé des commentaires 4"/>
          <p:cNvSpPr>
            <a:spLocks noGrp="1"/>
          </p:cNvSpPr>
          <p:nvPr>
            <p:ph type="body" sz="quarter" idx="3"/>
          </p:nvPr>
        </p:nvSpPr>
        <p:spPr>
          <a:xfrm>
            <a:off x="673100" y="4691063"/>
            <a:ext cx="5378450" cy="4443412"/>
          </a:xfrm>
          <a:prstGeom prst="rect">
            <a:avLst/>
          </a:prstGeom>
        </p:spPr>
        <p:txBody>
          <a:bodyPr vert="horz" lIns="92290" tIns="46145" rIns="92290" bIns="46145" rtlCol="0"/>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378950"/>
            <a:ext cx="2914650" cy="493713"/>
          </a:xfrm>
          <a:prstGeom prst="rect">
            <a:avLst/>
          </a:prstGeom>
        </p:spPr>
        <p:txBody>
          <a:bodyPr vert="horz" lIns="92290" tIns="46145" rIns="92290" bIns="46145"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08413" y="9378950"/>
            <a:ext cx="2914650" cy="493713"/>
          </a:xfrm>
          <a:prstGeom prst="rect">
            <a:avLst/>
          </a:prstGeom>
        </p:spPr>
        <p:txBody>
          <a:bodyPr vert="horz" lIns="92290" tIns="46145" rIns="92290" bIns="46145" rtlCol="0" anchor="b"/>
          <a:lstStyle>
            <a:lvl1pPr algn="r" fontAlgn="auto">
              <a:spcBef>
                <a:spcPts val="0"/>
              </a:spcBef>
              <a:spcAft>
                <a:spcPts val="0"/>
              </a:spcAft>
              <a:defRPr sz="1200">
                <a:latin typeface="+mn-lt"/>
              </a:defRPr>
            </a:lvl1pPr>
          </a:lstStyle>
          <a:p>
            <a:pPr>
              <a:defRPr/>
            </a:pPr>
            <a:fld id="{6DA1012E-37BF-4F1D-915C-B681D0D9ACA2}" type="slidenum">
              <a:rPr lang="fr-FR"/>
              <a:pPr>
                <a:defRPr/>
              </a:pPr>
              <a:t>‹N°›</a:t>
            </a:fld>
            <a:endParaRPr lang="fr-FR"/>
          </a:p>
        </p:txBody>
      </p:sp>
    </p:spTree>
    <p:extLst>
      <p:ext uri="{BB962C8B-B14F-4D97-AF65-F5344CB8AC3E}">
        <p14:creationId xmlns:p14="http://schemas.microsoft.com/office/powerpoint/2010/main" xmlns="" val="168608906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e contenu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6" name="Espace réservé du texte 6"/>
          <p:cNvSpPr>
            <a:spLocks noGrp="1"/>
          </p:cNvSpPr>
          <p:nvPr>
            <p:ph type="body" sz="quarter" idx="13"/>
          </p:nvPr>
        </p:nvSpPr>
        <p:spPr>
          <a:xfrm>
            <a:off x="804863" y="1471083"/>
            <a:ext cx="7881937" cy="4598988"/>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solidFill>
                  <a:srgbClr val="1A86D0"/>
                </a:solidFill>
              </a:defRPr>
            </a:lvl1pPr>
            <a:lvl2pPr marL="627063" marR="0" indent="-169863" algn="l" defTabSz="457200" rtl="0" eaLnBrk="1" fontAlgn="auto" latinLnBrk="0" hangingPunct="1">
              <a:lnSpc>
                <a:spcPct val="100000"/>
              </a:lnSpc>
              <a:spcBef>
                <a:spcPct val="20000"/>
              </a:spcBef>
              <a:spcAft>
                <a:spcPts val="0"/>
              </a:spcAft>
              <a:buClr>
                <a:srgbClr val="1A86D0"/>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1A86D0"/>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Espace réservé du numéro de diapositive 5"/>
          <p:cNvSpPr>
            <a:spLocks noGrp="1"/>
          </p:cNvSpPr>
          <p:nvPr>
            <p:ph type="sldNum" sz="quarter" idx="14"/>
          </p:nvPr>
        </p:nvSpPr>
        <p:spPr/>
        <p:txBody>
          <a:bodyPr/>
          <a:lstStyle>
            <a:lvl1pPr>
              <a:defRPr/>
            </a:lvl1pPr>
          </a:lstStyle>
          <a:p>
            <a:pPr>
              <a:defRPr/>
            </a:pPr>
            <a:fld id="{C3818EBE-D016-409C-BF95-BBAE5CD174CA}" type="slidenum">
              <a:rPr lang="fr-FR"/>
              <a:pPr>
                <a:defRPr/>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ge de contenu avec texte et graphiqu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3" name="Espace réservé du contenu 2"/>
          <p:cNvSpPr>
            <a:spLocks noGrp="1"/>
          </p:cNvSpPr>
          <p:nvPr>
            <p:ph idx="1"/>
          </p:nvPr>
        </p:nvSpPr>
        <p:spPr>
          <a:xfrm>
            <a:off x="805400" y="1476296"/>
            <a:ext cx="7881400" cy="4525963"/>
          </a:xfrm>
        </p:spPr>
        <p:txBody>
          <a:bodyPr/>
          <a:lstStyle>
            <a:lvl1pPr marL="177800" marR="0" indent="-177800" algn="l" defTabSz="457200" rtl="0" eaLnBrk="1" fontAlgn="auto" latinLnBrk="0" hangingPunct="1">
              <a:lnSpc>
                <a:spcPct val="100000"/>
              </a:lnSpc>
              <a:spcBef>
                <a:spcPct val="20000"/>
              </a:spcBef>
              <a:spcAft>
                <a:spcPts val="0"/>
              </a:spcAft>
              <a:buClrTx/>
              <a:buSzPct val="100000"/>
              <a:buFont typeface="Arial"/>
              <a:buChar char="■"/>
              <a:tabLst/>
              <a:defRPr>
                <a:solidFill>
                  <a:srgbClr val="1A86D0"/>
                </a:solidFill>
              </a:defRPr>
            </a:lvl1pPr>
            <a:lvl2pPr marL="627063" marR="0" indent="-169863" algn="l" defTabSz="457200" rtl="0" eaLnBrk="1" fontAlgn="auto" latinLnBrk="0" hangingPunct="1">
              <a:lnSpc>
                <a:spcPct val="100000"/>
              </a:lnSpc>
              <a:spcBef>
                <a:spcPct val="20000"/>
              </a:spcBef>
              <a:spcAft>
                <a:spcPts val="0"/>
              </a:spcAft>
              <a:buClr>
                <a:srgbClr val="1A86D0"/>
              </a:buClr>
              <a:buSzTx/>
              <a:buFont typeface="Arial Italic"/>
              <a:buChar char="■"/>
              <a:tabLst/>
              <a:defRPr/>
            </a:lvl2pPr>
            <a:lvl3pPr marL="627063" marR="0" indent="0" algn="l" defTabSz="457200" rtl="0" eaLnBrk="1" fontAlgn="auto" latinLnBrk="0" hangingPunct="1">
              <a:lnSpc>
                <a:spcPct val="100000"/>
              </a:lnSpc>
              <a:spcBef>
                <a:spcPct val="20000"/>
              </a:spcBef>
              <a:spcAft>
                <a:spcPts val="0"/>
              </a:spcAft>
              <a:buClrTx/>
              <a:buSzTx/>
              <a:buFont typeface="Arial"/>
              <a:buNone/>
              <a:tabLst/>
              <a:defRPr/>
            </a:lvl3pPr>
            <a:lvl4pPr marL="627063" marR="0" indent="177800" algn="l" defTabSz="457200" rtl="0" eaLnBrk="1" fontAlgn="auto" latinLnBrk="0" hangingPunct="1">
              <a:lnSpc>
                <a:spcPct val="100000"/>
              </a:lnSpc>
              <a:spcBef>
                <a:spcPct val="20000"/>
              </a:spcBef>
              <a:spcAft>
                <a:spcPts val="0"/>
              </a:spcAft>
              <a:buClr>
                <a:srgbClr val="1A86D0"/>
              </a:buClr>
              <a:buSzTx/>
              <a:buFont typeface="Arial"/>
              <a:buChar char="–"/>
              <a:tabLst/>
              <a:defRPr/>
            </a:lvl4pPr>
            <a:lvl5pPr marL="806450" marR="0" indent="0" algn="l" defTabSz="457200" rtl="0" eaLnBrk="1" fontAlgn="auto" latinLnBrk="0" hangingPunct="1">
              <a:lnSpc>
                <a:spcPct val="100000"/>
              </a:lnSpc>
              <a:spcBef>
                <a:spcPct val="20000"/>
              </a:spcBef>
              <a:spcAft>
                <a:spcPts val="0"/>
              </a:spcAft>
              <a:buClrTx/>
              <a:buSzTx/>
              <a:buFont typeface="Arial"/>
              <a:buNone/>
              <a:tab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FR" dirty="0"/>
          </a:p>
        </p:txBody>
      </p:sp>
      <p:sp>
        <p:nvSpPr>
          <p:cNvPr id="4" name="Espace réservé du numéro de diapositive 5"/>
          <p:cNvSpPr>
            <a:spLocks noGrp="1"/>
          </p:cNvSpPr>
          <p:nvPr>
            <p:ph type="sldNum" sz="quarter" idx="10"/>
          </p:nvPr>
        </p:nvSpPr>
        <p:spPr/>
        <p:txBody>
          <a:bodyPr/>
          <a:lstStyle>
            <a:lvl1pPr>
              <a:defRPr/>
            </a:lvl1pPr>
          </a:lstStyle>
          <a:p>
            <a:pPr>
              <a:defRPr/>
            </a:pPr>
            <a:fld id="{55A3CAD4-AF29-471E-8BC7-8D3952B78ED6}" type="slidenum">
              <a:rPr lang="fr-FR"/>
              <a:pPr>
                <a:defRPr/>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et modifiez le titre</a:t>
            </a:r>
            <a:endParaRPr lang="fr-FR" dirty="0"/>
          </a:p>
        </p:txBody>
      </p:sp>
      <p:sp>
        <p:nvSpPr>
          <p:cNvPr id="7" name="Espace réservé du texte 6"/>
          <p:cNvSpPr>
            <a:spLocks noGrp="1"/>
          </p:cNvSpPr>
          <p:nvPr>
            <p:ph type="body" sz="quarter" idx="13"/>
          </p:nvPr>
        </p:nvSpPr>
        <p:spPr>
          <a:xfrm>
            <a:off x="804863" y="1469378"/>
            <a:ext cx="7881937" cy="4397375"/>
          </a:xfrm>
        </p:spPr>
        <p:txBody>
          <a:bodyPr/>
          <a:lstStyle>
            <a:lvl1pPr>
              <a:buClr>
                <a:srgbClr val="1A86D0"/>
              </a:buClr>
              <a:defRPr>
                <a:solidFill>
                  <a:srgbClr val="000000"/>
                </a:solidFill>
              </a:defRPr>
            </a:lvl1pPr>
          </a:lstStyle>
          <a:p>
            <a:pPr lvl="0"/>
            <a:r>
              <a:rPr lang="en-US" dirty="0" smtClean="0"/>
              <a:t>Click to edit Master text styles</a:t>
            </a:r>
          </a:p>
        </p:txBody>
      </p:sp>
      <p:sp>
        <p:nvSpPr>
          <p:cNvPr id="4" name="Espace réservé du numéro de diapositive 5"/>
          <p:cNvSpPr>
            <a:spLocks noGrp="1"/>
          </p:cNvSpPr>
          <p:nvPr>
            <p:ph type="sldNum" sz="quarter" idx="14"/>
          </p:nvPr>
        </p:nvSpPr>
        <p:spPr/>
        <p:txBody>
          <a:bodyPr/>
          <a:lstStyle>
            <a:lvl1pPr>
              <a:defRPr/>
            </a:lvl1pPr>
          </a:lstStyle>
          <a:p>
            <a:pPr>
              <a:defRPr/>
            </a:pPr>
            <a:fld id="{7AECC708-F837-4D9B-A8DC-A2DAC1C9B64A}" type="slidenum">
              <a:rPr lang="fr-FR"/>
              <a:pPr>
                <a:defRPr/>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08773" y="69692"/>
            <a:ext cx="8004162" cy="828574"/>
          </a:xfrm>
        </p:spPr>
        <p:txBody>
          <a:bodyPr anchor="b"/>
          <a:lstStyle>
            <a:lvl1pPr algn="l">
              <a:defRPr sz="3000" b="0"/>
            </a:lvl1pPr>
          </a:lstStyle>
          <a:p>
            <a:r>
              <a:rPr lang="fr-FR" dirty="0" smtClean="0"/>
              <a:t>Cliquez et modifiez le titre</a:t>
            </a:r>
            <a:endParaRPr lang="fr-FR" dirty="0"/>
          </a:p>
        </p:txBody>
      </p:sp>
      <p:sp>
        <p:nvSpPr>
          <p:cNvPr id="3" name="Espace réservé pour une image  2"/>
          <p:cNvSpPr>
            <a:spLocks noGrp="1"/>
          </p:cNvSpPr>
          <p:nvPr>
            <p:ph type="pic" idx="1"/>
          </p:nvPr>
        </p:nvSpPr>
        <p:spPr>
          <a:xfrm>
            <a:off x="677333" y="1494531"/>
            <a:ext cx="7923066" cy="323304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77333" y="5367338"/>
            <a:ext cx="7923066"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5"/>
          <p:cNvSpPr>
            <a:spLocks noGrp="1"/>
          </p:cNvSpPr>
          <p:nvPr>
            <p:ph type="sldNum" sz="quarter" idx="10"/>
          </p:nvPr>
        </p:nvSpPr>
        <p:spPr/>
        <p:txBody>
          <a:bodyPr/>
          <a:lstStyle>
            <a:lvl1pPr>
              <a:defRPr/>
            </a:lvl1pPr>
          </a:lstStyle>
          <a:p>
            <a:pPr>
              <a:defRPr/>
            </a:pPr>
            <a:fld id="{2E512990-F4CE-484A-8C96-C5C9A7390E46}" type="slidenum">
              <a:rPr lang="fr-FR"/>
              <a:pPr>
                <a:defRPr/>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de présentation ou de partie">
    <p:spTree>
      <p:nvGrpSpPr>
        <p:cNvPr id="1" name=""/>
        <p:cNvGrpSpPr/>
        <p:nvPr/>
      </p:nvGrpSpPr>
      <p:grpSpPr>
        <a:xfrm>
          <a:off x="0" y="0"/>
          <a:ext cx="0" cy="0"/>
          <a:chOff x="0" y="0"/>
          <a:chExt cx="0" cy="0"/>
        </a:xfrm>
      </p:grpSpPr>
      <p:sp>
        <p:nvSpPr>
          <p:cNvPr id="2" name="Titre 1"/>
          <p:cNvSpPr>
            <a:spLocks noGrp="1"/>
          </p:cNvSpPr>
          <p:nvPr>
            <p:ph type="ctrTitle"/>
          </p:nvPr>
        </p:nvSpPr>
        <p:spPr>
          <a:xfrm>
            <a:off x="1090609" y="976320"/>
            <a:ext cx="7894637" cy="2433895"/>
          </a:xfrm>
        </p:spPr>
        <p:txBody>
          <a:bodyPr/>
          <a:lstStyle/>
          <a:p>
            <a:r>
              <a:rPr lang="en-US" dirty="0" smtClean="0"/>
              <a:t>Click to edit Master title style</a:t>
            </a:r>
            <a:endParaRPr lang="fr-FR" dirty="0"/>
          </a:p>
        </p:txBody>
      </p:sp>
      <p:sp>
        <p:nvSpPr>
          <p:cNvPr id="3" name="Sous-titre 2"/>
          <p:cNvSpPr>
            <a:spLocks noGrp="1"/>
          </p:cNvSpPr>
          <p:nvPr>
            <p:ph type="subTitle" idx="1"/>
          </p:nvPr>
        </p:nvSpPr>
        <p:spPr>
          <a:xfrm>
            <a:off x="1090609" y="3472208"/>
            <a:ext cx="7596190" cy="1752600"/>
          </a:xfrm>
        </p:spPr>
        <p:txBody>
          <a:bodyPr/>
          <a:lstStyle>
            <a:lvl1pPr marL="0" indent="0" algn="l">
              <a:buNone/>
              <a:defRPr>
                <a:solidFill>
                  <a:srgbClr val="1A86D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
        <p:nvSpPr>
          <p:cNvPr id="4" name="Espace réservé du numéro de diapositive 5"/>
          <p:cNvSpPr>
            <a:spLocks noGrp="1"/>
          </p:cNvSpPr>
          <p:nvPr>
            <p:ph type="sldNum" sz="quarter" idx="10"/>
          </p:nvPr>
        </p:nvSpPr>
        <p:spPr/>
        <p:txBody>
          <a:bodyPr/>
          <a:lstStyle>
            <a:lvl1pPr>
              <a:defRPr/>
            </a:lvl1pPr>
          </a:lstStyle>
          <a:p>
            <a:pPr>
              <a:defRPr/>
            </a:pPr>
            <a:fld id="{C5B07F30-0462-40C2-B370-E8E1FF12FEDD}" type="slidenum">
              <a:rPr lang="fr-FR"/>
              <a:pPr>
                <a:defRPr/>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age de fin - Contact">
    <p:spTree>
      <p:nvGrpSpPr>
        <p:cNvPr id="1" name=""/>
        <p:cNvGrpSpPr/>
        <p:nvPr/>
      </p:nvGrpSpPr>
      <p:grpSpPr>
        <a:xfrm>
          <a:off x="0" y="0"/>
          <a:ext cx="0" cy="0"/>
          <a:chOff x="0" y="0"/>
          <a:chExt cx="0" cy="0"/>
        </a:xfrm>
      </p:grpSpPr>
      <p:sp>
        <p:nvSpPr>
          <p:cNvPr id="2" name="Titre 1"/>
          <p:cNvSpPr>
            <a:spLocks noGrp="1"/>
          </p:cNvSpPr>
          <p:nvPr>
            <p:ph type="title"/>
          </p:nvPr>
        </p:nvSpPr>
        <p:spPr>
          <a:xfrm>
            <a:off x="1097486" y="3283200"/>
            <a:ext cx="5897726" cy="2108160"/>
          </a:xfrm>
        </p:spPr>
        <p:txBody>
          <a:bodyPr anchor="t">
            <a:normAutofit/>
          </a:bodyPr>
          <a:lstStyle>
            <a:lvl1pPr>
              <a:defRPr sz="1500" baseline="0"/>
            </a:lvl1pPr>
          </a:lstStyle>
          <a:p>
            <a:r>
              <a:rPr lang="en-US" dirty="0" smtClean="0"/>
              <a:t>Click to edit Master title style</a:t>
            </a:r>
            <a:endParaRPr lang="fr-FR" dirty="0"/>
          </a:p>
        </p:txBody>
      </p:sp>
      <p:sp>
        <p:nvSpPr>
          <p:cNvPr id="3" name="Espace réservé du numéro de diapositive 5"/>
          <p:cNvSpPr>
            <a:spLocks noGrp="1"/>
          </p:cNvSpPr>
          <p:nvPr>
            <p:ph type="sldNum" sz="quarter" idx="10"/>
          </p:nvPr>
        </p:nvSpPr>
        <p:spPr/>
        <p:txBody>
          <a:bodyPr/>
          <a:lstStyle>
            <a:lvl1pPr>
              <a:defRPr/>
            </a:lvl1pPr>
          </a:lstStyle>
          <a:p>
            <a:pPr>
              <a:defRPr/>
            </a:pPr>
            <a:fld id="{68EFFF4B-8AA7-49DE-9813-599550021DC7}" type="slidenum">
              <a:rPr lang="fr-FR"/>
              <a:pPr>
                <a:defRPr/>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Espace réservé du numéro de diapositive 5"/>
          <p:cNvSpPr>
            <a:spLocks noGrp="1"/>
          </p:cNvSpPr>
          <p:nvPr>
            <p:ph type="sldNum" sz="quarter" idx="10"/>
          </p:nvPr>
        </p:nvSpPr>
        <p:spPr/>
        <p:txBody>
          <a:bodyPr/>
          <a:lstStyle>
            <a:lvl1pPr>
              <a:defRPr/>
            </a:lvl1pPr>
          </a:lstStyle>
          <a:p>
            <a:pPr>
              <a:defRPr/>
            </a:pPr>
            <a:fld id="{2C5A63EC-A67F-45E8-A954-334D60FF494B}" type="slidenum">
              <a:rPr lang="fr-FR"/>
              <a:pPr>
                <a:defRPr/>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6963" y="915988"/>
            <a:ext cx="7983537" cy="2549525"/>
          </a:xfrm>
        </p:spPr>
        <p:txBody>
          <a:bodyPr/>
          <a:lstStyle/>
          <a:p>
            <a:r>
              <a:rPr lang="en-US"/>
              <a:t>Click to edit Master title style</a:t>
            </a:r>
            <a:endParaRPr lang="fr-FR"/>
          </a:p>
        </p:txBody>
      </p:sp>
      <p:sp>
        <p:nvSpPr>
          <p:cNvPr id="3" name="Content Placeholder 2"/>
          <p:cNvSpPr>
            <a:spLocks noGrp="1"/>
          </p:cNvSpPr>
          <p:nvPr>
            <p:ph idx="1"/>
          </p:nvPr>
        </p:nvSpPr>
        <p:spPr>
          <a:xfrm>
            <a:off x="1096963" y="3465513"/>
            <a:ext cx="7589837" cy="12477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Espace réservé du numéro de diapositive 5"/>
          <p:cNvSpPr>
            <a:spLocks noGrp="1"/>
          </p:cNvSpPr>
          <p:nvPr>
            <p:ph type="sldNum" sz="quarter" idx="10"/>
          </p:nvPr>
        </p:nvSpPr>
        <p:spPr/>
        <p:txBody>
          <a:bodyPr/>
          <a:lstStyle>
            <a:lvl1pPr>
              <a:defRPr/>
            </a:lvl1pPr>
          </a:lstStyle>
          <a:p>
            <a:pPr>
              <a:defRPr/>
            </a:pPr>
            <a:fld id="{F250A74F-87F0-4C09-9D8A-CD443841FB60}" type="slidenum">
              <a:rPr lang="fr-FR"/>
              <a:pPr>
                <a:defRPr/>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de sous-parti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8" name="Espace réservé du texte 7"/>
          <p:cNvSpPr>
            <a:spLocks noGrp="1"/>
          </p:cNvSpPr>
          <p:nvPr>
            <p:ph type="body" sz="quarter" idx="13"/>
          </p:nvPr>
        </p:nvSpPr>
        <p:spPr>
          <a:xfrm>
            <a:off x="1095375" y="4121150"/>
            <a:ext cx="7505700" cy="1814513"/>
          </a:xfrm>
        </p:spPr>
        <p:txBody>
          <a:bodyPr>
            <a:normAutofit/>
          </a:bodyPr>
          <a:lstStyle>
            <a:lvl1pPr>
              <a:defRPr sz="1500"/>
            </a:lvl1pPr>
            <a:lvl2pPr marL="457200" indent="-457200">
              <a:buNone/>
              <a:defRPr sz="1500"/>
            </a:lvl2pPr>
            <a:lvl3pPr marL="457200" indent="-457200">
              <a:buNone/>
              <a:defRPr sz="1500"/>
            </a:lvl3pPr>
            <a:lvl4pPr marL="457200" indent="-457200">
              <a:buNone/>
              <a:defRPr sz="1500"/>
            </a:lvl4pPr>
            <a:lvl5pPr marL="457200" indent="-457200">
              <a:buNone/>
              <a:defRPr sz="1500"/>
            </a:lvl5pPr>
          </a:lstStyle>
          <a:p>
            <a:pPr lvl="0"/>
            <a:r>
              <a:rPr lang="fr-FR" dirty="0" smtClean="0"/>
              <a:t>Cliquez pour modifier les styles du texte du masque</a:t>
            </a:r>
            <a:endParaRPr lang="fr-FR" dirty="0"/>
          </a:p>
        </p:txBody>
      </p:sp>
      <p:sp>
        <p:nvSpPr>
          <p:cNvPr id="10" name="Espace réservé du texte 9"/>
          <p:cNvSpPr>
            <a:spLocks noGrp="1"/>
          </p:cNvSpPr>
          <p:nvPr>
            <p:ph type="body" sz="quarter" idx="14"/>
          </p:nvPr>
        </p:nvSpPr>
        <p:spPr>
          <a:xfrm>
            <a:off x="1095375" y="2705101"/>
            <a:ext cx="7505700" cy="1156980"/>
          </a:xfrm>
        </p:spPr>
        <p:txBody>
          <a:bodyPr>
            <a:noAutofit/>
          </a:bodyPr>
          <a:lstStyle>
            <a:lvl1pPr marL="0" indent="0">
              <a:buFont typeface="Arial"/>
              <a:buNone/>
              <a:defRPr sz="3000"/>
            </a:lvl1pPr>
            <a:lvl2pPr marL="0" indent="0">
              <a:buNone/>
              <a:defRPr sz="3000"/>
            </a:lvl2pPr>
            <a:lvl3pPr marL="0" indent="0">
              <a:buNone/>
              <a:defRPr sz="3000"/>
            </a:lvl3pPr>
            <a:lvl4pPr marL="0" indent="0">
              <a:buNone/>
              <a:defRPr sz="3000"/>
            </a:lvl4pPr>
            <a:lvl5pPr marL="0" indent="0">
              <a:buNone/>
              <a:defRPr sz="3000"/>
            </a:lvl5pPr>
          </a:lstStyle>
          <a:p>
            <a:pPr lvl="0"/>
            <a:r>
              <a:rPr lang="fr-FR" dirty="0" smtClean="0"/>
              <a:t>Cliquez pour modifier les styles du texte du masque</a:t>
            </a:r>
            <a:endParaRPr lang="fr-FR" dirty="0"/>
          </a:p>
        </p:txBody>
      </p:sp>
      <p:sp>
        <p:nvSpPr>
          <p:cNvPr id="5" name="Espace réservé du numéro de diapositive 5"/>
          <p:cNvSpPr>
            <a:spLocks noGrp="1"/>
          </p:cNvSpPr>
          <p:nvPr>
            <p:ph type="sldNum" sz="quarter" idx="15"/>
          </p:nvPr>
        </p:nvSpPr>
        <p:spPr/>
        <p:txBody>
          <a:bodyPr/>
          <a:lstStyle>
            <a:lvl1pPr>
              <a:defRPr/>
            </a:lvl1pPr>
          </a:lstStyle>
          <a:p>
            <a:pPr>
              <a:defRPr/>
            </a:pPr>
            <a:fld id="{EA4B8BF6-7535-404E-BBDB-3A57A724B8A5}" type="slidenum">
              <a:rPr lang="fr-FR"/>
              <a:pPr>
                <a:defRPr/>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04863" y="0"/>
            <a:ext cx="7881937" cy="1287463"/>
          </a:xfrm>
          <a:prstGeom prst="rect">
            <a:avLst/>
          </a:prstGeom>
        </p:spPr>
        <p:txBody>
          <a:bodyPr vert="horz" lIns="91440" tIns="45720" rIns="91440" bIns="45720" rtlCol="0" anchor="ctr">
            <a:normAutofit/>
          </a:bodyPr>
          <a:lstStyle/>
          <a:p>
            <a:r>
              <a:rPr lang="fr-FR" dirty="0" smtClean="0"/>
              <a:t>Cliquez et modifiez le titre</a:t>
            </a:r>
            <a:endParaRPr lang="fr-FR" dirty="0"/>
          </a:p>
        </p:txBody>
      </p:sp>
      <p:sp>
        <p:nvSpPr>
          <p:cNvPr id="1027" name="Espace réservé du texte 2"/>
          <p:cNvSpPr>
            <a:spLocks noGrp="1"/>
          </p:cNvSpPr>
          <p:nvPr>
            <p:ph type="body" idx="1"/>
          </p:nvPr>
        </p:nvSpPr>
        <p:spPr bwMode="auto">
          <a:xfrm>
            <a:off x="804863" y="1476375"/>
            <a:ext cx="788193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 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 name="Espace réservé du numéro de diapositive 5"/>
          <p:cNvSpPr>
            <a:spLocks noGrp="1"/>
          </p:cNvSpPr>
          <p:nvPr>
            <p:ph type="sldNum" sz="quarter" idx="4"/>
          </p:nvPr>
        </p:nvSpPr>
        <p:spPr>
          <a:xfrm>
            <a:off x="8150225" y="6391275"/>
            <a:ext cx="450850" cy="365125"/>
          </a:xfrm>
          <a:prstGeom prst="rect">
            <a:avLst/>
          </a:prstGeom>
        </p:spPr>
        <p:txBody>
          <a:bodyPr vert="horz" lIns="91440" tIns="45720" rIns="91440" bIns="45720" rtlCol="0" anchor="ctr"/>
          <a:lstStyle>
            <a:lvl1pPr algn="r" fontAlgn="auto">
              <a:spcBef>
                <a:spcPts val="0"/>
              </a:spcBef>
              <a:spcAft>
                <a:spcPts val="0"/>
              </a:spcAft>
              <a:defRPr sz="1000" b="1">
                <a:solidFill>
                  <a:srgbClr val="404040"/>
                </a:solidFill>
                <a:latin typeface="+mn-lt"/>
              </a:defRPr>
            </a:lvl1pPr>
          </a:lstStyle>
          <a:p>
            <a:pPr>
              <a:defRPr/>
            </a:pPr>
            <a:fld id="{99AD9635-B8A4-4771-BAB6-D10E5EE12DFF}" type="slidenum">
              <a:rPr lang="fr-FR"/>
              <a:pPr>
                <a:defRPr/>
              </a:pPr>
              <a:t>‹N°›</a:t>
            </a:fld>
            <a:endParaRPr lang="fr-FR" dirty="0"/>
          </a:p>
        </p:txBody>
      </p:sp>
      <p:pic>
        <p:nvPicPr>
          <p:cNvPr id="1029" name="Image 11" descr="2014_MENESRlogo_horizontal.jpg"/>
          <p:cNvPicPr>
            <a:picLocks noChangeAspect="1"/>
          </p:cNvPicPr>
          <p:nvPr userDrawn="1"/>
        </p:nvPicPr>
        <p:blipFill>
          <a:blip r:embed="rId6"/>
          <a:srcRect/>
          <a:stretch>
            <a:fillRect/>
          </a:stretch>
        </p:blipFill>
        <p:spPr bwMode="auto">
          <a:xfrm>
            <a:off x="660400" y="6180138"/>
            <a:ext cx="1655763" cy="463550"/>
          </a:xfrm>
          <a:prstGeom prst="rect">
            <a:avLst/>
          </a:prstGeom>
          <a:noFill/>
          <a:ln w="9525">
            <a:noFill/>
            <a:miter lim="800000"/>
            <a:headEnd/>
            <a:tailEnd/>
          </a:ln>
        </p:spPr>
      </p:pic>
      <p:cxnSp>
        <p:nvCxnSpPr>
          <p:cNvPr id="13" name="Connecteur droit 12"/>
          <p:cNvCxnSpPr/>
          <p:nvPr userDrawn="1"/>
        </p:nvCxnSpPr>
        <p:spPr>
          <a:xfrm>
            <a:off x="698500" y="1295400"/>
            <a:ext cx="7173913" cy="0"/>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7872413" y="873125"/>
            <a:ext cx="642937" cy="419100"/>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500" y="0"/>
            <a:ext cx="0" cy="1287463"/>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sp>
        <p:nvSpPr>
          <p:cNvPr id="19" name="Espace réservé du pied de page 4"/>
          <p:cNvSpPr txBox="1">
            <a:spLocks/>
          </p:cNvSpPr>
          <p:nvPr userDrawn="1"/>
        </p:nvSpPr>
        <p:spPr>
          <a:xfrm>
            <a:off x="6989763" y="6391275"/>
            <a:ext cx="1160462" cy="36512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dirty="0" smtClean="0">
                <a:solidFill>
                  <a:schemeClr val="tx1">
                    <a:lumMod val="75000"/>
                    <a:lumOff val="25000"/>
                  </a:schemeClr>
                </a:solidFill>
              </a:rPr>
              <a:t>12/05/2015</a:t>
            </a:r>
          </a:p>
          <a:p>
            <a:pPr>
              <a:defRPr/>
            </a:pPr>
            <a:endParaRPr lang="fr-FR" dirty="0"/>
          </a:p>
        </p:txBody>
      </p:sp>
      <p:sp>
        <p:nvSpPr>
          <p:cNvPr id="14" name="Espace réservé du pied de page 4"/>
          <p:cNvSpPr txBox="1">
            <a:spLocks/>
          </p:cNvSpPr>
          <p:nvPr userDrawn="1"/>
        </p:nvSpPr>
        <p:spPr>
          <a:xfrm>
            <a:off x="2357438" y="6146800"/>
            <a:ext cx="4632325" cy="67627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b="1" dirty="0" smtClean="0">
                <a:solidFill>
                  <a:srgbClr val="1A86D0"/>
                </a:solidFill>
              </a:rPr>
              <a:t>IGEN</a:t>
            </a:r>
            <a:r>
              <a:rPr lang="fr-FR" dirty="0" smtClean="0">
                <a:solidFill>
                  <a:srgbClr val="00919D"/>
                </a:solidFill>
              </a:rPr>
              <a:t/>
            </a:r>
            <a:br>
              <a:rPr lang="fr-FR" dirty="0" smtClean="0">
                <a:solidFill>
                  <a:srgbClr val="00919D"/>
                </a:solidFill>
              </a:rPr>
            </a:br>
            <a:r>
              <a:rPr lang="fr-FR" dirty="0" smtClean="0">
                <a:solidFill>
                  <a:schemeClr val="tx1">
                    <a:lumMod val="75000"/>
                    <a:lumOff val="25000"/>
                  </a:schemeClr>
                </a:solidFill>
              </a:rPr>
              <a:t>grande pauvreté et réussite scolaire – Rapport de </a:t>
            </a:r>
            <a:r>
              <a:rPr lang="fr-FR" dirty="0" err="1" smtClean="0">
                <a:solidFill>
                  <a:schemeClr val="tx1">
                    <a:lumMod val="75000"/>
                    <a:lumOff val="25000"/>
                  </a:schemeClr>
                </a:solidFill>
              </a:rPr>
              <a:t>JEAN-PAUl</a:t>
            </a:r>
            <a:r>
              <a:rPr lang="fr-FR" dirty="0" smtClean="0">
                <a:solidFill>
                  <a:schemeClr val="tx1">
                    <a:lumMod val="75000"/>
                    <a:lumOff val="25000"/>
                  </a:schemeClr>
                </a:solidFill>
              </a:rPr>
              <a:t> DELAHAYE</a:t>
            </a:r>
          </a:p>
          <a:p>
            <a:pPr>
              <a:defRPr/>
            </a:pPr>
            <a:endParaRPr lang="fr-FR" dirty="0"/>
          </a:p>
        </p:txBody>
      </p:sp>
    </p:spTree>
  </p:cSld>
  <p:clrMap bg1="lt1" tx1="dk1" bg2="lt2" tx2="dk2" accent1="accent1" accent2="accent2" accent3="accent3" accent4="accent4" accent5="accent5" accent6="accent6" hlink="hlink" folHlink="folHlink"/>
  <p:sldLayoutIdLst>
    <p:sldLayoutId id="2147483667" r:id="rId1"/>
    <p:sldLayoutId id="2147483666" r:id="rId2"/>
    <p:sldLayoutId id="2147483665" r:id="rId3"/>
    <p:sldLayoutId id="2147483664" r:id="rId4"/>
  </p:sldLayoutIdLst>
  <p:timing>
    <p:tnLst>
      <p:par>
        <p:cTn id="1" dur="indefinite" restart="never" nodeType="tmRoot"/>
      </p:par>
    </p:tnLst>
  </p:timing>
  <p:hf hdr="0"/>
  <p:txStyles>
    <p:titleStyle>
      <a:lvl1pPr algn="l" defTabSz="457200" rtl="0" eaLnBrk="0" fontAlgn="base" hangingPunct="0">
        <a:spcBef>
          <a:spcPct val="0"/>
        </a:spcBef>
        <a:spcAft>
          <a:spcPct val="0"/>
        </a:spcAft>
        <a:defRPr sz="3000" kern="1200" cap="all">
          <a:solidFill>
            <a:srgbClr val="404040"/>
          </a:solidFill>
          <a:latin typeface="+mj-lt"/>
          <a:ea typeface="+mj-ea"/>
          <a:cs typeface="+mj-cs"/>
        </a:defRPr>
      </a:lvl1pPr>
      <a:lvl2pPr algn="l" defTabSz="457200" rtl="0" eaLnBrk="0" fontAlgn="base" hangingPunct="0">
        <a:spcBef>
          <a:spcPct val="0"/>
        </a:spcBef>
        <a:spcAft>
          <a:spcPct val="0"/>
        </a:spcAft>
        <a:defRPr sz="3000">
          <a:solidFill>
            <a:srgbClr val="404040"/>
          </a:solidFill>
          <a:latin typeface="Calibri" pitchFamily="34" charset="0"/>
        </a:defRPr>
      </a:lvl2pPr>
      <a:lvl3pPr algn="l" defTabSz="457200" rtl="0" eaLnBrk="0" fontAlgn="base" hangingPunct="0">
        <a:spcBef>
          <a:spcPct val="0"/>
        </a:spcBef>
        <a:spcAft>
          <a:spcPct val="0"/>
        </a:spcAft>
        <a:defRPr sz="3000">
          <a:solidFill>
            <a:srgbClr val="404040"/>
          </a:solidFill>
          <a:latin typeface="Calibri" pitchFamily="34" charset="0"/>
        </a:defRPr>
      </a:lvl3pPr>
      <a:lvl4pPr algn="l" defTabSz="457200" rtl="0" eaLnBrk="0" fontAlgn="base" hangingPunct="0">
        <a:spcBef>
          <a:spcPct val="0"/>
        </a:spcBef>
        <a:spcAft>
          <a:spcPct val="0"/>
        </a:spcAft>
        <a:defRPr sz="3000">
          <a:solidFill>
            <a:srgbClr val="404040"/>
          </a:solidFill>
          <a:latin typeface="Calibri" pitchFamily="34" charset="0"/>
        </a:defRPr>
      </a:lvl4pPr>
      <a:lvl5pPr algn="l" defTabSz="457200" rtl="0" eaLnBrk="0" fontAlgn="base" hangingPunct="0">
        <a:spcBef>
          <a:spcPct val="0"/>
        </a:spcBef>
        <a:spcAft>
          <a:spcPct val="0"/>
        </a:spcAft>
        <a:defRPr sz="3000">
          <a:solidFill>
            <a:srgbClr val="404040"/>
          </a:solidFill>
          <a:latin typeface="Calibri" pitchFamily="34" charset="0"/>
        </a:defRPr>
      </a:lvl5pPr>
      <a:lvl6pPr marL="457200" algn="l" defTabSz="457200" rtl="0" fontAlgn="base">
        <a:spcBef>
          <a:spcPct val="0"/>
        </a:spcBef>
        <a:spcAft>
          <a:spcPct val="0"/>
        </a:spcAft>
        <a:defRPr sz="3000">
          <a:solidFill>
            <a:srgbClr val="404040"/>
          </a:solidFill>
          <a:latin typeface="Calibri" pitchFamily="34" charset="0"/>
        </a:defRPr>
      </a:lvl6pPr>
      <a:lvl7pPr marL="914400" algn="l" defTabSz="457200" rtl="0" fontAlgn="base">
        <a:spcBef>
          <a:spcPct val="0"/>
        </a:spcBef>
        <a:spcAft>
          <a:spcPct val="0"/>
        </a:spcAft>
        <a:defRPr sz="3000">
          <a:solidFill>
            <a:srgbClr val="404040"/>
          </a:solidFill>
          <a:latin typeface="Calibri" pitchFamily="34" charset="0"/>
        </a:defRPr>
      </a:lvl7pPr>
      <a:lvl8pPr marL="1371600" algn="l" defTabSz="457200" rtl="0" fontAlgn="base">
        <a:spcBef>
          <a:spcPct val="0"/>
        </a:spcBef>
        <a:spcAft>
          <a:spcPct val="0"/>
        </a:spcAft>
        <a:defRPr sz="3000">
          <a:solidFill>
            <a:srgbClr val="404040"/>
          </a:solidFill>
          <a:latin typeface="Calibri" pitchFamily="34" charset="0"/>
        </a:defRPr>
      </a:lvl8pPr>
      <a:lvl9pPr marL="1828800" algn="l" defTabSz="457200" rtl="0" fontAlgn="base">
        <a:spcBef>
          <a:spcPct val="0"/>
        </a:spcBef>
        <a:spcAft>
          <a:spcPct val="0"/>
        </a:spcAft>
        <a:defRPr sz="3000">
          <a:solidFill>
            <a:srgbClr val="404040"/>
          </a:solidFill>
          <a:latin typeface="Calibri" pitchFamily="34" charset="0"/>
        </a:defRPr>
      </a:lvl9pPr>
    </p:titleStyle>
    <p:bodyStyle>
      <a:lvl1pPr marL="177800" indent="-177800" algn="l" defTabSz="457200" rtl="0" eaLnBrk="0" fontAlgn="base" hangingPunct="0">
        <a:spcBef>
          <a:spcPct val="20000"/>
        </a:spcBef>
        <a:spcAft>
          <a:spcPct val="0"/>
        </a:spcAft>
        <a:buSzPct val="100000"/>
        <a:buFont typeface="Arial" charset="0"/>
        <a:buChar char="■"/>
        <a:defRPr sz="2000" kern="1200">
          <a:solidFill>
            <a:srgbClr val="1A86D0"/>
          </a:solidFill>
          <a:latin typeface="+mn-lt"/>
          <a:ea typeface="+mn-ea"/>
          <a:cs typeface="+mn-cs"/>
        </a:defRPr>
      </a:lvl1pPr>
      <a:lvl2pPr marL="627063" indent="-169863" algn="l" defTabSz="457200" rtl="0" eaLnBrk="0" fontAlgn="base" hangingPunct="0">
        <a:spcBef>
          <a:spcPct val="20000"/>
        </a:spcBef>
        <a:spcAft>
          <a:spcPct val="0"/>
        </a:spcAft>
        <a:buClr>
          <a:srgbClr val="1A86D0"/>
        </a:buClr>
        <a:buFont typeface="Arial Italic"/>
        <a:buChar char="■"/>
        <a:defRPr sz="1500" kern="1200">
          <a:solidFill>
            <a:schemeClr val="tx1"/>
          </a:solidFill>
          <a:latin typeface="+mn-lt"/>
          <a:ea typeface="+mn-ea"/>
          <a:cs typeface="+mn-cs"/>
        </a:defRPr>
      </a:lvl2pPr>
      <a:lvl3pPr marL="627063" algn="l" defTabSz="457200" rtl="0" eaLnBrk="0" fontAlgn="base" hangingPunct="0">
        <a:spcBef>
          <a:spcPct val="20000"/>
        </a:spcBef>
        <a:spcAft>
          <a:spcPct val="0"/>
        </a:spcAft>
        <a:buFont typeface="Arial" charset="0"/>
        <a:defRPr sz="1500" kern="1200">
          <a:solidFill>
            <a:schemeClr val="tx1"/>
          </a:solidFill>
          <a:latin typeface="+mn-lt"/>
          <a:ea typeface="+mn-ea"/>
          <a:cs typeface="+mn-cs"/>
        </a:defRPr>
      </a:lvl3pPr>
      <a:lvl4pPr marL="627063" indent="177800" algn="l" defTabSz="457200" rtl="0" eaLnBrk="0" fontAlgn="base" hangingPunct="0">
        <a:spcBef>
          <a:spcPct val="20000"/>
        </a:spcBef>
        <a:spcAft>
          <a:spcPct val="0"/>
        </a:spcAft>
        <a:buClr>
          <a:srgbClr val="1A86D0"/>
        </a:buClr>
        <a:buFont typeface="Arial" charset="0"/>
        <a:buChar char="–"/>
        <a:defRPr sz="1100" kern="1200">
          <a:solidFill>
            <a:schemeClr val="tx1"/>
          </a:solidFill>
          <a:latin typeface="+mn-lt"/>
          <a:ea typeface="+mn-ea"/>
          <a:cs typeface="+mn-cs"/>
        </a:defRPr>
      </a:lvl4pPr>
      <a:lvl5pPr marL="806450" algn="l" defTabSz="457200" rtl="0" eaLnBrk="0" fontAlgn="base" hangingPunct="0">
        <a:spcBef>
          <a:spcPct val="20000"/>
        </a:spcBef>
        <a:spcAft>
          <a:spcPct val="0"/>
        </a:spcAft>
        <a:buFont typeface="Arial" charset="0"/>
        <a:defRPr sz="11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Espace réservé du titre 1"/>
          <p:cNvSpPr>
            <a:spLocks noGrp="1"/>
          </p:cNvSpPr>
          <p:nvPr>
            <p:ph type="title"/>
          </p:nvPr>
        </p:nvSpPr>
        <p:spPr bwMode="auto">
          <a:xfrm>
            <a:off x="1096963" y="915988"/>
            <a:ext cx="7983537" cy="2549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a:t>
            </a:r>
            <a:br>
              <a:rPr lang="fr-FR" smtClean="0"/>
            </a:br>
            <a:r>
              <a:rPr lang="fr-FR" smtClean="0"/>
              <a:t>LE TITRE</a:t>
            </a:r>
          </a:p>
        </p:txBody>
      </p:sp>
      <p:sp>
        <p:nvSpPr>
          <p:cNvPr id="6147" name="Espace réservé du texte 2"/>
          <p:cNvSpPr>
            <a:spLocks noGrp="1"/>
          </p:cNvSpPr>
          <p:nvPr>
            <p:ph type="body" idx="1"/>
          </p:nvPr>
        </p:nvSpPr>
        <p:spPr bwMode="auto">
          <a:xfrm>
            <a:off x="1096963" y="3465513"/>
            <a:ext cx="7589837" cy="1247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p:txBody>
      </p:sp>
      <p:sp>
        <p:nvSpPr>
          <p:cNvPr id="6" name="Espace réservé du numéro de diapositive 5"/>
          <p:cNvSpPr>
            <a:spLocks noGrp="1"/>
          </p:cNvSpPr>
          <p:nvPr>
            <p:ph type="sldNum" sz="quarter" idx="4"/>
          </p:nvPr>
        </p:nvSpPr>
        <p:spPr>
          <a:xfrm>
            <a:off x="8197850" y="6391275"/>
            <a:ext cx="403225" cy="365125"/>
          </a:xfrm>
          <a:prstGeom prst="rect">
            <a:avLst/>
          </a:prstGeom>
        </p:spPr>
        <p:txBody>
          <a:bodyPr vert="horz" lIns="91440" tIns="45720" rIns="91440" bIns="45720" rtlCol="0" anchor="ctr"/>
          <a:lstStyle>
            <a:lvl1pPr algn="r" fontAlgn="auto">
              <a:spcBef>
                <a:spcPts val="0"/>
              </a:spcBef>
              <a:spcAft>
                <a:spcPts val="0"/>
              </a:spcAft>
              <a:defRPr sz="1000" b="1">
                <a:solidFill>
                  <a:srgbClr val="404040"/>
                </a:solidFill>
                <a:latin typeface="+mn-lt"/>
              </a:defRPr>
            </a:lvl1pPr>
          </a:lstStyle>
          <a:p>
            <a:pPr>
              <a:defRPr/>
            </a:pPr>
            <a:fld id="{D5E7572E-0534-4D68-9776-682FB4BDA2A9}" type="slidenum">
              <a:rPr lang="fr-FR"/>
              <a:pPr>
                <a:defRPr/>
              </a:pPr>
              <a:t>‹N°›</a:t>
            </a:fld>
            <a:endParaRPr lang="fr-FR" dirty="0"/>
          </a:p>
        </p:txBody>
      </p:sp>
      <p:pic>
        <p:nvPicPr>
          <p:cNvPr id="6149" name="Image 11" descr="2014_MENESRlogo_horizontal.jpg"/>
          <p:cNvPicPr>
            <a:picLocks noChangeAspect="1"/>
          </p:cNvPicPr>
          <p:nvPr userDrawn="1"/>
        </p:nvPicPr>
        <p:blipFill>
          <a:blip r:embed="rId6"/>
          <a:srcRect/>
          <a:stretch>
            <a:fillRect/>
          </a:stretch>
        </p:blipFill>
        <p:spPr bwMode="auto">
          <a:xfrm>
            <a:off x="660400" y="6180138"/>
            <a:ext cx="1655763" cy="463550"/>
          </a:xfrm>
          <a:prstGeom prst="rect">
            <a:avLst/>
          </a:prstGeom>
          <a:noFill/>
          <a:ln w="9525">
            <a:noFill/>
            <a:miter lim="800000"/>
            <a:headEnd/>
            <a:tailEnd/>
          </a:ln>
        </p:spPr>
      </p:pic>
      <p:cxnSp>
        <p:nvCxnSpPr>
          <p:cNvPr id="16" name="Connecteur droit 15"/>
          <p:cNvCxnSpPr/>
          <p:nvPr userDrawn="1"/>
        </p:nvCxnSpPr>
        <p:spPr>
          <a:xfrm>
            <a:off x="698500" y="5516563"/>
            <a:ext cx="6291263" cy="0"/>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V="1">
            <a:off x="6994525" y="4489450"/>
            <a:ext cx="1520825" cy="1023938"/>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8" name="Connecteur droit 17"/>
          <p:cNvCxnSpPr/>
          <p:nvPr userDrawn="1"/>
        </p:nvCxnSpPr>
        <p:spPr>
          <a:xfrm flipH="1" flipV="1">
            <a:off x="698500" y="0"/>
            <a:ext cx="0" cy="5508625"/>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sp>
        <p:nvSpPr>
          <p:cNvPr id="12" name="Espace réservé du pied de page 4"/>
          <p:cNvSpPr txBox="1">
            <a:spLocks/>
          </p:cNvSpPr>
          <p:nvPr userDrawn="1"/>
        </p:nvSpPr>
        <p:spPr>
          <a:xfrm>
            <a:off x="6989763" y="6391275"/>
            <a:ext cx="1160462" cy="36512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dirty="0" smtClean="0">
                <a:solidFill>
                  <a:schemeClr val="tx1">
                    <a:lumMod val="75000"/>
                    <a:lumOff val="25000"/>
                  </a:schemeClr>
                </a:solidFill>
              </a:rPr>
              <a:t>12/05/2015</a:t>
            </a:r>
          </a:p>
          <a:p>
            <a:pPr>
              <a:defRPr/>
            </a:pPr>
            <a:endParaRPr lang="fr-FR" dirty="0"/>
          </a:p>
        </p:txBody>
      </p:sp>
      <p:sp>
        <p:nvSpPr>
          <p:cNvPr id="3" name="Rectangle 2"/>
          <p:cNvSpPr/>
          <p:nvPr userDrawn="1"/>
        </p:nvSpPr>
        <p:spPr>
          <a:xfrm>
            <a:off x="2422525" y="6242050"/>
            <a:ext cx="4572000" cy="425450"/>
          </a:xfrm>
          <a:prstGeom prst="rect">
            <a:avLst/>
          </a:prstGeom>
        </p:spPr>
        <p:txBody>
          <a:bodyPr>
            <a:spAutoFit/>
          </a:bodyPr>
          <a:lstStyle/>
          <a:p>
            <a:pPr>
              <a:lnSpc>
                <a:spcPts val="1320"/>
              </a:lnSpc>
              <a:defRPr/>
            </a:pPr>
            <a:r>
              <a:rPr lang="fr-FR" sz="1000" b="1" dirty="0">
                <a:solidFill>
                  <a:srgbClr val="1A86D0"/>
                </a:solidFill>
                <a:latin typeface="+mn-lt"/>
              </a:rPr>
              <a:t>IGEN</a:t>
            </a:r>
            <a:r>
              <a:rPr lang="fr-FR" dirty="0">
                <a:solidFill>
                  <a:srgbClr val="00919D"/>
                </a:solidFill>
              </a:rPr>
              <a:t/>
            </a:r>
            <a:br>
              <a:rPr lang="fr-FR" dirty="0">
                <a:solidFill>
                  <a:srgbClr val="00919D"/>
                </a:solidFill>
              </a:rPr>
            </a:br>
            <a:r>
              <a:rPr lang="fr-FR" sz="1000" cap="all" dirty="0">
                <a:solidFill>
                  <a:schemeClr val="tx1">
                    <a:lumMod val="75000"/>
                    <a:lumOff val="25000"/>
                  </a:schemeClr>
                </a:solidFill>
                <a:latin typeface="+mn-lt"/>
              </a:rPr>
              <a:t>grande pauvreté et réussite scolaire – RAPPORT DE JEAN-PAUL DELAHAYE</a:t>
            </a:r>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Lst>
  <p:hf hdr="0"/>
  <p:txStyles>
    <p:titleStyle>
      <a:lvl1pPr algn="l" defTabSz="457200" rtl="0" eaLnBrk="0" fontAlgn="base" hangingPunct="0">
        <a:spcBef>
          <a:spcPct val="0"/>
        </a:spcBef>
        <a:spcAft>
          <a:spcPct val="0"/>
        </a:spcAft>
        <a:defRPr sz="5000" kern="1200">
          <a:solidFill>
            <a:srgbClr val="404040"/>
          </a:solidFill>
          <a:latin typeface="+mj-lt"/>
          <a:ea typeface="+mj-ea"/>
          <a:cs typeface="+mj-cs"/>
        </a:defRPr>
      </a:lvl1pPr>
      <a:lvl2pPr algn="l" defTabSz="457200" rtl="0" eaLnBrk="0" fontAlgn="base" hangingPunct="0">
        <a:spcBef>
          <a:spcPct val="0"/>
        </a:spcBef>
        <a:spcAft>
          <a:spcPct val="0"/>
        </a:spcAft>
        <a:defRPr sz="5000">
          <a:solidFill>
            <a:srgbClr val="404040"/>
          </a:solidFill>
          <a:latin typeface="Calibri" pitchFamily="34" charset="0"/>
        </a:defRPr>
      </a:lvl2pPr>
      <a:lvl3pPr algn="l" defTabSz="457200" rtl="0" eaLnBrk="0" fontAlgn="base" hangingPunct="0">
        <a:spcBef>
          <a:spcPct val="0"/>
        </a:spcBef>
        <a:spcAft>
          <a:spcPct val="0"/>
        </a:spcAft>
        <a:defRPr sz="5000">
          <a:solidFill>
            <a:srgbClr val="404040"/>
          </a:solidFill>
          <a:latin typeface="Calibri" pitchFamily="34" charset="0"/>
        </a:defRPr>
      </a:lvl3pPr>
      <a:lvl4pPr algn="l" defTabSz="457200" rtl="0" eaLnBrk="0" fontAlgn="base" hangingPunct="0">
        <a:spcBef>
          <a:spcPct val="0"/>
        </a:spcBef>
        <a:spcAft>
          <a:spcPct val="0"/>
        </a:spcAft>
        <a:defRPr sz="5000">
          <a:solidFill>
            <a:srgbClr val="404040"/>
          </a:solidFill>
          <a:latin typeface="Calibri" pitchFamily="34" charset="0"/>
        </a:defRPr>
      </a:lvl4pPr>
      <a:lvl5pPr algn="l" defTabSz="457200" rtl="0" eaLnBrk="0" fontAlgn="base" hangingPunct="0">
        <a:spcBef>
          <a:spcPct val="0"/>
        </a:spcBef>
        <a:spcAft>
          <a:spcPct val="0"/>
        </a:spcAft>
        <a:defRPr sz="5000">
          <a:solidFill>
            <a:srgbClr val="404040"/>
          </a:solidFill>
          <a:latin typeface="Calibri" pitchFamily="34" charset="0"/>
        </a:defRPr>
      </a:lvl5pPr>
      <a:lvl6pPr marL="457200" algn="l" defTabSz="457200" rtl="0" fontAlgn="base">
        <a:spcBef>
          <a:spcPct val="0"/>
        </a:spcBef>
        <a:spcAft>
          <a:spcPct val="0"/>
        </a:spcAft>
        <a:defRPr sz="5000">
          <a:solidFill>
            <a:srgbClr val="404040"/>
          </a:solidFill>
          <a:latin typeface="Calibri" pitchFamily="34" charset="0"/>
        </a:defRPr>
      </a:lvl6pPr>
      <a:lvl7pPr marL="914400" algn="l" defTabSz="457200" rtl="0" fontAlgn="base">
        <a:spcBef>
          <a:spcPct val="0"/>
        </a:spcBef>
        <a:spcAft>
          <a:spcPct val="0"/>
        </a:spcAft>
        <a:defRPr sz="5000">
          <a:solidFill>
            <a:srgbClr val="404040"/>
          </a:solidFill>
          <a:latin typeface="Calibri" pitchFamily="34" charset="0"/>
        </a:defRPr>
      </a:lvl7pPr>
      <a:lvl8pPr marL="1371600" algn="l" defTabSz="457200" rtl="0" fontAlgn="base">
        <a:spcBef>
          <a:spcPct val="0"/>
        </a:spcBef>
        <a:spcAft>
          <a:spcPct val="0"/>
        </a:spcAft>
        <a:defRPr sz="5000">
          <a:solidFill>
            <a:srgbClr val="404040"/>
          </a:solidFill>
          <a:latin typeface="Calibri" pitchFamily="34" charset="0"/>
        </a:defRPr>
      </a:lvl8pPr>
      <a:lvl9pPr marL="1828800" algn="l" defTabSz="457200" rtl="0" fontAlgn="base">
        <a:spcBef>
          <a:spcPct val="0"/>
        </a:spcBef>
        <a:spcAft>
          <a:spcPct val="0"/>
        </a:spcAft>
        <a:defRPr sz="5000">
          <a:solidFill>
            <a:srgbClr val="404040"/>
          </a:solidFill>
          <a:latin typeface="Calibri" pitchFamily="34" charset="0"/>
        </a:defRPr>
      </a:lvl9pPr>
    </p:titleStyle>
    <p:bodyStyle>
      <a:lvl1pPr algn="l" defTabSz="457200" rtl="0" eaLnBrk="0" fontAlgn="base" hangingPunct="0">
        <a:spcBef>
          <a:spcPct val="20000"/>
        </a:spcBef>
        <a:spcAft>
          <a:spcPct val="0"/>
        </a:spcAft>
        <a:buFont typeface="Arial" charset="0"/>
        <a:defRPr sz="3200" kern="1200">
          <a:solidFill>
            <a:srgbClr val="1A86D0"/>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266" name="Espace réservé du titre 1"/>
          <p:cNvSpPr>
            <a:spLocks noGrp="1"/>
          </p:cNvSpPr>
          <p:nvPr>
            <p:ph type="title"/>
          </p:nvPr>
        </p:nvSpPr>
        <p:spPr bwMode="auto">
          <a:xfrm>
            <a:off x="1095375" y="698500"/>
            <a:ext cx="7781925" cy="200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et modifiez le titre</a:t>
            </a:r>
          </a:p>
        </p:txBody>
      </p:sp>
      <p:sp>
        <p:nvSpPr>
          <p:cNvPr id="9219" name="Espace réservé du texte 2"/>
          <p:cNvSpPr>
            <a:spLocks noGrp="1"/>
          </p:cNvSpPr>
          <p:nvPr>
            <p:ph type="body" idx="1"/>
          </p:nvPr>
        </p:nvSpPr>
        <p:spPr bwMode="auto">
          <a:xfrm>
            <a:off x="1095375" y="2705100"/>
            <a:ext cx="7781925" cy="11795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a:t>
            </a:r>
            <a:br>
              <a:rPr lang="fr-FR" smtClean="0"/>
            </a:br>
            <a:r>
              <a:rPr lang="fr-FR" smtClean="0"/>
              <a:t>les styles du texte du masque</a:t>
            </a:r>
          </a:p>
          <a:p>
            <a:pPr lvl="0"/>
            <a:endParaRPr lang="fr-FR" smtClean="0"/>
          </a:p>
        </p:txBody>
      </p:sp>
      <p:sp>
        <p:nvSpPr>
          <p:cNvPr id="6" name="Espace réservé du numéro de diapositive 5"/>
          <p:cNvSpPr>
            <a:spLocks noGrp="1"/>
          </p:cNvSpPr>
          <p:nvPr>
            <p:ph type="sldNum" sz="quarter" idx="4"/>
          </p:nvPr>
        </p:nvSpPr>
        <p:spPr>
          <a:xfrm>
            <a:off x="8250238" y="6391275"/>
            <a:ext cx="350837" cy="365125"/>
          </a:xfrm>
          <a:prstGeom prst="rect">
            <a:avLst/>
          </a:prstGeom>
        </p:spPr>
        <p:txBody>
          <a:bodyPr vert="horz" lIns="91440" tIns="45720" rIns="91440" bIns="45720" rtlCol="0" anchor="ctr"/>
          <a:lstStyle>
            <a:lvl1pPr algn="r" fontAlgn="auto">
              <a:spcBef>
                <a:spcPts val="0"/>
              </a:spcBef>
              <a:spcAft>
                <a:spcPts val="0"/>
              </a:spcAft>
              <a:defRPr sz="1000" b="1">
                <a:solidFill>
                  <a:srgbClr val="000000"/>
                </a:solidFill>
                <a:latin typeface="+mn-lt"/>
              </a:defRPr>
            </a:lvl1pPr>
          </a:lstStyle>
          <a:p>
            <a:pPr>
              <a:defRPr/>
            </a:pPr>
            <a:fld id="{70596096-A255-40A1-8F4A-38BA0FD17065}" type="slidenum">
              <a:rPr lang="fr-FR"/>
              <a:pPr>
                <a:defRPr/>
              </a:pPr>
              <a:t>‹N°›</a:t>
            </a:fld>
            <a:endParaRPr lang="fr-FR" dirty="0"/>
          </a:p>
        </p:txBody>
      </p:sp>
      <p:pic>
        <p:nvPicPr>
          <p:cNvPr id="11269" name="Image 11" descr="2014_MENESRlogo_horizontal.jpg"/>
          <p:cNvPicPr>
            <a:picLocks noChangeAspect="1"/>
          </p:cNvPicPr>
          <p:nvPr userDrawn="1"/>
        </p:nvPicPr>
        <p:blipFill>
          <a:blip r:embed="rId3"/>
          <a:srcRect/>
          <a:stretch>
            <a:fillRect/>
          </a:stretch>
        </p:blipFill>
        <p:spPr bwMode="auto">
          <a:xfrm>
            <a:off x="660400" y="6180138"/>
            <a:ext cx="1655763" cy="463550"/>
          </a:xfrm>
          <a:prstGeom prst="rect">
            <a:avLst/>
          </a:prstGeom>
          <a:noFill/>
          <a:ln w="9525">
            <a:noFill/>
            <a:miter lim="800000"/>
            <a:headEnd/>
            <a:tailEnd/>
          </a:ln>
        </p:spPr>
      </p:pic>
      <p:cxnSp>
        <p:nvCxnSpPr>
          <p:cNvPr id="15" name="Connecteur droit 14"/>
          <p:cNvCxnSpPr/>
          <p:nvPr userDrawn="1"/>
        </p:nvCxnSpPr>
        <p:spPr>
          <a:xfrm>
            <a:off x="698500" y="3894138"/>
            <a:ext cx="6291263" cy="0"/>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userDrawn="1"/>
        </p:nvCxnSpPr>
        <p:spPr>
          <a:xfrm flipV="1">
            <a:off x="6994525" y="2865438"/>
            <a:ext cx="1520825" cy="1025525"/>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userDrawn="1"/>
        </p:nvCxnSpPr>
        <p:spPr>
          <a:xfrm flipH="1" flipV="1">
            <a:off x="698500" y="0"/>
            <a:ext cx="0" cy="3884613"/>
          </a:xfrm>
          <a:prstGeom prst="line">
            <a:avLst/>
          </a:prstGeom>
          <a:ln w="57150" cap="rnd" cmpd="sng">
            <a:solidFill>
              <a:srgbClr val="1A86D0"/>
            </a:solidFill>
            <a:round/>
          </a:ln>
          <a:effectLst/>
        </p:spPr>
        <p:style>
          <a:lnRef idx="2">
            <a:schemeClr val="accent1"/>
          </a:lnRef>
          <a:fillRef idx="0">
            <a:schemeClr val="accent1"/>
          </a:fillRef>
          <a:effectRef idx="1">
            <a:schemeClr val="accent1"/>
          </a:effectRef>
          <a:fontRef idx="minor">
            <a:schemeClr val="tx1"/>
          </a:fontRef>
        </p:style>
      </p:cxnSp>
      <p:sp>
        <p:nvSpPr>
          <p:cNvPr id="19" name="Espace réservé du pied de page 4"/>
          <p:cNvSpPr txBox="1">
            <a:spLocks/>
          </p:cNvSpPr>
          <p:nvPr userDrawn="1"/>
        </p:nvSpPr>
        <p:spPr>
          <a:xfrm>
            <a:off x="6989763" y="6391275"/>
            <a:ext cx="1160462" cy="36512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dirty="0" smtClean="0">
                <a:solidFill>
                  <a:schemeClr val="tx1">
                    <a:lumMod val="75000"/>
                    <a:lumOff val="25000"/>
                  </a:schemeClr>
                </a:solidFill>
              </a:rPr>
              <a:t>12/05/2015</a:t>
            </a:r>
          </a:p>
          <a:p>
            <a:pPr>
              <a:defRPr/>
            </a:pPr>
            <a:endParaRPr lang="fr-FR" dirty="0"/>
          </a:p>
        </p:txBody>
      </p:sp>
      <p:sp>
        <p:nvSpPr>
          <p:cNvPr id="12" name="Espace réservé du pied de page 4"/>
          <p:cNvSpPr txBox="1">
            <a:spLocks/>
          </p:cNvSpPr>
          <p:nvPr userDrawn="1"/>
        </p:nvSpPr>
        <p:spPr>
          <a:xfrm>
            <a:off x="2357438" y="6146800"/>
            <a:ext cx="4632325" cy="676275"/>
          </a:xfrm>
          <a:prstGeom prst="rect">
            <a:avLst/>
          </a:prstGeom>
        </p:spPr>
        <p:txBody>
          <a:bodyPr anchor="ctr"/>
          <a:lstStyle>
            <a:defPPr>
              <a:defRPr lang="fr-FR"/>
            </a:defPPr>
            <a:lvl1pPr marL="0" marR="0" indent="0" algn="l" defTabSz="457200" rtl="0" eaLnBrk="1" fontAlgn="auto" latinLnBrk="0" hangingPunct="1">
              <a:lnSpc>
                <a:spcPct val="100000"/>
              </a:lnSpc>
              <a:spcBef>
                <a:spcPts val="0"/>
              </a:spcBef>
              <a:spcAft>
                <a:spcPts val="0"/>
              </a:spcAft>
              <a:buClrTx/>
              <a:buSzTx/>
              <a:buFontTx/>
              <a:buNone/>
              <a:tabLst/>
              <a:defRPr sz="1000" kern="1200" cap="all">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fr-FR" dirty="0" smtClean="0">
              <a:solidFill>
                <a:srgbClr val="1B8ED9"/>
              </a:solidFill>
            </a:endParaRPr>
          </a:p>
          <a:p>
            <a:pPr>
              <a:lnSpc>
                <a:spcPts val="1320"/>
              </a:lnSpc>
              <a:defRPr/>
            </a:pPr>
            <a:r>
              <a:rPr lang="fr-FR" b="1" dirty="0" smtClean="0">
                <a:solidFill>
                  <a:srgbClr val="1A86D0"/>
                </a:solidFill>
              </a:rPr>
              <a:t>IGEN</a:t>
            </a:r>
            <a:r>
              <a:rPr lang="fr-FR" dirty="0" smtClean="0">
                <a:solidFill>
                  <a:srgbClr val="00919D"/>
                </a:solidFill>
              </a:rPr>
              <a:t/>
            </a:r>
            <a:br>
              <a:rPr lang="fr-FR" dirty="0" smtClean="0">
                <a:solidFill>
                  <a:srgbClr val="00919D"/>
                </a:solidFill>
              </a:rPr>
            </a:br>
            <a:r>
              <a:rPr lang="fr-FR" dirty="0" smtClean="0">
                <a:solidFill>
                  <a:schemeClr val="tx1">
                    <a:lumMod val="75000"/>
                    <a:lumOff val="25000"/>
                  </a:schemeClr>
                </a:solidFill>
              </a:rPr>
              <a:t>grande pauvreté et réussite scolaire – RAPPORT DE JEAN-PAUL DELAHAYE</a:t>
            </a:r>
          </a:p>
          <a:p>
            <a:pPr>
              <a:defRPr/>
            </a:pPr>
            <a:endParaRPr lang="fr-FR" dirty="0"/>
          </a:p>
        </p:txBody>
      </p:sp>
    </p:spTree>
  </p:cSld>
  <p:clrMap bg1="lt1" tx1="dk1" bg2="lt2" tx2="dk2" accent1="accent1" accent2="accent2" accent3="accent3" accent4="accent4" accent5="accent5" accent6="accent6" hlink="hlink" folHlink="folHlink"/>
  <p:sldLayoutIdLst>
    <p:sldLayoutId id="2147483672"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tmplLst>
          <p:tmpl lvl="1">
            <p:tnLst>
              <p:par>
                <p:cTn presetID="1" presetClass="entr" presetSubtype="0" fill="hold" nodeType="clickEffect">
                  <p:stCondLst>
                    <p:cond delay="0"/>
                  </p:stCondLst>
                  <p:childTnLst>
                    <p:set>
                      <p:cBhvr>
                        <p:cTn dur="1" fill="hold">
                          <p:stCondLst>
                            <p:cond delay="0"/>
                          </p:stCondLst>
                        </p:cTn>
                        <p:tgtEl>
                          <p:spTgt spid="9219"/>
                        </p:tgtEl>
                        <p:attrNameLst>
                          <p:attrName>style.visibility</p:attrName>
                        </p:attrNameLst>
                      </p:cBhvr>
                      <p:to>
                        <p:strVal val="visible"/>
                      </p:to>
                    </p:set>
                  </p:childTnLst>
                </p:cTn>
              </p:par>
            </p:tnLst>
          </p:tmpl>
        </p:tmplLst>
      </p:bldP>
    </p:bldLst>
  </p:timing>
  <p:hf hdr="0"/>
  <p:txStyles>
    <p:titleStyle>
      <a:lvl1pPr algn="l" defTabSz="457200" rtl="0" eaLnBrk="0" fontAlgn="base" hangingPunct="0">
        <a:spcBef>
          <a:spcPct val="0"/>
        </a:spcBef>
        <a:spcAft>
          <a:spcPct val="0"/>
        </a:spcAft>
        <a:defRPr sz="4400" kern="1200">
          <a:solidFill>
            <a:srgbClr val="1A86D0"/>
          </a:solidFill>
          <a:latin typeface="+mj-lt"/>
          <a:ea typeface="+mj-ea"/>
          <a:cs typeface="+mj-cs"/>
        </a:defRPr>
      </a:lvl1pPr>
      <a:lvl2pPr algn="l" defTabSz="457200" rtl="0" eaLnBrk="0" fontAlgn="base" hangingPunct="0">
        <a:spcBef>
          <a:spcPct val="0"/>
        </a:spcBef>
        <a:spcAft>
          <a:spcPct val="0"/>
        </a:spcAft>
        <a:defRPr sz="4400">
          <a:solidFill>
            <a:srgbClr val="1A86D0"/>
          </a:solidFill>
          <a:latin typeface="Calibri" pitchFamily="34" charset="0"/>
        </a:defRPr>
      </a:lvl2pPr>
      <a:lvl3pPr algn="l" defTabSz="457200" rtl="0" eaLnBrk="0" fontAlgn="base" hangingPunct="0">
        <a:spcBef>
          <a:spcPct val="0"/>
        </a:spcBef>
        <a:spcAft>
          <a:spcPct val="0"/>
        </a:spcAft>
        <a:defRPr sz="4400">
          <a:solidFill>
            <a:srgbClr val="1A86D0"/>
          </a:solidFill>
          <a:latin typeface="Calibri" pitchFamily="34" charset="0"/>
        </a:defRPr>
      </a:lvl3pPr>
      <a:lvl4pPr algn="l" defTabSz="457200" rtl="0" eaLnBrk="0" fontAlgn="base" hangingPunct="0">
        <a:spcBef>
          <a:spcPct val="0"/>
        </a:spcBef>
        <a:spcAft>
          <a:spcPct val="0"/>
        </a:spcAft>
        <a:defRPr sz="4400">
          <a:solidFill>
            <a:srgbClr val="1A86D0"/>
          </a:solidFill>
          <a:latin typeface="Calibri" pitchFamily="34" charset="0"/>
        </a:defRPr>
      </a:lvl4pPr>
      <a:lvl5pPr algn="l" defTabSz="457200" rtl="0" eaLnBrk="0" fontAlgn="base" hangingPunct="0">
        <a:spcBef>
          <a:spcPct val="0"/>
        </a:spcBef>
        <a:spcAft>
          <a:spcPct val="0"/>
        </a:spcAft>
        <a:defRPr sz="4400">
          <a:solidFill>
            <a:srgbClr val="1A86D0"/>
          </a:solidFill>
          <a:latin typeface="Calibri" pitchFamily="34" charset="0"/>
        </a:defRPr>
      </a:lvl5pPr>
      <a:lvl6pPr marL="457200" algn="l" defTabSz="457200" rtl="0" fontAlgn="base">
        <a:spcBef>
          <a:spcPct val="0"/>
        </a:spcBef>
        <a:spcAft>
          <a:spcPct val="0"/>
        </a:spcAft>
        <a:defRPr sz="4400">
          <a:solidFill>
            <a:srgbClr val="1A86D0"/>
          </a:solidFill>
          <a:latin typeface="Calibri" pitchFamily="34" charset="0"/>
        </a:defRPr>
      </a:lvl6pPr>
      <a:lvl7pPr marL="914400" algn="l" defTabSz="457200" rtl="0" fontAlgn="base">
        <a:spcBef>
          <a:spcPct val="0"/>
        </a:spcBef>
        <a:spcAft>
          <a:spcPct val="0"/>
        </a:spcAft>
        <a:defRPr sz="4400">
          <a:solidFill>
            <a:srgbClr val="1A86D0"/>
          </a:solidFill>
          <a:latin typeface="Calibri" pitchFamily="34" charset="0"/>
        </a:defRPr>
      </a:lvl7pPr>
      <a:lvl8pPr marL="1371600" algn="l" defTabSz="457200" rtl="0" fontAlgn="base">
        <a:spcBef>
          <a:spcPct val="0"/>
        </a:spcBef>
        <a:spcAft>
          <a:spcPct val="0"/>
        </a:spcAft>
        <a:defRPr sz="4400">
          <a:solidFill>
            <a:srgbClr val="1A86D0"/>
          </a:solidFill>
          <a:latin typeface="Calibri" pitchFamily="34" charset="0"/>
        </a:defRPr>
      </a:lvl8pPr>
      <a:lvl9pPr marL="1828800" algn="l" defTabSz="457200" rtl="0" fontAlgn="base">
        <a:spcBef>
          <a:spcPct val="0"/>
        </a:spcBef>
        <a:spcAft>
          <a:spcPct val="0"/>
        </a:spcAft>
        <a:defRPr sz="4400">
          <a:solidFill>
            <a:srgbClr val="1A86D0"/>
          </a:solidFill>
          <a:latin typeface="Calibri" pitchFamily="34" charset="0"/>
        </a:defRPr>
      </a:lvl9pPr>
    </p:titleStyle>
    <p:bodyStyle>
      <a:lvl1pPr algn="l" defTabSz="457200" rtl="0" eaLnBrk="0" fontAlgn="base" hangingPunct="0">
        <a:spcBef>
          <a:spcPct val="20000"/>
        </a:spcBef>
        <a:spcAft>
          <a:spcPct val="0"/>
        </a:spcAft>
        <a:buFont typeface="Arial" charset="0"/>
        <a:defRPr sz="30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Sous-titre 2"/>
          <p:cNvSpPr>
            <a:spLocks noGrp="1"/>
          </p:cNvSpPr>
          <p:nvPr>
            <p:ph type="subTitle" idx="1"/>
          </p:nvPr>
        </p:nvSpPr>
        <p:spPr>
          <a:xfrm>
            <a:off x="1090613" y="3471863"/>
            <a:ext cx="7596187" cy="1752600"/>
          </a:xfrm>
        </p:spPr>
        <p:txBody>
          <a:bodyPr/>
          <a:lstStyle/>
          <a:p>
            <a:pPr algn="ctr" eaLnBrk="1" hangingPunct="1"/>
            <a:r>
              <a:rPr lang="fr-FR" b="1" smtClean="0"/>
              <a:t>Le choix de la solidarité </a:t>
            </a:r>
          </a:p>
          <a:p>
            <a:pPr algn="ctr" eaLnBrk="1" hangingPunct="1"/>
            <a:r>
              <a:rPr lang="fr-FR" b="1" smtClean="0"/>
              <a:t>pour la réussite de tous</a:t>
            </a:r>
            <a:endParaRPr lang="fr-FR" smtClean="0"/>
          </a:p>
        </p:txBody>
      </p:sp>
      <p:sp>
        <p:nvSpPr>
          <p:cNvPr id="15362" name="Titre 6"/>
          <p:cNvSpPr>
            <a:spLocks noGrp="1"/>
          </p:cNvSpPr>
          <p:nvPr>
            <p:ph type="ctrTitle"/>
          </p:nvPr>
        </p:nvSpPr>
        <p:spPr>
          <a:xfrm>
            <a:off x="1090613" y="976313"/>
            <a:ext cx="7894637" cy="2433637"/>
          </a:xfrm>
        </p:spPr>
        <p:txBody>
          <a:bodyPr/>
          <a:lstStyle/>
          <a:p>
            <a:pPr algn="ctr" eaLnBrk="1" hangingPunct="1"/>
            <a:r>
              <a:rPr lang="fr-FR" b="1" smtClean="0"/>
              <a:t>Grande pauvreté </a:t>
            </a:r>
            <a:br>
              <a:rPr lang="fr-FR" b="1" smtClean="0"/>
            </a:br>
            <a:r>
              <a:rPr lang="fr-FR" b="1" smtClean="0"/>
              <a:t>et </a:t>
            </a:r>
            <a:br>
              <a:rPr lang="fr-FR" b="1" smtClean="0"/>
            </a:br>
            <a:r>
              <a:rPr lang="fr-FR" b="1" smtClean="0"/>
              <a:t>réussite scolaire</a:t>
            </a:r>
            <a:endParaRPr lang="fr-FR" smtClean="0"/>
          </a:p>
        </p:txBody>
      </p:sp>
      <p:sp>
        <p:nvSpPr>
          <p:cNvPr id="13315" name="Espace réservé du numéro de diapositive 4"/>
          <p:cNvSpPr>
            <a:spLocks noGrp="1"/>
          </p:cNvSpPr>
          <p:nvPr>
            <p:ph type="sldNum" sz="quarter" idx="10"/>
          </p:nvPr>
        </p:nvSpPr>
        <p:spPr bwMode="auto">
          <a:xfrm>
            <a:off x="8250238" y="6391275"/>
            <a:ext cx="350837" cy="365125"/>
          </a:xfrm>
          <a:ln>
            <a:miter lim="800000"/>
            <a:headEnd/>
            <a:tailEnd/>
          </a:ln>
        </p:spPr>
        <p:txBody>
          <a:bodyPr wrap="square" numCol="1" anchorCtr="0" compatLnSpc="1">
            <a:prstTxWarp prst="textNoShape">
              <a:avLst/>
            </a:prstTxWarp>
          </a:bodyPr>
          <a:lstStyle/>
          <a:p>
            <a:pPr fontAlgn="base">
              <a:spcBef>
                <a:spcPct val="0"/>
              </a:spcBef>
              <a:spcAft>
                <a:spcPct val="0"/>
              </a:spcAft>
              <a:defRPr/>
            </a:pPr>
            <a:fld id="{145B8019-32FF-4B9D-81C3-14AB51108F63}" type="slidenum">
              <a:rPr lang="fr-FR"/>
              <a:pPr fontAlgn="base">
                <a:spcBef>
                  <a:spcPct val="0"/>
                </a:spcBef>
                <a:spcAft>
                  <a:spcPct val="0"/>
                </a:spcAft>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2"/>
          <p:cNvSpPr>
            <a:spLocks noGrp="1"/>
          </p:cNvSpPr>
          <p:nvPr>
            <p:ph type="title" idx="4294967295"/>
          </p:nvPr>
        </p:nvSpPr>
        <p:spPr>
          <a:xfrm>
            <a:off x="1096963" y="430213"/>
            <a:ext cx="7983537" cy="2549525"/>
          </a:xfrm>
        </p:spPr>
        <p:txBody>
          <a:bodyPr/>
          <a:lstStyle/>
          <a:p>
            <a:pPr eaLnBrk="1" hangingPunct="1"/>
            <a:r>
              <a:rPr lang="fr-FR" sz="2400" smtClean="0">
                <a:solidFill>
                  <a:schemeClr val="tx1"/>
                </a:solidFill>
              </a:rPr>
              <a:t>Trois points d’attention fixés à la mission :</a:t>
            </a:r>
          </a:p>
        </p:txBody>
      </p:sp>
      <p:sp>
        <p:nvSpPr>
          <p:cNvPr id="26627" name="Rectangle 3"/>
          <p:cNvSpPr>
            <a:spLocks noGrp="1"/>
          </p:cNvSpPr>
          <p:nvPr>
            <p:ph type="body" idx="4294967295"/>
          </p:nvPr>
        </p:nvSpPr>
        <p:spPr>
          <a:xfrm>
            <a:off x="906463" y="2532063"/>
            <a:ext cx="7589837" cy="1247775"/>
          </a:xfrm>
        </p:spPr>
        <p:txBody>
          <a:bodyPr/>
          <a:lstStyle/>
          <a:p>
            <a:pPr marL="177800" indent="-177800" eaLnBrk="1" hangingPunct="1"/>
            <a:r>
              <a:rPr lang="fr-FR" sz="2400" smtClean="0">
                <a:solidFill>
                  <a:schemeClr val="hlink"/>
                </a:solidFill>
              </a:rPr>
              <a:t>Un devoir de connaissance et de meilleure prise en compte de la précarité de vie des familles en grande difficulté </a:t>
            </a:r>
          </a:p>
          <a:p>
            <a:pPr marL="177800" indent="-177800" eaLnBrk="1" hangingPunct="1">
              <a:spcBef>
                <a:spcPts val="1200"/>
              </a:spcBef>
            </a:pPr>
            <a:r>
              <a:rPr lang="fr-FR" sz="2400" smtClean="0">
                <a:solidFill>
                  <a:schemeClr val="hlink"/>
                </a:solidFill>
              </a:rPr>
              <a:t> Les relations entre les familles pauvres et l’école </a:t>
            </a:r>
          </a:p>
          <a:p>
            <a:pPr marL="177800" indent="-177800" eaLnBrk="1" hangingPunct="1">
              <a:spcBef>
                <a:spcPts val="1200"/>
              </a:spcBef>
            </a:pPr>
            <a:r>
              <a:rPr lang="fr-FR" sz="2400" smtClean="0">
                <a:solidFill>
                  <a:schemeClr val="hlink"/>
                </a:solidFill>
              </a:rPr>
              <a:t> Les moyens pédagogiques pour assurer la réussite de tous et la qualité de la formation des personnels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p:cNvSpPr>
          <p:nvPr>
            <p:ph type="title"/>
          </p:nvPr>
        </p:nvSpPr>
        <p:spPr>
          <a:xfrm>
            <a:off x="1096963" y="-750888"/>
            <a:ext cx="7983537" cy="2549526"/>
          </a:xfrm>
        </p:spPr>
        <p:txBody>
          <a:bodyPr/>
          <a:lstStyle/>
          <a:p>
            <a:endParaRPr lang="fr-FR" smtClean="0"/>
          </a:p>
        </p:txBody>
      </p:sp>
      <p:sp>
        <p:nvSpPr>
          <p:cNvPr id="59395" name="Rectangle 3"/>
          <p:cNvSpPr>
            <a:spLocks noGrp="1"/>
          </p:cNvSpPr>
          <p:nvPr>
            <p:ph type="body" idx="1"/>
          </p:nvPr>
        </p:nvSpPr>
        <p:spPr>
          <a:xfrm>
            <a:off x="1096963" y="1893888"/>
            <a:ext cx="7589837" cy="1247775"/>
          </a:xfrm>
        </p:spPr>
        <p:txBody>
          <a:bodyPr/>
          <a:lstStyle/>
          <a:p>
            <a:pPr>
              <a:lnSpc>
                <a:spcPct val="80000"/>
              </a:lnSpc>
            </a:pPr>
            <a:r>
              <a:rPr lang="fr-FR" sz="1800" dirty="0" smtClean="0">
                <a:solidFill>
                  <a:schemeClr val="tx1"/>
                </a:solidFill>
              </a:rPr>
              <a:t>Un rapport en deux grandes parties:</a:t>
            </a:r>
            <a:r>
              <a:rPr lang="fr-FR" sz="700" dirty="0" smtClean="0">
                <a:solidFill>
                  <a:schemeClr val="tx1"/>
                </a:solidFill>
              </a:rPr>
              <a:t/>
            </a:r>
            <a:br>
              <a:rPr lang="fr-FR" sz="700" dirty="0" smtClean="0">
                <a:solidFill>
                  <a:schemeClr val="tx1"/>
                </a:solidFill>
              </a:rPr>
            </a:br>
            <a:r>
              <a:rPr lang="fr-FR" sz="1400" dirty="0" smtClean="0">
                <a:solidFill>
                  <a:schemeClr val="tx1"/>
                </a:solidFill>
              </a:rPr>
              <a:t/>
            </a:r>
            <a:br>
              <a:rPr lang="fr-FR" sz="1400" dirty="0" smtClean="0">
                <a:solidFill>
                  <a:schemeClr val="tx1"/>
                </a:solidFill>
              </a:rPr>
            </a:br>
            <a:r>
              <a:rPr lang="fr-FR" sz="1400" dirty="0" smtClean="0">
                <a:solidFill>
                  <a:schemeClr val="tx1"/>
                </a:solidFill>
              </a:rPr>
              <a:t>- </a:t>
            </a:r>
            <a:r>
              <a:rPr lang="fr-FR" sz="1400" b="1" dirty="0" smtClean="0">
                <a:solidFill>
                  <a:schemeClr val="tx1"/>
                </a:solidFill>
              </a:rPr>
              <a:t>La première partie</a:t>
            </a:r>
            <a:r>
              <a:rPr lang="fr-FR" sz="1400" dirty="0" smtClean="0">
                <a:solidFill>
                  <a:schemeClr val="tx1"/>
                </a:solidFill>
              </a:rPr>
              <a:t> du rapport décrit l’aggravation de la détresse sociale au sein de l’école, et montre les difficultés que l’école et ses partenaires rencontrent pour répondre aux besoins des élèves qui vivent dans des familles en situation de grande pauvreté.</a:t>
            </a:r>
          </a:p>
          <a:p>
            <a:pPr>
              <a:lnSpc>
                <a:spcPct val="80000"/>
              </a:lnSpc>
            </a:pPr>
            <a:r>
              <a:rPr lang="fr-FR" sz="1400" dirty="0" smtClean="0">
                <a:solidFill>
                  <a:schemeClr val="tx1"/>
                </a:solidFill>
              </a:rPr>
              <a:t/>
            </a:r>
            <a:br>
              <a:rPr lang="fr-FR" sz="1400" dirty="0" smtClean="0">
                <a:solidFill>
                  <a:schemeClr val="tx1"/>
                </a:solidFill>
              </a:rPr>
            </a:br>
            <a:r>
              <a:rPr lang="fr-FR" sz="1400" dirty="0" smtClean="0">
                <a:solidFill>
                  <a:schemeClr val="tx1"/>
                </a:solidFill>
              </a:rPr>
              <a:t/>
            </a:r>
            <a:br>
              <a:rPr lang="fr-FR" sz="1400" dirty="0" smtClean="0">
                <a:solidFill>
                  <a:schemeClr val="tx1"/>
                </a:solidFill>
              </a:rPr>
            </a:br>
            <a:r>
              <a:rPr lang="fr-FR" sz="1400" b="1" dirty="0" smtClean="0">
                <a:solidFill>
                  <a:schemeClr val="tx1"/>
                </a:solidFill>
              </a:rPr>
              <a:t>La deuxième partie </a:t>
            </a:r>
            <a:r>
              <a:rPr lang="fr-FR" sz="1400" dirty="0" smtClean="0">
                <a:solidFill>
                  <a:schemeClr val="tx1"/>
                </a:solidFill>
              </a:rPr>
              <a:t>identifie quatre leviers pour faire réussir tous les élèves et combattre ainsi les inégalités au sein du système éducatif.</a:t>
            </a:r>
            <a:br>
              <a:rPr lang="fr-FR" sz="1400" dirty="0" smtClean="0">
                <a:solidFill>
                  <a:schemeClr val="tx1"/>
                </a:solidFill>
              </a:rPr>
            </a:br>
            <a:r>
              <a:rPr lang="fr-FR" sz="1400" dirty="0" smtClean="0">
                <a:solidFill>
                  <a:schemeClr val="tx1"/>
                </a:solidFill>
              </a:rPr>
              <a:t/>
            </a:r>
            <a:br>
              <a:rPr lang="fr-FR" sz="1400" dirty="0" smtClean="0">
                <a:solidFill>
                  <a:schemeClr val="tx1"/>
                </a:solidFill>
              </a:rPr>
            </a:br>
            <a:r>
              <a:rPr lang="fr-FR" sz="1400" dirty="0" smtClean="0">
                <a:solidFill>
                  <a:schemeClr val="tx1"/>
                </a:solidFill>
              </a:rPr>
              <a:t>- </a:t>
            </a:r>
            <a:r>
              <a:rPr lang="fr-FR" sz="1400" b="1" i="1" dirty="0" smtClean="0">
                <a:solidFill>
                  <a:schemeClr val="tx1"/>
                </a:solidFill>
              </a:rPr>
              <a:t>Une concentration indispensable des efforts et des moyens</a:t>
            </a:r>
            <a:r>
              <a:rPr lang="fr-FR" sz="1400" dirty="0" smtClean="0">
                <a:solidFill>
                  <a:schemeClr val="tx1"/>
                </a:solidFill>
              </a:rPr>
              <a:t> pour mieux venir en aide aux enfants des familles pauvres, condition nécessaire pour une égalité des droits.</a:t>
            </a:r>
            <a:br>
              <a:rPr lang="fr-FR" sz="1400" dirty="0" smtClean="0">
                <a:solidFill>
                  <a:schemeClr val="tx1"/>
                </a:solidFill>
              </a:rPr>
            </a:br>
            <a:r>
              <a:rPr lang="fr-FR" sz="1400" dirty="0" smtClean="0">
                <a:solidFill>
                  <a:schemeClr val="tx1"/>
                </a:solidFill>
              </a:rPr>
              <a:t/>
            </a:r>
            <a:br>
              <a:rPr lang="fr-FR" sz="1400" dirty="0" smtClean="0">
                <a:solidFill>
                  <a:schemeClr val="tx1"/>
                </a:solidFill>
              </a:rPr>
            </a:br>
            <a:r>
              <a:rPr lang="fr-FR" sz="1400" dirty="0" smtClean="0">
                <a:solidFill>
                  <a:schemeClr val="tx1"/>
                </a:solidFill>
              </a:rPr>
              <a:t>- </a:t>
            </a:r>
            <a:r>
              <a:rPr lang="fr-FR" sz="1400" b="1" i="1" dirty="0" smtClean="0">
                <a:solidFill>
                  <a:schemeClr val="tx1"/>
                </a:solidFill>
              </a:rPr>
              <a:t>Une politique globale pour une école plus inclusive</a:t>
            </a:r>
            <a:r>
              <a:rPr lang="fr-FR" sz="1400" dirty="0" smtClean="0">
                <a:solidFill>
                  <a:schemeClr val="tx1"/>
                </a:solidFill>
              </a:rPr>
              <a:t> qui s’organise pour privilégier le « scolariser ensemble » au cours de la scolarité obligatoire et permettre à tous les élèves de réussir (mixité sociale et scolaire; principes d’organisation et de fonctionnement pédagogiques).</a:t>
            </a:r>
            <a:br>
              <a:rPr lang="fr-FR" sz="1400" dirty="0" smtClean="0">
                <a:solidFill>
                  <a:schemeClr val="tx1"/>
                </a:solidFill>
              </a:rPr>
            </a:br>
            <a:r>
              <a:rPr lang="fr-FR" sz="1400" dirty="0" smtClean="0">
                <a:solidFill>
                  <a:schemeClr val="tx1"/>
                </a:solidFill>
              </a:rPr>
              <a:t/>
            </a:r>
            <a:br>
              <a:rPr lang="fr-FR" sz="1400" dirty="0" smtClean="0">
                <a:solidFill>
                  <a:schemeClr val="tx1"/>
                </a:solidFill>
              </a:rPr>
            </a:br>
            <a:r>
              <a:rPr lang="fr-FR" sz="1400" dirty="0" smtClean="0">
                <a:solidFill>
                  <a:schemeClr val="tx1"/>
                </a:solidFill>
              </a:rPr>
              <a:t>- </a:t>
            </a:r>
            <a:r>
              <a:rPr lang="fr-FR" sz="1400" b="1" i="1" dirty="0" smtClean="0">
                <a:solidFill>
                  <a:schemeClr val="tx1"/>
                </a:solidFill>
              </a:rPr>
              <a:t>Une politique de formation et de gestion de ressources humaines</a:t>
            </a:r>
            <a:r>
              <a:rPr lang="fr-FR" sz="1400" dirty="0" smtClean="0">
                <a:solidFill>
                  <a:schemeClr val="tx1"/>
                </a:solidFill>
              </a:rPr>
              <a:t> pour réduire les inégalités.</a:t>
            </a:r>
            <a:br>
              <a:rPr lang="fr-FR" sz="1400" dirty="0" smtClean="0">
                <a:solidFill>
                  <a:schemeClr val="tx1"/>
                </a:solidFill>
              </a:rPr>
            </a:br>
            <a:r>
              <a:rPr lang="fr-FR" sz="1400" dirty="0" smtClean="0"/>
              <a:t> </a:t>
            </a:r>
            <a:br>
              <a:rPr lang="fr-FR" sz="1400" dirty="0" smtClean="0"/>
            </a:br>
            <a:r>
              <a:rPr lang="fr-FR" sz="1400" dirty="0" smtClean="0">
                <a:solidFill>
                  <a:schemeClr val="tx1"/>
                </a:solidFill>
              </a:rPr>
              <a:t>- </a:t>
            </a:r>
            <a:r>
              <a:rPr lang="fr-FR" sz="1400" b="1" i="1" dirty="0" smtClean="0">
                <a:solidFill>
                  <a:schemeClr val="tx1"/>
                </a:solidFill>
              </a:rPr>
              <a:t>Une alliance éducative</a:t>
            </a:r>
            <a:r>
              <a:rPr lang="fr-FR" sz="1400" dirty="0" smtClean="0">
                <a:solidFill>
                  <a:schemeClr val="tx1"/>
                </a:solidFill>
              </a:rPr>
              <a:t> entre l’école, les parents, les collectivités territoriales, les associations.</a:t>
            </a:r>
          </a:p>
          <a:p>
            <a:pPr>
              <a:lnSpc>
                <a:spcPct val="80000"/>
              </a:lnSpc>
            </a:pPr>
            <a:endParaRPr lang="fr-FR" sz="1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2"/>
          <p:cNvSpPr>
            <a:spLocks noGrp="1"/>
          </p:cNvSpPr>
          <p:nvPr>
            <p:ph type="title"/>
          </p:nvPr>
        </p:nvSpPr>
        <p:spPr bwMode="auto"/>
        <p:txBody>
          <a:bodyPr wrap="square" numCol="1" anchorCtr="0" compatLnSpc="1">
            <a:prstTxWarp prst="textNoShape">
              <a:avLst/>
            </a:prstTxWarp>
          </a:bodyPr>
          <a:lstStyle/>
          <a:p>
            <a:pPr marL="571500" indent="-571500" eaLnBrk="1" hangingPunct="1"/>
            <a:r>
              <a:rPr lang="fr-FR" b="1" cap="none" smtClean="0"/>
              <a:t>L’ÉCOLE FACE AUX SITUATIONS DE GRANDE PAUVRETÉ DES ÉLÈVES</a:t>
            </a:r>
          </a:p>
        </p:txBody>
      </p:sp>
      <p:sp>
        <p:nvSpPr>
          <p:cNvPr id="27651"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endParaRPr lang="fr-FR" smtClean="0"/>
          </a:p>
          <a:p>
            <a:pPr fontAlgn="base">
              <a:spcAft>
                <a:spcPct val="0"/>
              </a:spcAft>
              <a:buFont typeface="Arial" charset="0"/>
              <a:buChar char="■"/>
            </a:pPr>
            <a:r>
              <a:rPr lang="fr-FR" sz="2400" smtClean="0">
                <a:solidFill>
                  <a:schemeClr val="hlink"/>
                </a:solidFill>
              </a:rPr>
              <a:t> </a:t>
            </a:r>
            <a:r>
              <a:rPr lang="fr-FR" sz="1800" smtClean="0">
                <a:solidFill>
                  <a:schemeClr val="hlink"/>
                </a:solidFill>
              </a:rPr>
              <a:t>La grande majorité des enfants vivant en France voient leurs droits fondamentaux satisfaits.</a:t>
            </a:r>
          </a:p>
          <a:p>
            <a:pPr fontAlgn="base">
              <a:spcAft>
                <a:spcPct val="0"/>
              </a:spcAft>
              <a:buFont typeface="Arial" charset="0"/>
              <a:buNone/>
            </a:pPr>
            <a:endParaRPr lang="fr-FR" sz="1800" smtClean="0">
              <a:solidFill>
                <a:schemeClr val="hlink"/>
              </a:solidFill>
            </a:endParaRPr>
          </a:p>
          <a:p>
            <a:pPr fontAlgn="base">
              <a:spcAft>
                <a:spcPct val="0"/>
              </a:spcAft>
              <a:buFont typeface="Arial" charset="0"/>
              <a:buChar char="■"/>
            </a:pPr>
            <a:r>
              <a:rPr lang="fr-FR" sz="1800" smtClean="0">
                <a:solidFill>
                  <a:schemeClr val="hlink"/>
                </a:solidFill>
              </a:rPr>
              <a:t> Les enfants en situation de pauvreté en sont partiellement ou totalement exclus du fait des conditions de grande précarité dans lesquelles ils vivent.</a:t>
            </a:r>
          </a:p>
          <a:p>
            <a:pPr fontAlgn="base">
              <a:spcAft>
                <a:spcPct val="0"/>
              </a:spcAft>
              <a:buFont typeface="Arial" charset="0"/>
              <a:buNone/>
            </a:pPr>
            <a:endParaRPr lang="fr-FR" sz="1800" smtClean="0">
              <a:solidFill>
                <a:schemeClr val="hlink"/>
              </a:solidFill>
            </a:endParaRPr>
          </a:p>
          <a:p>
            <a:pPr fontAlgn="base">
              <a:spcAft>
                <a:spcPct val="0"/>
              </a:spcAft>
              <a:buFont typeface="Arial" charset="0"/>
              <a:buChar char="■"/>
            </a:pPr>
            <a:r>
              <a:rPr lang="fr-FR" sz="1600" b="1" smtClean="0">
                <a:solidFill>
                  <a:schemeClr val="tx1"/>
                </a:solidFill>
              </a:rPr>
              <a:t>« </a:t>
            </a:r>
            <a:r>
              <a:rPr lang="fr-FR" sz="1600" b="1" i="1" smtClean="0">
                <a:solidFill>
                  <a:schemeClr val="tx1"/>
                </a:solidFill>
              </a:rPr>
              <a:t>En tant que médecin scolaire je constate que la grande précarité semble vraiment être une des causes majeures de difficultés scolaires (disponibilité pour les apprentissages, culture, assiduité, codes sociaux, repères familiaux et sociaux, …) : aider ces élèves au sein de l'institution scolaire est donc indispensable</a:t>
            </a:r>
            <a:r>
              <a:rPr lang="fr-FR" sz="1600" b="1" smtClean="0">
                <a:solidFill>
                  <a:schemeClr val="tx1"/>
                </a:solidFill>
              </a:rPr>
              <a:t> </a:t>
            </a:r>
            <a:r>
              <a:rPr lang="fr-FR" sz="1600" smtClean="0">
                <a:solidFill>
                  <a:schemeClr val="tx1"/>
                </a:solidFill>
              </a:rPr>
              <a:t>».</a:t>
            </a:r>
            <a:r>
              <a:rPr lang="fr-FR" smtClean="0">
                <a:solidFill>
                  <a:schemeClr val="tx1"/>
                </a:solidFill>
              </a:rPr>
              <a:t> </a:t>
            </a:r>
            <a:r>
              <a:rPr lang="fr-FR" sz="1200" smtClean="0">
                <a:solidFill>
                  <a:schemeClr val="hlink"/>
                </a:solidFill>
              </a:rPr>
              <a:t>Note d’un médecin de l’éducation nationale à la mission.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Rectangle 2"/>
          <p:cNvSpPr>
            <a:spLocks noGrp="1"/>
          </p:cNvSpPr>
          <p:nvPr>
            <p:ph type="title"/>
          </p:nvPr>
        </p:nvSpPr>
        <p:spPr bwMode="auto"/>
        <p:txBody>
          <a:bodyPr wrap="square" numCol="1" anchorCtr="0" compatLnSpc="1">
            <a:prstTxWarp prst="textNoShape">
              <a:avLst/>
            </a:prstTxWarp>
          </a:bodyPr>
          <a:lstStyle/>
          <a:p>
            <a:pPr marL="571500" indent="-571500" eaLnBrk="1" hangingPunct="1"/>
            <a:r>
              <a:rPr lang="fr-FR" b="1" cap="none" smtClean="0"/>
              <a:t>Les signes et les effets de la grande pauvreté dans les écoles et les établissements</a:t>
            </a:r>
          </a:p>
        </p:txBody>
      </p:sp>
      <p:sp>
        <p:nvSpPr>
          <p:cNvPr id="28675" name="Rectangle 3"/>
          <p:cNvSpPr>
            <a:spLocks noGrp="1"/>
          </p:cNvSpPr>
          <p:nvPr>
            <p:ph type="body" idx="1"/>
          </p:nvPr>
        </p:nvSpPr>
        <p:spPr>
          <a:xfrm>
            <a:off x="804863" y="1524000"/>
            <a:ext cx="7881937" cy="4525963"/>
          </a:xfrm>
        </p:spPr>
        <p:txBody>
          <a:bodyPr/>
          <a:lstStyle/>
          <a:p>
            <a:pPr marL="381000" indent="-381000" fontAlgn="base">
              <a:lnSpc>
                <a:spcPct val="80000"/>
              </a:lnSpc>
              <a:spcBef>
                <a:spcPts val="1200"/>
              </a:spcBef>
              <a:spcAft>
                <a:spcPct val="0"/>
              </a:spcAft>
              <a:buFont typeface="Arial" charset="0"/>
              <a:buChar char="■"/>
            </a:pPr>
            <a:r>
              <a:rPr lang="fr-FR" sz="1600" b="1" dirty="0" smtClean="0">
                <a:solidFill>
                  <a:schemeClr val="tx1"/>
                </a:solidFill>
              </a:rPr>
              <a:t>Ce sont souvent les territoires déshérités, ruraux et urbains qui accueillent les pauvres.</a:t>
            </a:r>
            <a:r>
              <a:rPr lang="fr-FR" sz="1600" dirty="0" smtClean="0">
                <a:solidFill>
                  <a:schemeClr val="tx1"/>
                </a:solidFill>
              </a:rPr>
              <a:t> </a:t>
            </a:r>
          </a:p>
          <a:p>
            <a:pPr marL="381000" indent="-381000" fontAlgn="base">
              <a:lnSpc>
                <a:spcPct val="80000"/>
              </a:lnSpc>
              <a:spcBef>
                <a:spcPts val="1200"/>
              </a:spcBef>
              <a:spcAft>
                <a:spcPct val="0"/>
              </a:spcAft>
              <a:buFont typeface="Arial" charset="0"/>
              <a:buChar char="■"/>
            </a:pPr>
            <a:r>
              <a:rPr lang="fr-FR" sz="1600" b="1" dirty="0" smtClean="0">
                <a:solidFill>
                  <a:schemeClr val="tx1"/>
                </a:solidFill>
              </a:rPr>
              <a:t>La concentration géographique des enfants issus de l’immigration.</a:t>
            </a:r>
          </a:p>
          <a:p>
            <a:pPr marL="381000" indent="-381000" fontAlgn="base">
              <a:lnSpc>
                <a:spcPct val="80000"/>
              </a:lnSpc>
              <a:spcBef>
                <a:spcPts val="1200"/>
              </a:spcBef>
              <a:spcAft>
                <a:spcPct val="0"/>
              </a:spcAft>
              <a:buFont typeface="Arial" charset="0"/>
              <a:buChar char="■"/>
            </a:pPr>
            <a:r>
              <a:rPr lang="fr-FR" sz="1400" b="1" i="1" dirty="0" smtClean="0">
                <a:solidFill>
                  <a:schemeClr val="tx1"/>
                </a:solidFill>
              </a:rPr>
              <a:t>« La répartition des élèves issus de l’immigration dans les différents établissements en France est une des plus concentrées des pays de l’OCDE ».</a:t>
            </a:r>
            <a:r>
              <a:rPr lang="fr-FR" sz="1400" b="1" i="1" dirty="0" smtClean="0"/>
              <a:t> </a:t>
            </a:r>
            <a:r>
              <a:rPr lang="fr-FR" sz="1400" b="1" i="1" dirty="0" smtClean="0">
                <a:solidFill>
                  <a:schemeClr val="hlink"/>
                </a:solidFill>
              </a:rPr>
              <a:t>Note de France Stratégie.</a:t>
            </a:r>
            <a:r>
              <a:rPr lang="fr-FR" sz="1400" dirty="0" smtClean="0"/>
              <a:t> </a:t>
            </a:r>
          </a:p>
          <a:p>
            <a:pPr marL="381000" indent="-381000" eaLnBrk="0" fontAlgn="base" hangingPunct="0">
              <a:lnSpc>
                <a:spcPct val="80000"/>
              </a:lnSpc>
              <a:spcAft>
                <a:spcPct val="0"/>
              </a:spcAft>
              <a:buFont typeface="Arial" charset="0"/>
              <a:buChar char="■"/>
            </a:pPr>
            <a:r>
              <a:rPr lang="fr-FR" sz="1400" b="1" dirty="0" smtClean="0">
                <a:solidFill>
                  <a:srgbClr val="FF0000"/>
                </a:solidFill>
              </a:rPr>
              <a:t>Préconisation N°4: Rechercher une meilleure répartition géographique des familles nouvellement arrivées en France pour éviter une trop forte concentration des enfants dans les écoles et les établissements scolaires.</a:t>
            </a:r>
            <a:r>
              <a:rPr lang="fr-FR" sz="1400" dirty="0" smtClean="0">
                <a:solidFill>
                  <a:srgbClr val="FF0000"/>
                </a:solidFill>
              </a:rPr>
              <a:t> </a:t>
            </a:r>
            <a:r>
              <a:rPr lang="fr-FR" sz="1600" b="1" dirty="0" smtClean="0">
                <a:solidFill>
                  <a:srgbClr val="FF0000"/>
                </a:solidFill>
              </a:rPr>
              <a:t> </a:t>
            </a:r>
          </a:p>
          <a:p>
            <a:pPr marL="381000" indent="-381000" fontAlgn="base">
              <a:lnSpc>
                <a:spcPct val="80000"/>
              </a:lnSpc>
              <a:spcBef>
                <a:spcPts val="1200"/>
              </a:spcBef>
              <a:spcAft>
                <a:spcPct val="0"/>
              </a:spcAft>
              <a:buFont typeface="Arial" charset="0"/>
              <a:buChar char="■"/>
            </a:pPr>
            <a:r>
              <a:rPr lang="fr-FR" sz="1600" b="1" dirty="0" smtClean="0">
                <a:solidFill>
                  <a:schemeClr val="tx1"/>
                </a:solidFill>
              </a:rPr>
              <a:t>Dans certains territoires, urbains comme ruraux, avec l’aggravation de la crise économique, l’école est devenue:</a:t>
            </a:r>
          </a:p>
          <a:p>
            <a:pPr marL="381000" indent="-381000" fontAlgn="base">
              <a:lnSpc>
                <a:spcPct val="80000"/>
              </a:lnSpc>
              <a:spcBef>
                <a:spcPts val="1200"/>
              </a:spcBef>
              <a:spcAft>
                <a:spcPct val="0"/>
              </a:spcAft>
              <a:buFont typeface="Arial" charset="0"/>
              <a:buChar char="■"/>
            </a:pPr>
            <a:r>
              <a:rPr lang="fr-FR" sz="1600" dirty="0" smtClean="0">
                <a:solidFill>
                  <a:schemeClr val="hlink"/>
                </a:solidFill>
              </a:rPr>
              <a:t> </a:t>
            </a:r>
            <a:r>
              <a:rPr lang="fr-FR" sz="1400" dirty="0" smtClean="0">
                <a:solidFill>
                  <a:schemeClr val="hlink"/>
                </a:solidFill>
              </a:rPr>
              <a:t>Une institution d’aide aux familles, un refuge. </a:t>
            </a:r>
          </a:p>
          <a:p>
            <a:pPr marL="381000" indent="-381000" fontAlgn="base">
              <a:lnSpc>
                <a:spcPct val="80000"/>
              </a:lnSpc>
              <a:spcBef>
                <a:spcPts val="1200"/>
              </a:spcBef>
              <a:spcAft>
                <a:spcPct val="0"/>
              </a:spcAft>
              <a:buFont typeface="Arial" charset="0"/>
              <a:buChar char="■"/>
            </a:pPr>
            <a:r>
              <a:rPr lang="fr-FR" sz="1400" dirty="0" smtClean="0">
                <a:solidFill>
                  <a:schemeClr val="hlink"/>
                </a:solidFill>
              </a:rPr>
              <a:t> Un premier repère et un premier recours face aux situations de détresse sociale. </a:t>
            </a:r>
          </a:p>
          <a:p>
            <a:pPr marL="381000" indent="-381000" fontAlgn="base">
              <a:lnSpc>
                <a:spcPct val="80000"/>
              </a:lnSpc>
              <a:spcBef>
                <a:spcPts val="1200"/>
              </a:spcBef>
              <a:spcAft>
                <a:spcPct val="0"/>
              </a:spcAft>
              <a:buFont typeface="Arial" charset="0"/>
              <a:buChar char="■"/>
            </a:pPr>
            <a:r>
              <a:rPr lang="fr-FR" sz="1400" dirty="0" smtClean="0">
                <a:solidFill>
                  <a:schemeClr val="hlink"/>
                </a:solidFill>
              </a:rPr>
              <a:t> Un lieu de solidarité, un lieu où s’élaborent des solutions grâce à  l’engagement et à la vigilance des personnels de l’éducation nationale et de leurs partenaires.</a:t>
            </a:r>
          </a:p>
          <a:p>
            <a:pPr marL="381000" indent="-381000" fontAlgn="base">
              <a:lnSpc>
                <a:spcPct val="80000"/>
              </a:lnSpc>
              <a:spcBef>
                <a:spcPts val="1200"/>
              </a:spcBef>
              <a:spcAft>
                <a:spcPct val="0"/>
              </a:spcAft>
              <a:buFont typeface="Arial" charset="0"/>
              <a:buChar char="■"/>
            </a:pPr>
            <a:r>
              <a:rPr lang="fr-FR" sz="1400" dirty="0" smtClean="0">
                <a:solidFill>
                  <a:schemeClr val="hlink"/>
                </a:solidFill>
              </a:rPr>
              <a:t>Un lieu pour combattre les idées reçues sur la pauvreté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67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2"/>
          <p:cNvSpPr>
            <a:spLocks noGrp="1"/>
          </p:cNvSpPr>
          <p:nvPr>
            <p:ph type="title"/>
          </p:nvPr>
        </p:nvSpPr>
        <p:spPr bwMode="auto"/>
        <p:txBody>
          <a:bodyPr wrap="square" numCol="1" anchorCtr="0" compatLnSpc="1">
            <a:prstTxWarp prst="textNoShape">
              <a:avLst/>
            </a:prstTxWarp>
          </a:bodyPr>
          <a:lstStyle/>
          <a:p>
            <a:pPr eaLnBrk="1" hangingPunct="1"/>
            <a:r>
              <a:rPr lang="fr-FR" b="1" cap="none" smtClean="0"/>
              <a:t>Les signes et les effets de la grande pauvreté dans les écoles et les établissements</a:t>
            </a:r>
          </a:p>
        </p:txBody>
      </p:sp>
      <p:sp>
        <p:nvSpPr>
          <p:cNvPr id="29699" name="Rectangle 3"/>
          <p:cNvSpPr>
            <a:spLocks noGrp="1"/>
          </p:cNvSpPr>
          <p:nvPr>
            <p:ph type="body" idx="1"/>
          </p:nvPr>
        </p:nvSpPr>
        <p:spPr>
          <a:xfrm>
            <a:off x="804863" y="1476375"/>
            <a:ext cx="7881937" cy="4525963"/>
          </a:xfrm>
        </p:spPr>
        <p:txBody>
          <a:bodyPr/>
          <a:lstStyle/>
          <a:p>
            <a:pPr fontAlgn="base">
              <a:spcBef>
                <a:spcPts val="1200"/>
              </a:spcBef>
              <a:spcAft>
                <a:spcPct val="0"/>
              </a:spcAft>
              <a:buFont typeface="Arial" charset="0"/>
              <a:buChar char="■"/>
            </a:pPr>
            <a:r>
              <a:rPr lang="fr-FR" sz="2400" b="1" dirty="0" smtClean="0">
                <a:solidFill>
                  <a:schemeClr val="tx1"/>
                </a:solidFill>
              </a:rPr>
              <a:t> </a:t>
            </a:r>
            <a:r>
              <a:rPr lang="fr-FR" b="1" dirty="0" smtClean="0">
                <a:solidFill>
                  <a:schemeClr val="tx1"/>
                </a:solidFill>
              </a:rPr>
              <a:t>Des enfants et adolescents moins disponibles pour les apprentissages : les fragilités multiples des enfants de pauvres</a:t>
            </a:r>
          </a:p>
          <a:p>
            <a:pPr fontAlgn="base">
              <a:spcBef>
                <a:spcPts val="1200"/>
              </a:spcBef>
              <a:spcAft>
                <a:spcPct val="0"/>
              </a:spcAft>
              <a:buFont typeface="Arial" charset="0"/>
              <a:buChar char="■"/>
            </a:pPr>
            <a:r>
              <a:rPr lang="fr-FR" b="1" i="1" dirty="0" smtClean="0">
                <a:solidFill>
                  <a:schemeClr val="hlink"/>
                </a:solidFill>
              </a:rPr>
              <a:t> </a:t>
            </a:r>
            <a:r>
              <a:rPr lang="fr-FR" sz="1800" b="1" i="1" dirty="0" smtClean="0">
                <a:solidFill>
                  <a:schemeClr val="hlink"/>
                </a:solidFill>
              </a:rPr>
              <a:t>Des enfants subissent la précarité des conditions de logement.</a:t>
            </a:r>
            <a:r>
              <a:rPr lang="fr-FR" dirty="0" smtClean="0"/>
              <a:t> </a:t>
            </a:r>
          </a:p>
          <a:p>
            <a:pPr eaLnBrk="0" fontAlgn="base" hangingPunct="0">
              <a:spcAft>
                <a:spcPct val="0"/>
              </a:spcAft>
              <a:buFont typeface="Arial" charset="0"/>
              <a:buChar char="■"/>
            </a:pPr>
            <a:r>
              <a:rPr lang="fr-FR" sz="1400" dirty="0" smtClean="0">
                <a:solidFill>
                  <a:schemeClr val="hlink"/>
                </a:solidFill>
              </a:rPr>
              <a:t>Dans une école du Mans (académie de Nantes),</a:t>
            </a:r>
            <a:r>
              <a:rPr lang="fr-FR" sz="1400" dirty="0" smtClean="0">
                <a:solidFill>
                  <a:schemeClr val="tx1"/>
                </a:solidFill>
              </a:rPr>
              <a:t> «</a:t>
            </a:r>
            <a:r>
              <a:rPr lang="fr-FR" sz="1400" b="1" dirty="0" smtClean="0">
                <a:solidFill>
                  <a:schemeClr val="tx1"/>
                </a:solidFill>
              </a:rPr>
              <a:t> </a:t>
            </a:r>
            <a:r>
              <a:rPr lang="fr-FR" sz="1400" b="1" i="1" dirty="0">
                <a:solidFill>
                  <a:schemeClr val="tx1"/>
                </a:solidFill>
              </a:rPr>
              <a:t>O</a:t>
            </a:r>
            <a:r>
              <a:rPr lang="fr-FR" sz="1400" b="1" i="1" dirty="0" smtClean="0">
                <a:solidFill>
                  <a:schemeClr val="tx1"/>
                </a:solidFill>
              </a:rPr>
              <a:t>n sait que dans les HLM du quartier il y a des problèmes de bruits, les interphones sont cassés, les gamins traînent dehors, les voisins ne se supportent pas et les problèmes s’importent chez nous. Lors du dernier carnaval, deux parents se sont battus</a:t>
            </a:r>
            <a:r>
              <a:rPr lang="fr-FR" sz="1400" i="1" dirty="0" smtClean="0">
                <a:solidFill>
                  <a:schemeClr val="tx1"/>
                </a:solidFill>
              </a:rPr>
              <a:t> ». </a:t>
            </a:r>
            <a:r>
              <a:rPr lang="fr-FR" sz="1400" dirty="0" smtClean="0">
                <a:solidFill>
                  <a:schemeClr val="hlink"/>
                </a:solidFill>
              </a:rPr>
              <a:t>Dans un collège de Thionville, on signale que</a:t>
            </a:r>
            <a:r>
              <a:rPr lang="fr-FR" sz="1400" dirty="0" smtClean="0">
                <a:solidFill>
                  <a:schemeClr val="tx1"/>
                </a:solidFill>
              </a:rPr>
              <a:t> « </a:t>
            </a:r>
            <a:r>
              <a:rPr lang="fr-FR" sz="1400" b="1" i="1" dirty="0">
                <a:solidFill>
                  <a:schemeClr val="tx1"/>
                </a:solidFill>
              </a:rPr>
              <a:t>P</a:t>
            </a:r>
            <a:r>
              <a:rPr lang="fr-FR" sz="1400" b="1" i="1" dirty="0" smtClean="0">
                <a:solidFill>
                  <a:schemeClr val="tx1"/>
                </a:solidFill>
              </a:rPr>
              <a:t>lusieurs familles qui sont originaires d’un même pays résident à la même adresse, jusqu’à 22 personnes dans un F2</a:t>
            </a:r>
            <a:r>
              <a:rPr lang="fr-FR" sz="1400" i="1" dirty="0" smtClean="0">
                <a:solidFill>
                  <a:schemeClr val="tx1"/>
                </a:solidFill>
              </a:rPr>
              <a:t> ».</a:t>
            </a:r>
            <a:r>
              <a:rPr lang="fr-FR" sz="1800" dirty="0" smtClean="0"/>
              <a:t/>
            </a:r>
            <a:br>
              <a:rPr lang="fr-FR" sz="1800" dirty="0" smtClean="0"/>
            </a:br>
            <a:endParaRPr lang="fr-FR" sz="900" dirty="0" smtClean="0"/>
          </a:p>
          <a:p>
            <a:pPr eaLnBrk="0" fontAlgn="base" hangingPunct="0">
              <a:spcAft>
                <a:spcPct val="0"/>
              </a:spcAft>
              <a:buFont typeface="Arial" charset="0"/>
              <a:buChar char="■"/>
            </a:pPr>
            <a:r>
              <a:rPr lang="fr-FR" sz="1400" dirty="0" smtClean="0"/>
              <a:t>A </a:t>
            </a:r>
            <a:r>
              <a:rPr lang="fr-FR" sz="1400" dirty="0" smtClean="0">
                <a:solidFill>
                  <a:schemeClr val="hlink"/>
                </a:solidFill>
              </a:rPr>
              <a:t>Villejuif (académie de Créteil),</a:t>
            </a:r>
            <a:r>
              <a:rPr lang="fr-FR" sz="1400" dirty="0" smtClean="0"/>
              <a:t> </a:t>
            </a:r>
            <a:r>
              <a:rPr lang="fr-FR" sz="1400" i="1" dirty="0" smtClean="0">
                <a:solidFill>
                  <a:schemeClr val="tx1"/>
                </a:solidFill>
              </a:rPr>
              <a:t>« </a:t>
            </a:r>
            <a:r>
              <a:rPr lang="fr-FR" sz="1400" b="1" i="1" dirty="0" smtClean="0">
                <a:solidFill>
                  <a:schemeClr val="tx1"/>
                </a:solidFill>
              </a:rPr>
              <a:t>Une attention particulière est apportée aux élèves qui vivent en hôtel social : pas de possibilité de prendre des repas au domicile (les enfants prennent leur repas toujours en collectivité : la cantine le midi, les restos du cœur le soir dans une salle mise à disposition), pas de possibilité de recevoir des amis</a:t>
            </a:r>
            <a:r>
              <a:rPr lang="fr-FR" sz="1400" b="1" dirty="0" smtClean="0">
                <a:solidFill>
                  <a:schemeClr val="tx1"/>
                </a:solidFill>
              </a:rPr>
              <a:t> </a:t>
            </a:r>
            <a:r>
              <a:rPr lang="fr-FR" sz="1400" dirty="0" smtClean="0">
                <a:solidFill>
                  <a:schemeClr val="tx1"/>
                </a:solidFill>
              </a:rPr>
              <a:t>»</a:t>
            </a:r>
            <a:r>
              <a:rPr lang="fr-FR" sz="1400" dirty="0" smtClean="0"/>
              <a:t>. </a:t>
            </a:r>
            <a:br>
              <a:rPr lang="fr-FR" sz="1400" dirty="0" smtClean="0"/>
            </a:br>
            <a:endParaRPr lang="fr-FR" sz="1000" dirty="0" smtClean="0"/>
          </a:p>
          <a:p>
            <a:pPr fontAlgn="base">
              <a:spcBef>
                <a:spcPts val="1200"/>
              </a:spcBef>
              <a:spcAft>
                <a:spcPct val="0"/>
              </a:spcAft>
              <a:buFont typeface="Arial" charset="0"/>
              <a:buChar char="■"/>
            </a:pPr>
            <a:r>
              <a:rPr lang="fr-FR" sz="1800" b="1" dirty="0" smtClean="0">
                <a:solidFill>
                  <a:srgbClr val="FF0000"/>
                </a:solidFill>
              </a:rPr>
              <a:t>Est-il supportable que des enfants vivent ainsi dans notre pays ?</a:t>
            </a:r>
          </a:p>
          <a:p>
            <a:pPr eaLnBrk="0" fontAlgn="base" hangingPunct="0">
              <a:spcAft>
                <a:spcPct val="0"/>
              </a:spcAft>
              <a:buFont typeface="Arial" charset="0"/>
              <a:buChar char="■"/>
            </a:pPr>
            <a:endParaRPr lang="fr-FR" sz="1000" dirty="0" smtClean="0"/>
          </a:p>
          <a:p>
            <a:pPr eaLnBrk="0" fontAlgn="base" hangingPunct="0">
              <a:spcAft>
                <a:spcPct val="0"/>
              </a:spcAft>
              <a:buFont typeface="Arial" charset="0"/>
              <a:buChar char="■"/>
            </a:pPr>
            <a:endParaRPr lang="fr-FR" sz="1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50179" name="Rectangle 3"/>
          <p:cNvSpPr>
            <a:spLocks noGrp="1"/>
          </p:cNvSpPr>
          <p:nvPr>
            <p:ph type="body" idx="1"/>
          </p:nvPr>
        </p:nvSpPr>
        <p:spPr>
          <a:xfrm>
            <a:off x="804863" y="1476375"/>
            <a:ext cx="7881937" cy="4525963"/>
          </a:xfrm>
        </p:spPr>
        <p:txBody>
          <a:bodyPr/>
          <a:lstStyle/>
          <a:p>
            <a:pPr eaLnBrk="0" fontAlgn="base" hangingPunct="0">
              <a:spcAft>
                <a:spcPct val="0"/>
              </a:spcAft>
              <a:buFont typeface="Arial" charset="0"/>
              <a:buChar char="■"/>
            </a:pPr>
            <a:r>
              <a:rPr lang="fr-FR" b="1" smtClean="0">
                <a:solidFill>
                  <a:srgbClr val="FF0000"/>
                </a:solidFill>
              </a:rPr>
              <a:t>Préconisation N°3</a:t>
            </a:r>
            <a:endParaRPr lang="fr-FR" smtClean="0">
              <a:solidFill>
                <a:srgbClr val="FF0000"/>
              </a:solidFill>
            </a:endParaRPr>
          </a:p>
          <a:p>
            <a:pPr eaLnBrk="0" fontAlgn="base" hangingPunct="0">
              <a:spcAft>
                <a:spcPct val="0"/>
              </a:spcAft>
              <a:buFont typeface="Arial" charset="0"/>
              <a:buChar char="■"/>
            </a:pPr>
            <a:r>
              <a:rPr lang="fr-FR" smtClean="0">
                <a:solidFill>
                  <a:srgbClr val="FF0000"/>
                </a:solidFill>
              </a:rPr>
              <a:t>Construire un outil de suivi pédagogique pour les enfants qui sont amenés à changer fréquemment de lieu d’hébergement pour que le lien scolaire ne se brise pas et que les processus de déscolarisation qui peuvent en résulter soient mieux appréhendés.</a:t>
            </a:r>
            <a:r>
              <a:rPr lang="fr-FR"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47107" name="Rectangle 3"/>
          <p:cNvSpPr>
            <a:spLocks noGrp="1"/>
          </p:cNvSpPr>
          <p:nvPr>
            <p:ph type="body" idx="1"/>
          </p:nvPr>
        </p:nvSpPr>
        <p:spPr>
          <a:xfrm>
            <a:off x="804863" y="1476375"/>
            <a:ext cx="7881937" cy="4525963"/>
          </a:xfrm>
        </p:spPr>
        <p:txBody>
          <a:bodyPr/>
          <a:lstStyle/>
          <a:p>
            <a:pPr fontAlgn="base">
              <a:spcBef>
                <a:spcPts val="1200"/>
              </a:spcBef>
              <a:spcAft>
                <a:spcPct val="0"/>
              </a:spcAft>
              <a:buFont typeface="Arial" charset="0"/>
              <a:buChar char="■"/>
            </a:pPr>
            <a:r>
              <a:rPr lang="fr-FR" sz="1800" b="1" dirty="0" smtClean="0">
                <a:solidFill>
                  <a:schemeClr val="tx1"/>
                </a:solidFill>
              </a:rPr>
              <a:t>Des enfants et adolescents moins disponibles pour les apprentissages : les fragilités multiples des enfants de pauvres</a:t>
            </a:r>
            <a:endParaRPr lang="fr-FR" sz="1800" b="1" i="1" dirty="0" smtClean="0">
              <a:solidFill>
                <a:schemeClr val="hlink"/>
              </a:solidFill>
            </a:endParaRPr>
          </a:p>
          <a:p>
            <a:pPr fontAlgn="base">
              <a:spcBef>
                <a:spcPts val="1200"/>
              </a:spcBef>
              <a:spcAft>
                <a:spcPct val="0"/>
              </a:spcAft>
              <a:buFont typeface="Arial" charset="0"/>
              <a:buChar char="■"/>
            </a:pPr>
            <a:r>
              <a:rPr lang="fr-FR" sz="1600" b="1" dirty="0" smtClean="0">
                <a:solidFill>
                  <a:schemeClr val="hlink"/>
                </a:solidFill>
              </a:rPr>
              <a:t>Des enfants ont des problèmes vestimentaires.</a:t>
            </a:r>
          </a:p>
          <a:p>
            <a:pPr fontAlgn="base">
              <a:spcBef>
                <a:spcPts val="1200"/>
              </a:spcBef>
              <a:spcAft>
                <a:spcPct val="0"/>
              </a:spcAft>
              <a:buFont typeface="Arial" charset="0"/>
              <a:buChar char="■"/>
            </a:pPr>
            <a:r>
              <a:rPr lang="fr-FR" b="1" i="1" dirty="0" smtClean="0">
                <a:solidFill>
                  <a:schemeClr val="hlink"/>
                </a:solidFill>
              </a:rPr>
              <a:t> </a:t>
            </a:r>
            <a:r>
              <a:rPr lang="fr-FR" sz="1600" b="1" i="1" dirty="0" smtClean="0">
                <a:solidFill>
                  <a:schemeClr val="tx1"/>
                </a:solidFill>
              </a:rPr>
              <a:t>« Les vêtements de remplacement (distribués en cas de fuite urinaire ou souci gastrique) ne sont pas restitués par les familles mais conservés et utilisés comme vêtement principal </a:t>
            </a:r>
            <a:r>
              <a:rPr lang="fr-FR" sz="1600" b="1" i="1" dirty="0" smtClean="0">
                <a:solidFill>
                  <a:schemeClr val="hlink"/>
                </a:solidFill>
              </a:rPr>
              <a:t>».</a:t>
            </a:r>
            <a:r>
              <a:rPr lang="fr-FR" sz="1600" b="1" i="1" dirty="0" smtClean="0">
                <a:solidFill>
                  <a:schemeClr val="tx1"/>
                </a:solidFill>
              </a:rPr>
              <a:t> « De nombreux enfants viennent à l'école sans chaussettes et parfois sans chaussures (chaussons) et cela même en hiver ».</a:t>
            </a:r>
            <a:r>
              <a:rPr lang="fr-FR" sz="1600" b="1" i="1" dirty="0" smtClean="0"/>
              <a:t> </a:t>
            </a:r>
            <a:r>
              <a:rPr lang="fr-FR" sz="1200" i="1" dirty="0" smtClean="0">
                <a:solidFill>
                  <a:schemeClr val="hlink"/>
                </a:solidFill>
              </a:rPr>
              <a:t>Une équipe d’école maternelle de Seine-Saint-Denis et note d’une inspectrice.</a:t>
            </a:r>
          </a:p>
          <a:p>
            <a:pPr eaLnBrk="0" fontAlgn="base" hangingPunct="0">
              <a:spcAft>
                <a:spcPct val="0"/>
              </a:spcAft>
              <a:buFont typeface="Arial" charset="0"/>
              <a:buChar char="■"/>
            </a:pPr>
            <a:r>
              <a:rPr lang="fr-FR" sz="1600" b="1" i="1" dirty="0" smtClean="0">
                <a:solidFill>
                  <a:schemeClr val="hlink"/>
                </a:solidFill>
              </a:rPr>
              <a:t>Dans un collège d’Aubervilliers, sont organisés</a:t>
            </a:r>
            <a:r>
              <a:rPr lang="fr-FR" sz="1600" i="1" dirty="0" smtClean="0">
                <a:solidFill>
                  <a:schemeClr val="hlink"/>
                </a:solidFill>
              </a:rPr>
              <a:t>,</a:t>
            </a:r>
            <a:r>
              <a:rPr lang="fr-FR" i="1" dirty="0" smtClean="0"/>
              <a:t> </a:t>
            </a:r>
            <a:r>
              <a:rPr lang="fr-FR" sz="1800" i="1" dirty="0" smtClean="0">
                <a:solidFill>
                  <a:schemeClr val="tx1"/>
                </a:solidFill>
              </a:rPr>
              <a:t>«</a:t>
            </a:r>
            <a:r>
              <a:rPr lang="fr-FR" sz="1600" b="1" i="1" dirty="0" smtClean="0">
                <a:solidFill>
                  <a:schemeClr val="tx1"/>
                </a:solidFill>
              </a:rPr>
              <a:t> Le lavage du linge de certains enfants par les machines du collège, le prêt des douches au gymnase car il y a souvent des enfants scolarisés qui vivent dans des lieux de fortune sans possibilité de se laver en particulier</a:t>
            </a:r>
            <a:r>
              <a:rPr lang="fr-FR" sz="1600" b="1" i="1" dirty="0" smtClean="0"/>
              <a:t> </a:t>
            </a:r>
            <a:r>
              <a:rPr lang="fr-FR" i="1" dirty="0" smtClean="0"/>
              <a:t>». </a:t>
            </a:r>
            <a:r>
              <a:rPr lang="fr-FR" sz="1200" i="1" dirty="0" smtClean="0">
                <a:solidFill>
                  <a:schemeClr val="hlink"/>
                </a:solidFill>
              </a:rPr>
              <a:t>Observation d’un IA-IPR de l’académie de Créteil.</a:t>
            </a:r>
          </a:p>
          <a:p>
            <a:pPr fontAlgn="base">
              <a:spcBef>
                <a:spcPts val="1200"/>
              </a:spcBef>
              <a:spcAft>
                <a:spcPct val="0"/>
              </a:spcAft>
              <a:buFont typeface="Arial" charset="0"/>
              <a:buChar char="■"/>
            </a:pPr>
            <a:r>
              <a:rPr lang="fr-FR" b="1" dirty="0" smtClean="0">
                <a:solidFill>
                  <a:srgbClr val="FF0000"/>
                </a:solidFill>
              </a:rPr>
              <a:t>Est-il supportable que des enfants vivent ainsi dans notre pays ?</a:t>
            </a:r>
          </a:p>
          <a:p>
            <a:pPr eaLnBrk="0" fontAlgn="base" hangingPunct="0">
              <a:spcAft>
                <a:spcPct val="0"/>
              </a:spcAft>
              <a:buFont typeface="Arial" charset="0"/>
              <a:buChar char="■"/>
            </a:pPr>
            <a:endParaRPr lang="fr-FR" sz="1200" i="1" dirty="0" smtClean="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1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10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48131" name="Rectangle 3"/>
          <p:cNvSpPr>
            <a:spLocks noGrp="1"/>
          </p:cNvSpPr>
          <p:nvPr>
            <p:ph type="body" idx="1"/>
          </p:nvPr>
        </p:nvSpPr>
        <p:spPr>
          <a:xfrm>
            <a:off x="804863" y="1476375"/>
            <a:ext cx="7881937" cy="4525963"/>
          </a:xfrm>
        </p:spPr>
        <p:txBody>
          <a:bodyPr/>
          <a:lstStyle/>
          <a:p>
            <a:pPr fontAlgn="base">
              <a:lnSpc>
                <a:spcPct val="90000"/>
              </a:lnSpc>
              <a:spcBef>
                <a:spcPts val="1200"/>
              </a:spcBef>
              <a:spcAft>
                <a:spcPct val="0"/>
              </a:spcAft>
              <a:buFont typeface="Arial" charset="0"/>
              <a:buChar char="■"/>
            </a:pPr>
            <a:r>
              <a:rPr lang="fr-FR" b="1" dirty="0" smtClean="0">
                <a:solidFill>
                  <a:schemeClr val="tx1"/>
                </a:solidFill>
              </a:rPr>
              <a:t>Des enfants et adolescents moins disponibles pour les apprentissages : les fragilités multiples des enfants de pauvres</a:t>
            </a:r>
          </a:p>
          <a:p>
            <a:pPr fontAlgn="base">
              <a:lnSpc>
                <a:spcPct val="90000"/>
              </a:lnSpc>
              <a:spcBef>
                <a:spcPts val="1200"/>
              </a:spcBef>
              <a:spcAft>
                <a:spcPct val="0"/>
              </a:spcAft>
              <a:buFont typeface="Arial" charset="0"/>
              <a:buChar char="■"/>
            </a:pPr>
            <a:r>
              <a:rPr lang="fr-FR" sz="1800" b="1" i="1" dirty="0" smtClean="0">
                <a:solidFill>
                  <a:schemeClr val="hlink"/>
                </a:solidFill>
              </a:rPr>
              <a:t>Des enfants arrivent sans avoir mangé. </a:t>
            </a:r>
          </a:p>
          <a:p>
            <a:pPr marL="0" indent="0" fontAlgn="base">
              <a:lnSpc>
                <a:spcPct val="90000"/>
              </a:lnSpc>
              <a:spcBef>
                <a:spcPts val="1200"/>
              </a:spcBef>
              <a:spcAft>
                <a:spcPct val="0"/>
              </a:spcAft>
              <a:buNone/>
            </a:pPr>
            <a:endParaRPr lang="fr-FR" sz="1000" b="1" i="1" dirty="0" smtClean="0">
              <a:solidFill>
                <a:schemeClr val="hlink"/>
              </a:solidFill>
            </a:endParaRPr>
          </a:p>
          <a:p>
            <a:pPr eaLnBrk="0" fontAlgn="base" hangingPunct="0">
              <a:lnSpc>
                <a:spcPct val="90000"/>
              </a:lnSpc>
              <a:spcAft>
                <a:spcPct val="0"/>
              </a:spcAft>
              <a:buFont typeface="Arial" charset="0"/>
              <a:buChar char="■"/>
            </a:pPr>
            <a:r>
              <a:rPr lang="fr-FR" altLang="zh-CN" sz="1400" b="1" i="1" dirty="0" smtClean="0">
                <a:solidFill>
                  <a:schemeClr val="tx1"/>
                </a:solidFill>
              </a:rPr>
              <a:t>« Il y a des enfants qui traînent devant l’école à partir de 12h30, alors que la sortie des classes est à 12h (on peut supposer que les enfants ne sont pas rentrés chez eux et n’ont pas mangé), d’autant plus que certains se « précipitent » sur le goûter. Les dires des enfants sont aussi un indicateur : « je n’ai pas mangé, je n’ai pas déjeuné ce matin, j’ai faim…</a:t>
            </a:r>
            <a:r>
              <a:rPr lang="fr-FR" altLang="zh-CN" sz="1400" b="1" i="1" dirty="0" smtClean="0"/>
              <a:t> </a:t>
            </a:r>
            <a:r>
              <a:rPr lang="fr-FR" altLang="zh-CN" sz="1400" b="1" i="1" dirty="0" smtClean="0">
                <a:solidFill>
                  <a:schemeClr val="tx1"/>
                </a:solidFill>
              </a:rPr>
              <a:t>».</a:t>
            </a:r>
            <a:r>
              <a:rPr lang="fr-FR" altLang="zh-CN" sz="1200" b="1" i="1" dirty="0" smtClean="0"/>
              <a:t> </a:t>
            </a:r>
            <a:r>
              <a:rPr lang="fr-FR" altLang="zh-CN" sz="1200" b="1" i="1" dirty="0" smtClean="0">
                <a:solidFill>
                  <a:schemeClr val="hlink"/>
                </a:solidFill>
              </a:rPr>
              <a:t>Nancy, </a:t>
            </a:r>
            <a:r>
              <a:rPr lang="fr-FR" altLang="zh-CN" sz="1200" b="1" i="1" dirty="0" err="1" smtClean="0">
                <a:solidFill>
                  <a:schemeClr val="hlink"/>
                </a:solidFill>
              </a:rPr>
              <a:t>Maxeville</a:t>
            </a:r>
            <a:r>
              <a:rPr lang="fr-FR" altLang="zh-CN" sz="1200" b="1" i="1" dirty="0" smtClean="0">
                <a:solidFill>
                  <a:schemeClr val="hlink"/>
                </a:solidFill>
              </a:rPr>
              <a:t>, témoignage recueilli par l’inspectrice de circonscription.</a:t>
            </a:r>
          </a:p>
          <a:p>
            <a:pPr eaLnBrk="0" fontAlgn="base" hangingPunct="0">
              <a:lnSpc>
                <a:spcPct val="90000"/>
              </a:lnSpc>
              <a:spcAft>
                <a:spcPct val="0"/>
              </a:spcAft>
              <a:buFont typeface="Arial" charset="0"/>
              <a:buChar char="■"/>
            </a:pPr>
            <a:r>
              <a:rPr lang="fr-FR" sz="1400" b="1" i="1" dirty="0" smtClean="0">
                <a:solidFill>
                  <a:schemeClr val="tx1"/>
                </a:solidFill>
              </a:rPr>
              <a:t>« Des repas copieux (féculents) sont servis le lundi car beaucoup d'élèves ne prennent pas de repas structuré le week-end, le jeudi car l'existence d'un forfait 4 jours (lundi, mardi, jeudi, vendredi, sans le mercredi midi), fait que certains élèves n'ont pas de repas structuré du mardi midi au jeudi midi. Les rations servies ces jours sont importantes et il n'y a guère de restes ».</a:t>
            </a:r>
            <a:r>
              <a:rPr lang="fr-FR" sz="1400" b="1" i="1" dirty="0" smtClean="0">
                <a:solidFill>
                  <a:schemeClr val="hlink"/>
                </a:solidFill>
              </a:rPr>
              <a:t> </a:t>
            </a:r>
            <a:r>
              <a:rPr lang="fr-FR" sz="1200" b="1" i="1" dirty="0" smtClean="0">
                <a:solidFill>
                  <a:schemeClr val="hlink"/>
                </a:solidFill>
              </a:rPr>
              <a:t>Cuisinier LP, académie de Grenoble.</a:t>
            </a:r>
          </a:p>
          <a:p>
            <a:pPr eaLnBrk="0" fontAlgn="base" hangingPunct="0">
              <a:lnSpc>
                <a:spcPct val="90000"/>
              </a:lnSpc>
              <a:spcAft>
                <a:spcPct val="0"/>
              </a:spcAft>
              <a:buFont typeface="Arial" charset="0"/>
              <a:buChar char="■"/>
            </a:pPr>
            <a:r>
              <a:rPr lang="fr-FR" sz="1400" b="1" i="1" dirty="0" smtClean="0">
                <a:solidFill>
                  <a:srgbClr val="FF0000"/>
                </a:solidFill>
              </a:rPr>
              <a:t>Préconisation N°5: Faire en sorte que la restauration scolaire devienne un droit sans aucune condition restrictive.</a:t>
            </a:r>
            <a:r>
              <a:rPr lang="fr-FR" sz="1400" dirty="0" smtClean="0">
                <a:solidFill>
                  <a:srgbClr val="FF0000"/>
                </a:solidFill>
              </a:rPr>
              <a:t> </a:t>
            </a:r>
          </a:p>
          <a:p>
            <a:pPr fontAlgn="base">
              <a:lnSpc>
                <a:spcPct val="90000"/>
              </a:lnSpc>
              <a:spcBef>
                <a:spcPts val="1200"/>
              </a:spcBef>
              <a:spcAft>
                <a:spcPct val="0"/>
              </a:spcAft>
              <a:buFont typeface="Arial" charset="0"/>
              <a:buChar char="■"/>
            </a:pPr>
            <a:r>
              <a:rPr lang="fr-FR" sz="1800" b="1" dirty="0" smtClean="0">
                <a:solidFill>
                  <a:srgbClr val="FF0000"/>
                </a:solidFill>
              </a:rPr>
              <a:t>Est-il supportable que des enfants vivent ainsi dans notre pays ?</a:t>
            </a:r>
          </a:p>
          <a:p>
            <a:pPr eaLnBrk="0" fontAlgn="base" hangingPunct="0">
              <a:lnSpc>
                <a:spcPct val="90000"/>
              </a:lnSpc>
              <a:spcAft>
                <a:spcPct val="0"/>
              </a:spcAft>
              <a:buFont typeface="Arial" charset="0"/>
              <a:buChar char="■"/>
            </a:pPr>
            <a:endParaRPr lang="fr-FR" sz="1400" b="1" i="1" dirty="0" smtClean="0">
              <a:solidFill>
                <a:srgbClr val="FF0000"/>
              </a:solidFill>
            </a:endParaRPr>
          </a:p>
          <a:p>
            <a:pPr fontAlgn="base">
              <a:lnSpc>
                <a:spcPct val="90000"/>
              </a:lnSpc>
              <a:spcBef>
                <a:spcPts val="1200"/>
              </a:spcBef>
              <a:spcAft>
                <a:spcPct val="0"/>
              </a:spcAft>
              <a:buFont typeface="Arial" charset="0"/>
              <a:buChar char="■"/>
            </a:pPr>
            <a:endParaRPr lang="fr-FR" sz="1400" b="1" i="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49155" name="Rectangle 3"/>
          <p:cNvSpPr>
            <a:spLocks noGrp="1"/>
          </p:cNvSpPr>
          <p:nvPr>
            <p:ph type="body" idx="1"/>
          </p:nvPr>
        </p:nvSpPr>
        <p:spPr>
          <a:xfrm>
            <a:off x="804863" y="1476375"/>
            <a:ext cx="7881937" cy="4525963"/>
          </a:xfrm>
        </p:spPr>
        <p:txBody>
          <a:bodyPr/>
          <a:lstStyle/>
          <a:p>
            <a:pPr fontAlgn="base">
              <a:lnSpc>
                <a:spcPct val="80000"/>
              </a:lnSpc>
              <a:spcBef>
                <a:spcPts val="1200"/>
              </a:spcBef>
              <a:spcAft>
                <a:spcPct val="0"/>
              </a:spcAft>
              <a:buFont typeface="Arial" charset="0"/>
              <a:buChar char="■"/>
            </a:pPr>
            <a:r>
              <a:rPr lang="fr-FR" sz="1800" b="1" dirty="0" smtClean="0">
                <a:solidFill>
                  <a:schemeClr val="tx1"/>
                </a:solidFill>
              </a:rPr>
              <a:t>Des enfants et adolescents moins disponibles pour les apprentissages : les fragilités multiples des enfants de pauvres</a:t>
            </a:r>
            <a:endParaRPr lang="fr-FR" sz="1600" b="1" i="1" dirty="0" smtClean="0">
              <a:solidFill>
                <a:schemeClr val="hlink"/>
              </a:solidFill>
            </a:endParaRPr>
          </a:p>
          <a:p>
            <a:pPr fontAlgn="base">
              <a:lnSpc>
                <a:spcPct val="80000"/>
              </a:lnSpc>
              <a:spcBef>
                <a:spcPts val="1200"/>
              </a:spcBef>
              <a:spcAft>
                <a:spcPct val="0"/>
              </a:spcAft>
              <a:buFont typeface="Arial" charset="0"/>
              <a:buChar char="■"/>
            </a:pPr>
            <a:r>
              <a:rPr lang="fr-FR" sz="1600" b="1" i="1" dirty="0" smtClean="0">
                <a:solidFill>
                  <a:schemeClr val="hlink"/>
                </a:solidFill>
              </a:rPr>
              <a:t> Des enfants ne peuvent pas participer aux voyages scolaires.</a:t>
            </a:r>
            <a:endParaRPr lang="fr-FR" sz="1200" dirty="0" smtClean="0">
              <a:solidFill>
                <a:schemeClr val="tx1"/>
              </a:solidFill>
            </a:endParaRPr>
          </a:p>
          <a:p>
            <a:pPr fontAlgn="base">
              <a:lnSpc>
                <a:spcPct val="80000"/>
              </a:lnSpc>
              <a:spcBef>
                <a:spcPts val="1200"/>
              </a:spcBef>
              <a:spcAft>
                <a:spcPct val="0"/>
              </a:spcAft>
              <a:buFont typeface="Arial" charset="0"/>
              <a:buChar char="■"/>
            </a:pPr>
            <a:r>
              <a:rPr lang="fr-FR" sz="1800" b="1" i="1" dirty="0" smtClean="0">
                <a:solidFill>
                  <a:schemeClr val="tx1"/>
                </a:solidFill>
              </a:rPr>
              <a:t>« Le nombre de familles du collège qui, en retour, ne peuvent pas accueillir de jeunes espagnols, est en augmentation »</a:t>
            </a:r>
            <a:r>
              <a:rPr lang="fr-FR" sz="1800" b="1" dirty="0" smtClean="0">
                <a:solidFill>
                  <a:schemeClr val="tx1"/>
                </a:solidFill>
              </a:rPr>
              <a:t>. </a:t>
            </a:r>
            <a:r>
              <a:rPr lang="fr-FR" sz="1800" b="1" dirty="0" smtClean="0">
                <a:solidFill>
                  <a:schemeClr val="hlink"/>
                </a:solidFill>
              </a:rPr>
              <a:t>Collège Léo Lagrange de Fourmies.</a:t>
            </a:r>
          </a:p>
          <a:p>
            <a:pPr fontAlgn="base">
              <a:lnSpc>
                <a:spcPct val="80000"/>
              </a:lnSpc>
              <a:spcBef>
                <a:spcPts val="1200"/>
              </a:spcBef>
              <a:spcAft>
                <a:spcPct val="0"/>
              </a:spcAft>
              <a:buFont typeface="Arial" charset="0"/>
              <a:buChar char="■"/>
            </a:pPr>
            <a:r>
              <a:rPr lang="fr-FR" sz="1800" b="1" dirty="0" smtClean="0">
                <a:solidFill>
                  <a:schemeClr val="hlink"/>
                </a:solidFill>
              </a:rPr>
              <a:t>Une assistante sociale de l’académie d’Aix-Marseille a confié ses interrogations sur ces sorties scolaires qui, aujourd’hui semblent davantage bénéficier</a:t>
            </a:r>
            <a:r>
              <a:rPr lang="fr-FR" sz="1800" b="1" i="1" dirty="0" smtClean="0"/>
              <a:t> </a:t>
            </a:r>
            <a:r>
              <a:rPr lang="fr-FR" sz="1800" b="1" i="1" dirty="0" smtClean="0">
                <a:solidFill>
                  <a:schemeClr val="tx1"/>
                </a:solidFill>
              </a:rPr>
              <a:t>« aux élèves dont les parents peuvent assumer les frais que cela engendre »,</a:t>
            </a:r>
            <a:r>
              <a:rPr lang="fr-FR" sz="1800" b="1" i="1" dirty="0" smtClean="0"/>
              <a:t> </a:t>
            </a:r>
            <a:r>
              <a:rPr lang="fr-FR" sz="1800" b="1" dirty="0" smtClean="0">
                <a:solidFill>
                  <a:schemeClr val="hlink"/>
                </a:solidFill>
              </a:rPr>
              <a:t>les fonds sociaux dont elle dispose ne permettant pas</a:t>
            </a:r>
            <a:r>
              <a:rPr lang="fr-FR" sz="1800" b="1" i="1" dirty="0" smtClean="0"/>
              <a:t> </a:t>
            </a:r>
            <a:r>
              <a:rPr lang="fr-FR" sz="1800" b="1" i="1" dirty="0" smtClean="0">
                <a:solidFill>
                  <a:schemeClr val="tx1"/>
                </a:solidFill>
              </a:rPr>
              <a:t>« de financer de manière conséquente des voyages dont le coût s’élève souvent à 300 ou 400 euros »,</a:t>
            </a:r>
            <a:r>
              <a:rPr lang="fr-FR" sz="1800" b="1" i="1" dirty="0" smtClean="0"/>
              <a:t> </a:t>
            </a:r>
            <a:r>
              <a:rPr lang="fr-FR" sz="1800" b="1" dirty="0" smtClean="0">
                <a:solidFill>
                  <a:schemeClr val="hlink"/>
                </a:solidFill>
              </a:rPr>
              <a:t>malgré les aides de la Maison départementale des Solidarités</a:t>
            </a:r>
            <a:r>
              <a:rPr lang="fr-FR" sz="1800" b="1" i="1" dirty="0" smtClean="0"/>
              <a:t>.</a:t>
            </a:r>
          </a:p>
          <a:p>
            <a:pPr eaLnBrk="0" fontAlgn="base" hangingPunct="0">
              <a:lnSpc>
                <a:spcPct val="80000"/>
              </a:lnSpc>
              <a:spcAft>
                <a:spcPct val="0"/>
              </a:spcAft>
              <a:buFont typeface="Arial" charset="0"/>
              <a:buChar char="■"/>
            </a:pPr>
            <a:endParaRPr lang="fr-FR" sz="1800" b="1" dirty="0" smtClean="0">
              <a:solidFill>
                <a:srgbClr val="FF0000"/>
              </a:solidFill>
            </a:endParaRPr>
          </a:p>
          <a:p>
            <a:pPr eaLnBrk="0" fontAlgn="base" hangingPunct="0">
              <a:lnSpc>
                <a:spcPct val="80000"/>
              </a:lnSpc>
              <a:spcAft>
                <a:spcPct val="0"/>
              </a:spcAft>
              <a:buFont typeface="Arial" charset="0"/>
              <a:buChar char="■"/>
            </a:pPr>
            <a:r>
              <a:rPr lang="fr-FR" sz="1400" b="1" dirty="0" smtClean="0">
                <a:solidFill>
                  <a:srgbClr val="FF0000"/>
                </a:solidFill>
              </a:rPr>
              <a:t>Préconisation N°6: Tout élève doit pouvoir bénéficier d’un voyage culturel et/ou linguistique au cours de sa scolarité à l’école primaire et au collège et aucun élève ne doit être empêché d’y participer pour des raisons financières.  </a:t>
            </a:r>
            <a:endParaRPr lang="fr-FR" sz="1400" b="1" i="1" dirty="0" smtClean="0">
              <a:solidFill>
                <a:srgbClr val="FF0000"/>
              </a:solidFill>
            </a:endParaRPr>
          </a:p>
          <a:p>
            <a:pPr fontAlgn="base">
              <a:lnSpc>
                <a:spcPct val="80000"/>
              </a:lnSpc>
              <a:spcBef>
                <a:spcPts val="1200"/>
              </a:spcBef>
              <a:spcAft>
                <a:spcPct val="0"/>
              </a:spcAft>
              <a:buFont typeface="Arial" charset="0"/>
              <a:buChar char="■"/>
            </a:pPr>
            <a:r>
              <a:rPr lang="fr-FR" sz="1600" b="1" dirty="0" smtClean="0">
                <a:solidFill>
                  <a:srgbClr val="FF0000"/>
                </a:solidFill>
              </a:rPr>
              <a:t>Est-il supportable que des enfants vivent ainsi dans notre pays ?</a:t>
            </a:r>
          </a:p>
          <a:p>
            <a:pPr eaLnBrk="0" fontAlgn="base" hangingPunct="0">
              <a:lnSpc>
                <a:spcPct val="80000"/>
              </a:lnSpc>
              <a:spcAft>
                <a:spcPct val="0"/>
              </a:spcAft>
              <a:buFont typeface="Arial" charset="0"/>
              <a:buChar char="■"/>
            </a:pPr>
            <a:endParaRPr lang="fr-FR"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91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15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1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52227" name="Rectangle 3"/>
          <p:cNvSpPr>
            <a:spLocks noGrp="1"/>
          </p:cNvSpPr>
          <p:nvPr>
            <p:ph type="body" idx="1"/>
          </p:nvPr>
        </p:nvSpPr>
        <p:spPr>
          <a:xfrm>
            <a:off x="804863" y="1476375"/>
            <a:ext cx="7881937" cy="4525963"/>
          </a:xfrm>
        </p:spPr>
        <p:txBody>
          <a:bodyPr/>
          <a:lstStyle/>
          <a:p>
            <a:pPr fontAlgn="base">
              <a:lnSpc>
                <a:spcPct val="90000"/>
              </a:lnSpc>
              <a:spcBef>
                <a:spcPts val="1200"/>
              </a:spcBef>
              <a:spcAft>
                <a:spcPct val="0"/>
              </a:spcAft>
              <a:buFont typeface="Arial" charset="0"/>
              <a:buChar char="■"/>
            </a:pPr>
            <a:r>
              <a:rPr lang="fr-FR" b="1" dirty="0" smtClean="0">
                <a:solidFill>
                  <a:schemeClr val="tx1"/>
                </a:solidFill>
              </a:rPr>
              <a:t>Des enfants et adolescents moins disponibles pour les apprentissages : les fragilités multiples des enfants de pauvres</a:t>
            </a:r>
          </a:p>
          <a:p>
            <a:pPr fontAlgn="base">
              <a:lnSpc>
                <a:spcPct val="90000"/>
              </a:lnSpc>
              <a:spcBef>
                <a:spcPts val="1200"/>
              </a:spcBef>
              <a:spcAft>
                <a:spcPct val="0"/>
              </a:spcAft>
              <a:buFont typeface="Arial" charset="0"/>
              <a:buChar char="■"/>
            </a:pPr>
            <a:r>
              <a:rPr lang="fr-FR" sz="1400" b="1" dirty="0" smtClean="0">
                <a:solidFill>
                  <a:schemeClr val="hlink"/>
                </a:solidFill>
              </a:rPr>
              <a:t>Des enfants ne peuvent pas payer les photos de classe ou acheter les fournitures scolaires.</a:t>
            </a:r>
          </a:p>
          <a:p>
            <a:pPr fontAlgn="base">
              <a:lnSpc>
                <a:spcPct val="90000"/>
              </a:lnSpc>
              <a:spcBef>
                <a:spcPts val="1200"/>
              </a:spcBef>
              <a:spcAft>
                <a:spcPct val="0"/>
              </a:spcAft>
              <a:buFont typeface="Arial" charset="0"/>
              <a:buChar char="■"/>
            </a:pPr>
            <a:r>
              <a:rPr lang="fr-FR" sz="1400" b="1" dirty="0" smtClean="0">
                <a:solidFill>
                  <a:schemeClr val="hlink"/>
                </a:solidFill>
              </a:rPr>
              <a:t>Les instructions officielles sont parfois peu connues ou même ignorées, ce qui entraine alors des listes de fournitures déraisonnables et des situations extrêmement désagréables pour les familles.</a:t>
            </a:r>
            <a:r>
              <a:rPr lang="fr-FR" sz="1400" dirty="0" smtClean="0"/>
              <a:t> </a:t>
            </a:r>
          </a:p>
          <a:p>
            <a:pPr eaLnBrk="0" fontAlgn="base" hangingPunct="0">
              <a:lnSpc>
                <a:spcPct val="90000"/>
              </a:lnSpc>
              <a:spcAft>
                <a:spcPct val="0"/>
              </a:spcAft>
              <a:buFont typeface="Arial" charset="0"/>
              <a:buChar char="■"/>
            </a:pPr>
            <a:endParaRPr lang="fr-FR" sz="1400" b="1" i="1" dirty="0" smtClean="0">
              <a:solidFill>
                <a:srgbClr val="FF0000"/>
              </a:solidFill>
            </a:endParaRPr>
          </a:p>
          <a:p>
            <a:pPr eaLnBrk="0" fontAlgn="base" hangingPunct="0">
              <a:lnSpc>
                <a:spcPct val="90000"/>
              </a:lnSpc>
              <a:spcAft>
                <a:spcPct val="0"/>
              </a:spcAft>
              <a:buFont typeface="Arial" charset="0"/>
              <a:buChar char="■"/>
            </a:pPr>
            <a:r>
              <a:rPr lang="fr-FR" sz="1400" b="1" i="1" dirty="0" smtClean="0">
                <a:solidFill>
                  <a:srgbClr val="FF0000"/>
                </a:solidFill>
              </a:rPr>
              <a:t>Préconisation N°7: Mobiliser les corps d’inspection, les directeurs d’école et les chefs d’établissement pour qu’ils tiennent leur rôle de garants du respect des recommandations des textes officiels concernant les fournitures scolaires.</a:t>
            </a:r>
          </a:p>
          <a:p>
            <a:pPr eaLnBrk="0" fontAlgn="base" hangingPunct="0">
              <a:lnSpc>
                <a:spcPct val="90000"/>
              </a:lnSpc>
              <a:spcAft>
                <a:spcPct val="0"/>
              </a:spcAft>
              <a:buFont typeface="Arial" charset="0"/>
              <a:buNone/>
            </a:pPr>
            <a:endParaRPr lang="fr-FR" sz="1000" b="1" i="1" dirty="0" smtClean="0">
              <a:solidFill>
                <a:schemeClr val="hlink"/>
              </a:solidFill>
            </a:endParaRPr>
          </a:p>
          <a:p>
            <a:pPr fontAlgn="base">
              <a:lnSpc>
                <a:spcPct val="90000"/>
              </a:lnSpc>
              <a:spcBef>
                <a:spcPts val="1200"/>
              </a:spcBef>
              <a:spcAft>
                <a:spcPct val="0"/>
              </a:spcAft>
              <a:buFont typeface="Arial" charset="0"/>
              <a:buChar char="■"/>
            </a:pPr>
            <a:r>
              <a:rPr lang="fr-FR" sz="1800" b="1" dirty="0" smtClean="0">
                <a:solidFill>
                  <a:srgbClr val="FF0000"/>
                </a:solidFill>
              </a:rPr>
              <a:t>Est-il supportable que des enfants vivent ainsi dans notre pays ?</a:t>
            </a:r>
          </a:p>
          <a:p>
            <a:pPr eaLnBrk="0" fontAlgn="base" hangingPunct="0">
              <a:lnSpc>
                <a:spcPct val="90000"/>
              </a:lnSpc>
              <a:spcAft>
                <a:spcPct val="0"/>
              </a:spcAft>
              <a:buFont typeface="Arial" charset="0"/>
              <a:buChar char="■"/>
            </a:pPr>
            <a:endParaRPr lang="fr-F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222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222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p:cNvSpPr>
          <p:nvPr>
            <p:ph type="title"/>
          </p:nvPr>
        </p:nvSpPr>
        <p:spPr/>
        <p:txBody>
          <a:bodyPr/>
          <a:lstStyle/>
          <a:p>
            <a:endParaRPr lang="fr-FR" dirty="0" smtClean="0"/>
          </a:p>
        </p:txBody>
      </p:sp>
      <p:sp>
        <p:nvSpPr>
          <p:cNvPr id="58371" name="Rectangle 3"/>
          <p:cNvSpPr>
            <a:spLocks noGrp="1"/>
          </p:cNvSpPr>
          <p:nvPr>
            <p:ph type="body" idx="1"/>
          </p:nvPr>
        </p:nvSpPr>
        <p:spPr>
          <a:xfrm>
            <a:off x="1096963" y="1579563"/>
            <a:ext cx="7589837" cy="1247775"/>
          </a:xfrm>
        </p:spPr>
        <p:txBody>
          <a:bodyPr/>
          <a:lstStyle/>
          <a:p>
            <a:r>
              <a:rPr lang="fr-FR" sz="1800" dirty="0" smtClean="0">
                <a:solidFill>
                  <a:schemeClr val="tx1"/>
                </a:solidFill>
              </a:rPr>
              <a:t>Un contexte inédit: une étroite collaboration entre un inspecteur général de l’éducation nationale et le Conseil Économique, Social et Environnemental qui s’est saisi du sujet « Pour une école de la réussite de tous »: </a:t>
            </a:r>
            <a:r>
              <a:rPr lang="fr-FR" sz="1800" dirty="0" err="1">
                <a:solidFill>
                  <a:schemeClr val="tx1"/>
                </a:solidFill>
              </a:rPr>
              <a:t>r</a:t>
            </a:r>
            <a:r>
              <a:rPr lang="fr-FR" sz="1800" dirty="0" err="1" smtClean="0">
                <a:solidFill>
                  <a:schemeClr val="tx1"/>
                </a:solidFill>
              </a:rPr>
              <a:t>apporteure</a:t>
            </a:r>
            <a:r>
              <a:rPr lang="fr-FR" sz="1800" dirty="0" smtClean="0">
                <a:solidFill>
                  <a:schemeClr val="tx1"/>
                </a:solidFill>
              </a:rPr>
              <a:t>: Marie-</a:t>
            </a:r>
            <a:r>
              <a:rPr lang="fr-FR" sz="1800" dirty="0" err="1" smtClean="0">
                <a:solidFill>
                  <a:schemeClr val="tx1"/>
                </a:solidFill>
              </a:rPr>
              <a:t>Aleth</a:t>
            </a:r>
            <a:r>
              <a:rPr lang="fr-FR" sz="1800" dirty="0" smtClean="0">
                <a:solidFill>
                  <a:schemeClr val="tx1"/>
                </a:solidFill>
              </a:rPr>
              <a:t> </a:t>
            </a:r>
            <a:r>
              <a:rPr lang="fr-FR" sz="1800" dirty="0" err="1" smtClean="0">
                <a:solidFill>
                  <a:schemeClr val="tx1"/>
                </a:solidFill>
              </a:rPr>
              <a:t>Grard</a:t>
            </a:r>
            <a:r>
              <a:rPr lang="fr-FR" sz="1800" dirty="0" smtClean="0">
                <a:solidFill>
                  <a:schemeClr val="tx1"/>
                </a:solidFill>
              </a:rPr>
              <a:t>, vice-présidente d’ATD Quart Monde.</a:t>
            </a:r>
          </a:p>
          <a:p>
            <a:r>
              <a:rPr lang="fr-FR" sz="1800" dirty="0" smtClean="0">
                <a:solidFill>
                  <a:schemeClr val="tx1"/>
                </a:solidFill>
              </a:rPr>
              <a:t/>
            </a:r>
            <a:br>
              <a:rPr lang="fr-FR" sz="1800" dirty="0" smtClean="0">
                <a:solidFill>
                  <a:schemeClr val="tx1"/>
                </a:solidFill>
              </a:rPr>
            </a:br>
            <a:r>
              <a:rPr lang="fr-FR" sz="1800" dirty="0" smtClean="0">
                <a:solidFill>
                  <a:schemeClr val="tx1"/>
                </a:solidFill>
              </a:rPr>
              <a:t>10 académies concernées, 120 auditions, 50 réunions en académie, 30 écoles et établissements visitées, 288 comptes rendus de visites, 5 « états de la recherche » produits par l’Institut français de l’éducation (</a:t>
            </a:r>
            <a:r>
              <a:rPr lang="fr-FR" sz="1800" dirty="0" err="1" smtClean="0">
                <a:solidFill>
                  <a:schemeClr val="tx1"/>
                </a:solidFill>
              </a:rPr>
              <a:t>Ifé</a:t>
            </a:r>
            <a:r>
              <a:rPr lang="fr-FR" sz="1800" dirty="0" smtClean="0">
                <a:solidFill>
                  <a:schemeClr val="tx1"/>
                </a:solidFill>
              </a:rPr>
              <a:t>).</a:t>
            </a:r>
          </a:p>
          <a:p>
            <a:r>
              <a:rPr lang="fr-FR" sz="1800" dirty="0" smtClean="0">
                <a:solidFill>
                  <a:schemeClr val="tx1"/>
                </a:solidFill>
              </a:rPr>
              <a:t/>
            </a:r>
            <a:br>
              <a:rPr lang="fr-FR" sz="1800" dirty="0" smtClean="0">
                <a:solidFill>
                  <a:schemeClr val="tx1"/>
                </a:solidFill>
              </a:rPr>
            </a:br>
            <a:r>
              <a:rPr lang="fr-FR" sz="1800" dirty="0" smtClean="0">
                <a:solidFill>
                  <a:schemeClr val="tx1"/>
                </a:solidFill>
              </a:rPr>
              <a:t/>
            </a:r>
            <a:br>
              <a:rPr lang="fr-FR" sz="1800" dirty="0" smtClean="0">
                <a:solidFill>
                  <a:schemeClr val="tx1"/>
                </a:solidFill>
              </a:rPr>
            </a:br>
            <a:r>
              <a:rPr lang="fr-FR" sz="1800" dirty="0" smtClean="0">
                <a:solidFill>
                  <a:schemeClr val="tx1"/>
                </a:solidFill>
              </a:rPr>
              <a:t>Une vingtaine de préconisations communes .</a:t>
            </a:r>
            <a:r>
              <a:rPr lang="fr-FR" sz="2400" dirty="0" smtClean="0">
                <a:solidFill>
                  <a:schemeClr val="tx1"/>
                </a:solidFill>
              </a:rPr>
              <a:t/>
            </a:r>
            <a:br>
              <a:rPr lang="fr-FR" sz="2400" dirty="0" smtClean="0">
                <a:solidFill>
                  <a:schemeClr val="tx1"/>
                </a:solidFill>
              </a:rPr>
            </a:br>
            <a:endParaRPr lang="fr-FR" sz="2400" dirty="0" smtClean="0">
              <a:solidFill>
                <a:schemeClr val="tx1"/>
              </a:solidFill>
            </a:endParaRPr>
          </a:p>
        </p:txBody>
      </p:sp>
    </p:spTree>
    <p:extLst>
      <p:ext uri="{BB962C8B-B14F-4D97-AF65-F5344CB8AC3E}">
        <p14:creationId xmlns:p14="http://schemas.microsoft.com/office/powerpoint/2010/main" xmlns="" val="174162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83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53251" name="Rectangle 3"/>
          <p:cNvSpPr>
            <a:spLocks noGrp="1"/>
          </p:cNvSpPr>
          <p:nvPr>
            <p:ph type="body" idx="1"/>
          </p:nvPr>
        </p:nvSpPr>
        <p:spPr>
          <a:xfrm>
            <a:off x="804863" y="1476375"/>
            <a:ext cx="7881937" cy="4525963"/>
          </a:xfrm>
        </p:spPr>
        <p:txBody>
          <a:bodyPr/>
          <a:lstStyle/>
          <a:p>
            <a:pPr marL="381000" indent="-381000" fontAlgn="base">
              <a:spcBef>
                <a:spcPts val="1200"/>
              </a:spcBef>
              <a:spcAft>
                <a:spcPct val="0"/>
              </a:spcAft>
              <a:buFont typeface="Arial" charset="0"/>
              <a:buChar char="■"/>
            </a:pPr>
            <a:r>
              <a:rPr lang="fr-FR" sz="1800" b="1" dirty="0" smtClean="0">
                <a:solidFill>
                  <a:schemeClr val="tx1"/>
                </a:solidFill>
              </a:rPr>
              <a:t>Des enfants et adolescents moins disponibles pour les apprentissages : les fragilités multiples des enfants de pauvres.</a:t>
            </a:r>
          </a:p>
          <a:p>
            <a:pPr marL="381000" indent="-381000" fontAlgn="base">
              <a:spcBef>
                <a:spcPts val="1200"/>
              </a:spcBef>
              <a:spcAft>
                <a:spcPct val="0"/>
              </a:spcAft>
              <a:buFont typeface="Arial" charset="0"/>
              <a:buChar char="■"/>
            </a:pPr>
            <a:r>
              <a:rPr lang="fr-FR" sz="1600" b="1" dirty="0" smtClean="0">
                <a:solidFill>
                  <a:schemeClr val="tx1"/>
                </a:solidFill>
              </a:rPr>
              <a:t>L’école face à la dégradation de la situation sanitaire des enfants de familles pauvres</a:t>
            </a:r>
          </a:p>
          <a:p>
            <a:pPr marL="381000" indent="-381000" fontAlgn="base">
              <a:spcBef>
                <a:spcPts val="1200"/>
              </a:spcBef>
              <a:spcAft>
                <a:spcPct val="0"/>
              </a:spcAft>
              <a:buFont typeface="Arial" charset="0"/>
              <a:buChar char="■"/>
            </a:pPr>
            <a:r>
              <a:rPr lang="fr-FR" sz="1400" b="1" dirty="0" smtClean="0">
                <a:solidFill>
                  <a:schemeClr val="tx1"/>
                </a:solidFill>
              </a:rPr>
              <a:t>« </a:t>
            </a:r>
            <a:r>
              <a:rPr lang="fr-FR" sz="1400" b="1" i="1" dirty="0" smtClean="0">
                <a:solidFill>
                  <a:schemeClr val="tx1"/>
                </a:solidFill>
              </a:rPr>
              <a:t>L’école devient un lieu de prévention et un lieu de soin ce qui est accentué par l’augmentation de la précarité et la désertification des cabinets médicaux dans certains quartiers. Les familles viennent consulter à l’école pour voir si cela vaut la peine d’aller chez le médecin </a:t>
            </a:r>
            <a:r>
              <a:rPr lang="fr-FR" sz="1400" b="1" dirty="0" smtClean="0">
                <a:solidFill>
                  <a:schemeClr val="tx1"/>
                </a:solidFill>
              </a:rPr>
              <a:t>». </a:t>
            </a:r>
            <a:r>
              <a:rPr lang="fr-FR" sz="1000" b="1" i="1" dirty="0" smtClean="0">
                <a:solidFill>
                  <a:schemeClr val="hlink"/>
                </a:solidFill>
              </a:rPr>
              <a:t>Bobigny, 17 octobre 2014.</a:t>
            </a:r>
          </a:p>
          <a:p>
            <a:pPr marL="381000" indent="-381000" fontAlgn="base">
              <a:spcBef>
                <a:spcPts val="1200"/>
              </a:spcBef>
              <a:spcAft>
                <a:spcPct val="0"/>
              </a:spcAft>
              <a:buFont typeface="Arial" charset="0"/>
              <a:buChar char="■"/>
            </a:pPr>
            <a:r>
              <a:rPr lang="fr-FR" sz="1400" b="1" dirty="0" smtClean="0">
                <a:solidFill>
                  <a:schemeClr val="tx1"/>
                </a:solidFill>
              </a:rPr>
              <a:t>Dans les écoles REP du Havre visitées par la mission, 40 % des caries dentaires ne sont pas soignées</a:t>
            </a:r>
            <a:r>
              <a:rPr lang="fr-FR" sz="1400" b="1" i="1" dirty="0" smtClean="0">
                <a:solidFill>
                  <a:schemeClr val="tx1"/>
                </a:solidFill>
              </a:rPr>
              <a:t>.</a:t>
            </a:r>
            <a:r>
              <a:rPr lang="fr-FR" b="1" i="1" dirty="0" smtClean="0"/>
              <a:t> </a:t>
            </a:r>
            <a:r>
              <a:rPr lang="fr-FR" sz="1000" b="1" i="1" dirty="0" smtClean="0">
                <a:solidFill>
                  <a:schemeClr val="hlink"/>
                </a:solidFill>
              </a:rPr>
              <a:t>Visite de la mission, 27 janvier 2015.</a:t>
            </a:r>
          </a:p>
          <a:p>
            <a:pPr marL="381000" indent="-381000" fontAlgn="base">
              <a:spcBef>
                <a:spcPts val="1200"/>
              </a:spcBef>
              <a:spcAft>
                <a:spcPct val="0"/>
              </a:spcAft>
              <a:buFont typeface="Arial" charset="0"/>
              <a:buChar char="■"/>
            </a:pPr>
            <a:r>
              <a:rPr lang="fr-FR" sz="1400" b="1" i="1" dirty="0" smtClean="0">
                <a:solidFill>
                  <a:schemeClr val="tx1"/>
                </a:solidFill>
              </a:rPr>
              <a:t>« L’offre de soins est plus restreinte [en zone rurale], mais s’y ajoute le gros problème de l’accessibilité aux soins (problèmes de transports, d’horaires, etc.). Nous avons donc beaucoup plus de difficultés pour la prise en charge des problèmes dépistés ». </a:t>
            </a:r>
            <a:r>
              <a:rPr lang="fr-FR" sz="1000" b="1" i="1" dirty="0" smtClean="0">
                <a:solidFill>
                  <a:schemeClr val="hlink"/>
                </a:solidFill>
              </a:rPr>
              <a:t>Médecins de l’éducation nationale, </a:t>
            </a:r>
            <a:r>
              <a:rPr lang="fr-FR" sz="1000" b="1" i="1" dirty="0" err="1" smtClean="0">
                <a:solidFill>
                  <a:schemeClr val="hlink"/>
                </a:solidFill>
              </a:rPr>
              <a:t>academie</a:t>
            </a:r>
            <a:r>
              <a:rPr lang="fr-FR" sz="1000" b="1" i="1" dirty="0" smtClean="0">
                <a:solidFill>
                  <a:schemeClr val="hlink"/>
                </a:solidFill>
              </a:rPr>
              <a:t> de Nancy-Metz.</a:t>
            </a:r>
            <a:endParaRPr lang="fr-FR" sz="1400" b="1" i="1" dirty="0" smtClean="0">
              <a:solidFill>
                <a:schemeClr val="tx1"/>
              </a:solidFill>
            </a:endParaRPr>
          </a:p>
          <a:p>
            <a:pPr marL="381000" indent="-381000" fontAlgn="base">
              <a:spcBef>
                <a:spcPts val="1200"/>
              </a:spcBef>
              <a:spcAft>
                <a:spcPct val="0"/>
              </a:spcAft>
              <a:buFont typeface="Arial" charset="0"/>
              <a:buChar char="■"/>
            </a:pPr>
            <a:r>
              <a:rPr lang="fr-FR" dirty="0" smtClean="0"/>
              <a:t> </a:t>
            </a:r>
            <a:endParaRPr lang="fr-FR" sz="1000" b="1" dirty="0" smtClean="0">
              <a:solidFill>
                <a:schemeClr val="hlink"/>
              </a:solidFill>
            </a:endParaRPr>
          </a:p>
          <a:p>
            <a:pPr marL="381000" indent="-381000" eaLnBrk="0" fontAlgn="base" hangingPunct="0">
              <a:spcAft>
                <a:spcPct val="0"/>
              </a:spcAft>
              <a:buFont typeface="Arial" charset="0"/>
              <a:buChar char="■"/>
            </a:pPr>
            <a:endParaRPr lang="fr-FR" sz="1000" dirty="0" smtClean="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25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32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Rectangle 2"/>
          <p:cNvSpPr>
            <a:spLocks noGrp="1"/>
          </p:cNvSpPr>
          <p:nvPr>
            <p:ph type="title"/>
          </p:nvPr>
        </p:nvSpPr>
        <p:spPr bwMode="auto"/>
        <p:txBody>
          <a:bodyPr wrap="square" numCol="1" anchorCtr="0" compatLnSpc="1">
            <a:prstTxWarp prst="textNoShape">
              <a:avLst/>
            </a:prstTxWarp>
          </a:bodyPr>
          <a:lstStyle/>
          <a:p>
            <a:pPr eaLnBrk="1" hangingPunct="1"/>
            <a:r>
              <a:rPr lang="fr-FR" b="1" cap="none" smtClean="0"/>
              <a:t>Les signes et les effets de la grande pauvreté dans les écoles et les établissements</a:t>
            </a:r>
          </a:p>
        </p:txBody>
      </p:sp>
      <p:sp>
        <p:nvSpPr>
          <p:cNvPr id="31747" name="Rectangle 3"/>
          <p:cNvSpPr>
            <a:spLocks noGrp="1"/>
          </p:cNvSpPr>
          <p:nvPr>
            <p:ph type="body" idx="1"/>
          </p:nvPr>
        </p:nvSpPr>
        <p:spPr>
          <a:xfrm>
            <a:off x="804863" y="1476375"/>
            <a:ext cx="7881937" cy="4525963"/>
          </a:xfrm>
        </p:spPr>
        <p:txBody>
          <a:bodyPr/>
          <a:lstStyle/>
          <a:p>
            <a:pPr marL="381000" indent="-381000" fontAlgn="base">
              <a:spcBef>
                <a:spcPts val="1200"/>
              </a:spcBef>
              <a:spcAft>
                <a:spcPct val="0"/>
              </a:spcAft>
              <a:buFont typeface="Arial" charset="0"/>
              <a:buChar char="■"/>
            </a:pPr>
            <a:r>
              <a:rPr lang="fr-FR" sz="1800" b="1" smtClean="0">
                <a:solidFill>
                  <a:schemeClr val="tx1"/>
                </a:solidFill>
              </a:rPr>
              <a:t>L’amélioration attendue des réponses de l’institution scolaire et des partenaires face à la grande pauvreté de certains élèves.</a:t>
            </a:r>
          </a:p>
          <a:p>
            <a:pPr marL="381000" indent="-381000" fontAlgn="base">
              <a:spcBef>
                <a:spcPts val="1200"/>
              </a:spcBef>
              <a:spcAft>
                <a:spcPct val="0"/>
              </a:spcAft>
              <a:buFont typeface="Arial" charset="0"/>
              <a:buChar char="■"/>
            </a:pPr>
            <a:r>
              <a:rPr lang="fr-FR" sz="1600" b="1" i="1" smtClean="0">
                <a:solidFill>
                  <a:schemeClr val="hlink"/>
                </a:solidFill>
              </a:rPr>
              <a:t>Des services de santé de l’éducation nationale à renforcer.</a:t>
            </a:r>
          </a:p>
          <a:p>
            <a:pPr marL="381000" indent="-381000" eaLnBrk="0" fontAlgn="base" hangingPunct="0">
              <a:spcAft>
                <a:spcPct val="0"/>
              </a:spcAft>
              <a:buFont typeface="Arial" charset="0"/>
              <a:buChar char="■"/>
            </a:pPr>
            <a:r>
              <a:rPr lang="fr-FR" sz="1400" b="1" smtClean="0">
                <a:solidFill>
                  <a:srgbClr val="FF0000"/>
                </a:solidFill>
              </a:rPr>
              <a:t>Préconisation N°10</a:t>
            </a:r>
            <a:r>
              <a:rPr lang="fr-FR" sz="1400" smtClean="0">
                <a:solidFill>
                  <a:srgbClr val="FF0000"/>
                </a:solidFill>
              </a:rPr>
              <a:t>: Mettre à l’étude, en liaison avec le Conseil National de l’Ordre des médecins et la Caisse Nationale d’Assurance Maladie, la possibilité d’autoriser les médecins de l’éducation nationale à prescrire des bilans d’évaluation auprès de spécialistes, sans passage obligé par le médecin de famille. </a:t>
            </a:r>
          </a:p>
          <a:p>
            <a:pPr marL="381000" indent="-381000" eaLnBrk="0" fontAlgn="base" hangingPunct="0">
              <a:spcAft>
                <a:spcPct val="0"/>
              </a:spcAft>
              <a:buFont typeface="Arial" charset="0"/>
              <a:buChar char="■"/>
            </a:pPr>
            <a:r>
              <a:rPr lang="fr-FR" sz="1400" b="1" smtClean="0">
                <a:solidFill>
                  <a:srgbClr val="FF0000"/>
                </a:solidFill>
              </a:rPr>
              <a:t>Préconisation N°11</a:t>
            </a:r>
            <a:r>
              <a:rPr lang="fr-FR" sz="1400" smtClean="0">
                <a:solidFill>
                  <a:srgbClr val="FF0000"/>
                </a:solidFill>
              </a:rPr>
              <a:t>: Mettre en place des conventions Agence Régionale de Santé-Rectorats-Collectivités territoriales</a:t>
            </a:r>
            <a:r>
              <a:rPr lang="fr-FR" sz="1400" b="1" smtClean="0">
                <a:solidFill>
                  <a:srgbClr val="FF0000"/>
                </a:solidFill>
              </a:rPr>
              <a:t> </a:t>
            </a:r>
            <a:r>
              <a:rPr lang="fr-FR" sz="1400" smtClean="0">
                <a:solidFill>
                  <a:srgbClr val="FF0000"/>
                </a:solidFill>
              </a:rPr>
              <a:t>pour trouver des réponses locales et concrètes aux problèmes d’accessibilité géographique aux soins, en zone rurale comme en zone urbaine.</a:t>
            </a:r>
          </a:p>
          <a:p>
            <a:pPr marL="381000" indent="-381000" eaLnBrk="0" fontAlgn="base" hangingPunct="0">
              <a:spcAft>
                <a:spcPct val="0"/>
              </a:spcAft>
              <a:buFont typeface="Arial" charset="0"/>
              <a:buChar char="■"/>
            </a:pPr>
            <a:r>
              <a:rPr lang="fr-FR" sz="1400" b="1" smtClean="0">
                <a:solidFill>
                  <a:srgbClr val="FF0000"/>
                </a:solidFill>
              </a:rPr>
              <a:t>Préconisation N°14: </a:t>
            </a:r>
            <a:r>
              <a:rPr lang="fr-FR" sz="1400" smtClean="0">
                <a:solidFill>
                  <a:srgbClr val="FF0000"/>
                </a:solidFill>
              </a:rPr>
              <a:t>Augmenter le nombre de postes d’infirmiers et de médecins de l’éducation nationale pour permettre un suivi continu des élèves dans les écoles et les collèges des zones urbaines et rurales défavorisées. </a:t>
            </a:r>
          </a:p>
          <a:p>
            <a:pPr marL="381000" indent="-381000" eaLnBrk="0" fontAlgn="base" hangingPunct="0">
              <a:spcAft>
                <a:spcPct val="0"/>
              </a:spcAft>
              <a:buFont typeface="Arial" charset="0"/>
              <a:buChar char="■"/>
            </a:pPr>
            <a:endParaRPr lang="fr-FR" sz="1400" smtClean="0">
              <a:solidFill>
                <a:srgbClr val="FF0000"/>
              </a:solidFill>
            </a:endParaRPr>
          </a:p>
          <a:p>
            <a:pPr marL="381000" indent="-381000" eaLnBrk="0" fontAlgn="base" hangingPunct="0">
              <a:spcAft>
                <a:spcPct val="0"/>
              </a:spcAft>
              <a:buFont typeface="Arial" charset="0"/>
              <a:buChar char="■"/>
            </a:pPr>
            <a:endParaRPr lang="fr-FR" smtClean="0"/>
          </a:p>
          <a:p>
            <a:pPr marL="381000" indent="-381000" eaLnBrk="0" fontAlgn="base" hangingPunct="0">
              <a:spcAft>
                <a:spcPct val="0"/>
              </a:spcAft>
              <a:buFont typeface="Arial" charset="0"/>
              <a:buChar char="■"/>
            </a:pPr>
            <a:r>
              <a:rPr lang="fr-FR"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7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Rectangle 2"/>
          <p:cNvSpPr>
            <a:spLocks noGrp="1"/>
          </p:cNvSpPr>
          <p:nvPr>
            <p:ph type="title"/>
          </p:nvPr>
        </p:nvSpPr>
        <p:spPr bwMode="auto"/>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28674" name="Rectangle 3"/>
          <p:cNvSpPr>
            <a:spLocks noGrp="1"/>
          </p:cNvSpPr>
          <p:nvPr>
            <p:ph type="body" idx="1"/>
          </p:nvPr>
        </p:nvSpPr>
        <p:spPr>
          <a:xfrm>
            <a:off x="804863" y="1476375"/>
            <a:ext cx="7881937" cy="4525963"/>
          </a:xfrm>
        </p:spPr>
        <p:txBody>
          <a:bodyPr/>
          <a:lstStyle/>
          <a:p>
            <a:pPr marL="381000" indent="-381000" fontAlgn="base">
              <a:spcBef>
                <a:spcPts val="1200"/>
              </a:spcBef>
              <a:spcAft>
                <a:spcPct val="0"/>
              </a:spcAft>
              <a:buFont typeface="Arial" charset="0"/>
              <a:buChar char="■"/>
            </a:pPr>
            <a:r>
              <a:rPr lang="fr-FR" b="1" i="1" dirty="0" smtClean="0">
                <a:solidFill>
                  <a:schemeClr val="hlink"/>
                </a:solidFill>
              </a:rPr>
              <a:t>Une aide sociale à porter à la hauteur des besoins.</a:t>
            </a:r>
          </a:p>
          <a:p>
            <a:pPr marL="381000" indent="-381000" fontAlgn="base">
              <a:spcBef>
                <a:spcPts val="1200"/>
              </a:spcBef>
              <a:spcAft>
                <a:spcPct val="0"/>
              </a:spcAft>
              <a:buFont typeface="Arial" charset="0"/>
              <a:buChar char="■"/>
            </a:pPr>
            <a:r>
              <a:rPr lang="fr-FR" sz="1800" b="1" i="1" dirty="0" smtClean="0">
                <a:solidFill>
                  <a:schemeClr val="tx1"/>
                </a:solidFill>
              </a:rPr>
              <a:t>Un service social en faveur des élèves sous la pression de la dégradation sociale</a:t>
            </a:r>
            <a:r>
              <a:rPr lang="fr-FR" sz="1800" dirty="0" smtClean="0"/>
              <a:t> </a:t>
            </a:r>
          </a:p>
          <a:p>
            <a:pPr marL="381000" indent="-381000" eaLnBrk="0" fontAlgn="base" hangingPunct="0">
              <a:spcAft>
                <a:spcPct val="0"/>
              </a:spcAft>
              <a:buFont typeface="Arial" charset="0"/>
              <a:buChar char="■"/>
            </a:pPr>
            <a:r>
              <a:rPr lang="fr-FR" sz="1200" b="1" dirty="0" smtClean="0">
                <a:solidFill>
                  <a:srgbClr val="FF0000"/>
                </a:solidFill>
              </a:rPr>
              <a:t>Préconisation N°15: </a:t>
            </a:r>
            <a:r>
              <a:rPr lang="fr-FR" sz="1200" dirty="0" smtClean="0">
                <a:solidFill>
                  <a:srgbClr val="FF0000"/>
                </a:solidFill>
              </a:rPr>
              <a:t>Augmenter le nombre de postes d’assistants sociaux pour permettre un suivi continu des élèves dans les écoles et les collèges des zones urbaines et rurales défavorisées</a:t>
            </a:r>
            <a:r>
              <a:rPr lang="fr-FR" sz="1800" dirty="0" smtClean="0"/>
              <a:t>. </a:t>
            </a:r>
            <a:endParaRPr lang="fr-FR" sz="1800" b="1" i="1" dirty="0" smtClean="0">
              <a:solidFill>
                <a:schemeClr val="tx1"/>
              </a:solidFill>
            </a:endParaRPr>
          </a:p>
          <a:p>
            <a:pPr marL="381000" indent="-381000" fontAlgn="base">
              <a:spcBef>
                <a:spcPts val="1200"/>
              </a:spcBef>
              <a:spcAft>
                <a:spcPct val="0"/>
              </a:spcAft>
              <a:buFont typeface="Arial" charset="0"/>
              <a:buChar char="■"/>
            </a:pPr>
            <a:r>
              <a:rPr lang="fr-FR" sz="1200" b="1" dirty="0" smtClean="0">
                <a:solidFill>
                  <a:schemeClr val="tx1"/>
                </a:solidFill>
              </a:rPr>
              <a:t>Le montant des bourses de collège s’élève, pour le premier taux à 84 €, pour le second taux à 228 € et pour le troisième taux à 357 €. Concrètement, pour un enfant, une famille pauvre touche 357 euros par an à taux plein, soit 1,98 euros par jour de classe, c’est-à-dire même pas le prix d’un repas à la cantine scolaire.</a:t>
            </a:r>
          </a:p>
          <a:p>
            <a:pPr marL="381000" indent="-381000" eaLnBrk="0" fontAlgn="base" hangingPunct="0">
              <a:spcAft>
                <a:spcPct val="0"/>
              </a:spcAft>
              <a:buFont typeface="Arial" charset="0"/>
              <a:buChar char="■"/>
            </a:pPr>
            <a:r>
              <a:rPr lang="fr-FR" sz="1200" b="1" dirty="0" smtClean="0">
                <a:solidFill>
                  <a:srgbClr val="FF0000"/>
                </a:solidFill>
              </a:rPr>
              <a:t>Préconisation N°18: </a:t>
            </a:r>
            <a:r>
              <a:rPr lang="fr-FR" sz="1200" dirty="0" smtClean="0">
                <a:solidFill>
                  <a:srgbClr val="FF0000"/>
                </a:solidFill>
              </a:rPr>
              <a:t>Revaloriser le montant des bourses de collège.</a:t>
            </a:r>
            <a:r>
              <a:rPr lang="fr-FR" sz="1800" dirty="0" smtClean="0"/>
              <a:t> </a:t>
            </a:r>
            <a:endParaRPr lang="fr-FR" sz="1800" b="1" i="1" dirty="0" smtClean="0">
              <a:solidFill>
                <a:schemeClr val="tx1"/>
              </a:solidFill>
            </a:endParaRPr>
          </a:p>
          <a:p>
            <a:pPr marL="381000" indent="-381000" fontAlgn="base">
              <a:spcBef>
                <a:spcPts val="1200"/>
              </a:spcBef>
              <a:spcAft>
                <a:spcPct val="0"/>
              </a:spcAft>
              <a:buFont typeface="Arial" charset="0"/>
              <a:buChar char="■"/>
            </a:pPr>
            <a:r>
              <a:rPr lang="fr-FR" sz="1200" b="1" dirty="0" smtClean="0">
                <a:solidFill>
                  <a:schemeClr val="tx1"/>
                </a:solidFill>
              </a:rPr>
              <a:t>Un taux anormal de non recours aux bourses à réduire</a:t>
            </a:r>
            <a:r>
              <a:rPr lang="fr-FR" sz="1200" b="1" i="1" dirty="0" smtClean="0">
                <a:solidFill>
                  <a:schemeClr val="tx1"/>
                </a:solidFill>
              </a:rPr>
              <a:t>: </a:t>
            </a:r>
            <a:r>
              <a:rPr lang="fr-FR" sz="1200" b="1" i="1" dirty="0" smtClean="0">
                <a:solidFill>
                  <a:schemeClr val="hlink"/>
                </a:solidFill>
              </a:rPr>
              <a:t>« </a:t>
            </a:r>
            <a:r>
              <a:rPr lang="fr-FR" sz="1200" b="1" i="1" dirty="0" smtClean="0">
                <a:solidFill>
                  <a:schemeClr val="tx1"/>
                </a:solidFill>
              </a:rPr>
              <a:t>Les dossiers sont compliqués à remplir, les dates sont contraignantes, les familles qui ne sont pas en situation régulière n’ont évidemment pas la possibilité de s’inscrire dans un processus de demande de bourses et beaucoup d’autres sont dans un tel état de dénuement qu’elles ne font pas de demande de bourses »</a:t>
            </a:r>
            <a:r>
              <a:rPr lang="fr-FR" sz="1200" b="1" i="1" dirty="0" smtClean="0">
                <a:solidFill>
                  <a:schemeClr val="hlink"/>
                </a:solidFill>
              </a:rPr>
              <a:t>.</a:t>
            </a:r>
            <a:r>
              <a:rPr lang="fr-FR" sz="1400" b="1" i="1" dirty="0" smtClean="0"/>
              <a:t> </a:t>
            </a:r>
            <a:r>
              <a:rPr lang="fr-FR" sz="900" b="1" i="1" dirty="0" smtClean="0">
                <a:solidFill>
                  <a:schemeClr val="tx1"/>
                </a:solidFill>
              </a:rPr>
              <a:t>Bobigny, 17 octobre 2014.</a:t>
            </a:r>
          </a:p>
          <a:p>
            <a:pPr marL="381000" indent="-381000" fontAlgn="base">
              <a:spcBef>
                <a:spcPts val="1200"/>
              </a:spcBef>
              <a:spcAft>
                <a:spcPct val="0"/>
              </a:spcAft>
              <a:buFont typeface="Arial" charset="0"/>
              <a:buChar char="■"/>
            </a:pPr>
            <a:r>
              <a:rPr lang="fr-FR" altLang="zh-TW" sz="1400" b="1" dirty="0" smtClean="0">
                <a:solidFill>
                  <a:schemeClr val="tx1"/>
                </a:solidFill>
              </a:rPr>
              <a:t>Le non recours aux bourses est d’autant plus préjudiciable qu’il peut entrainer le non versement des aides facultatives aux élèves boursiers mises en place par les collectivités territoriales.</a:t>
            </a:r>
            <a:endParaRPr lang="fr-FR" sz="14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7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67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55299" name="Rectangle 3"/>
          <p:cNvSpPr>
            <a:spLocks noGrp="1"/>
          </p:cNvSpPr>
          <p:nvPr>
            <p:ph type="body" idx="1"/>
          </p:nvPr>
        </p:nvSpPr>
        <p:spPr>
          <a:xfrm>
            <a:off x="804863" y="1476375"/>
            <a:ext cx="7881937" cy="4525963"/>
          </a:xfrm>
        </p:spPr>
        <p:txBody>
          <a:bodyPr/>
          <a:lstStyle/>
          <a:p>
            <a:pPr fontAlgn="base">
              <a:spcBef>
                <a:spcPts val="1200"/>
              </a:spcBef>
              <a:spcAft>
                <a:spcPct val="0"/>
              </a:spcAft>
              <a:buFont typeface="Arial" charset="0"/>
              <a:buChar char="■"/>
            </a:pPr>
            <a:r>
              <a:rPr lang="fr-FR" sz="2400" b="1" i="1" smtClean="0">
                <a:solidFill>
                  <a:schemeClr val="hlink"/>
                </a:solidFill>
              </a:rPr>
              <a:t>Une aide sociale à porter à la hauteur des besoins.</a:t>
            </a:r>
          </a:p>
          <a:p>
            <a:pPr eaLnBrk="0" fontAlgn="base" hangingPunct="0">
              <a:spcAft>
                <a:spcPct val="0"/>
              </a:spcAft>
              <a:buFont typeface="Arial" charset="0"/>
              <a:buChar char="■"/>
            </a:pPr>
            <a:r>
              <a:rPr lang="fr-FR" sz="1400" b="1" smtClean="0">
                <a:solidFill>
                  <a:srgbClr val="FF0000"/>
                </a:solidFill>
              </a:rPr>
              <a:t>Préconisation N°19</a:t>
            </a:r>
            <a:r>
              <a:rPr lang="fr-FR" sz="1400" smtClean="0">
                <a:solidFill>
                  <a:srgbClr val="FF0000"/>
                </a:solidFill>
              </a:rPr>
              <a:t>: Procéder à un état des lieux des distorsions entre le taux de CSP défavorisées et le taux de boursiers dans les collèges et les lycées dans chaque académie, de manière à réduire le nombre des non recours. Faire de ce sujet un point d’observation lors des visites d’inspecteurs dans les établissements et, dans les établissements les plus concernés, en faire un axe de la lettre de mission du chef d’établissement et du dialogue de gestion avec les autorités académiques.</a:t>
            </a:r>
          </a:p>
          <a:p>
            <a:pPr eaLnBrk="0" fontAlgn="base" hangingPunct="0">
              <a:spcAft>
                <a:spcPct val="0"/>
              </a:spcAft>
              <a:buFont typeface="Arial" charset="0"/>
              <a:buNone/>
            </a:pPr>
            <a:endParaRPr lang="fr-FR" sz="1400" smtClean="0">
              <a:solidFill>
                <a:srgbClr val="FF0000"/>
              </a:solidFill>
            </a:endParaRPr>
          </a:p>
          <a:p>
            <a:pPr eaLnBrk="0" fontAlgn="base" hangingPunct="0">
              <a:spcAft>
                <a:spcPct val="0"/>
              </a:spcAft>
              <a:buFont typeface="Arial" charset="0"/>
              <a:buChar char="■"/>
            </a:pPr>
            <a:r>
              <a:rPr lang="fr-FR" sz="1400" b="1" smtClean="0">
                <a:solidFill>
                  <a:srgbClr val="FF0000"/>
                </a:solidFill>
              </a:rPr>
              <a:t>Préconisation N°20</a:t>
            </a:r>
            <a:r>
              <a:rPr lang="fr-FR" sz="1400" smtClean="0">
                <a:solidFill>
                  <a:srgbClr val="FF0000"/>
                </a:solidFill>
              </a:rPr>
              <a:t>: Engager un travail de simplification du dossier de demande de bourse et de révision des bases pour le calcul des droits.</a:t>
            </a:r>
          </a:p>
          <a:p>
            <a:pPr eaLnBrk="0" fontAlgn="base" hangingPunct="0">
              <a:spcAft>
                <a:spcPct val="0"/>
              </a:spcAft>
              <a:buFont typeface="Arial" charset="0"/>
              <a:buChar char="■"/>
            </a:pPr>
            <a:r>
              <a:rPr lang="fr-FR" smtClean="0"/>
              <a:t> </a:t>
            </a:r>
            <a:r>
              <a:rPr lang="fr-FR" sz="1400" smtClean="0">
                <a:solidFill>
                  <a:srgbClr val="FF0000"/>
                </a:solidFill>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54275" name="Rectangle 3"/>
          <p:cNvSpPr>
            <a:spLocks noGrp="1"/>
          </p:cNvSpPr>
          <p:nvPr>
            <p:ph type="body" idx="1"/>
          </p:nvPr>
        </p:nvSpPr>
        <p:spPr>
          <a:xfrm>
            <a:off x="804863" y="1476375"/>
            <a:ext cx="7881937" cy="4525963"/>
          </a:xfrm>
        </p:spPr>
        <p:txBody>
          <a:bodyPr/>
          <a:lstStyle/>
          <a:p>
            <a:pPr fontAlgn="base">
              <a:spcBef>
                <a:spcPts val="1200"/>
              </a:spcBef>
              <a:spcAft>
                <a:spcPct val="0"/>
              </a:spcAft>
              <a:buFont typeface="Arial" charset="0"/>
              <a:buChar char="■"/>
            </a:pPr>
            <a:r>
              <a:rPr lang="fr-FR" sz="2400" b="1" i="1" dirty="0" smtClean="0">
                <a:solidFill>
                  <a:schemeClr val="hlink"/>
                </a:solidFill>
              </a:rPr>
              <a:t>Une aide sociale à porter à la hauteur des besoins.</a:t>
            </a:r>
          </a:p>
          <a:p>
            <a:pPr fontAlgn="base">
              <a:spcBef>
                <a:spcPts val="1200"/>
              </a:spcBef>
              <a:spcAft>
                <a:spcPct val="0"/>
              </a:spcAft>
              <a:buFont typeface="Arial" charset="0"/>
              <a:buChar char="■"/>
            </a:pPr>
            <a:r>
              <a:rPr lang="fr-FR" sz="1400" b="1" dirty="0" smtClean="0">
                <a:solidFill>
                  <a:schemeClr val="tx1"/>
                </a:solidFill>
              </a:rPr>
              <a:t>Les crédits consacrés aux fonds sociaux ont été divisés par 2,3 de 2001 (73 M d’E) à 2012 (32 M d’E).</a:t>
            </a:r>
            <a:r>
              <a:rPr lang="fr-FR" sz="1400" dirty="0" smtClean="0">
                <a:solidFill>
                  <a:schemeClr val="tx1"/>
                </a:solidFill>
              </a:rPr>
              <a:t> </a:t>
            </a:r>
            <a:r>
              <a:rPr lang="fr-FR" sz="1400" b="1" dirty="0" smtClean="0">
                <a:solidFill>
                  <a:schemeClr val="tx1"/>
                </a:solidFill>
              </a:rPr>
              <a:t>Des économies ont été faites sur les crédits destinés aux élèves pauvres, alors même que la pauvreté augmentait. </a:t>
            </a:r>
          </a:p>
          <a:p>
            <a:pPr fontAlgn="base">
              <a:spcBef>
                <a:spcPts val="1200"/>
              </a:spcBef>
              <a:spcAft>
                <a:spcPct val="0"/>
              </a:spcAft>
              <a:buFont typeface="Arial" charset="0"/>
              <a:buChar char="■"/>
            </a:pPr>
            <a:r>
              <a:rPr lang="fr-FR" sz="1400" b="1" i="1" dirty="0" smtClean="0">
                <a:solidFill>
                  <a:schemeClr val="tx1"/>
                </a:solidFill>
              </a:rPr>
              <a:t>« Il y a environ 50 élèves de plus [que le nombre de boursiers], en situation financière alarmante. Pour aider financièrement (restauration, fournitures, sorties scolaires, prise en charge des lunettes) tous les élèves du collège en situation de pauvreté, il faudrait obtenir une enveloppe de 8000 euros par trimestre. Aujourd’hui, le fonds social fonctionne avec 7000 euros par an »</a:t>
            </a:r>
            <a:r>
              <a:rPr lang="fr-FR" sz="1400" b="1" i="1" dirty="0" smtClean="0">
                <a:solidFill>
                  <a:schemeClr val="hlink"/>
                </a:solidFill>
              </a:rPr>
              <a:t>.</a:t>
            </a:r>
            <a:r>
              <a:rPr lang="fr-FR" sz="1400" dirty="0" smtClean="0">
                <a:solidFill>
                  <a:schemeClr val="hlink"/>
                </a:solidFill>
              </a:rPr>
              <a:t> </a:t>
            </a:r>
            <a:r>
              <a:rPr lang="fr-FR" sz="1000" dirty="0" smtClean="0">
                <a:solidFill>
                  <a:schemeClr val="tx1"/>
                </a:solidFill>
              </a:rPr>
              <a:t>Témoignage collège de la Somme.</a:t>
            </a:r>
            <a:endParaRPr lang="fr-FR" sz="1000" b="1" i="1" dirty="0" smtClean="0">
              <a:solidFill>
                <a:schemeClr val="hlink"/>
              </a:solidFill>
            </a:endParaRPr>
          </a:p>
          <a:p>
            <a:pPr fontAlgn="base">
              <a:spcBef>
                <a:spcPts val="1200"/>
              </a:spcBef>
              <a:spcAft>
                <a:spcPct val="0"/>
              </a:spcAft>
              <a:buFont typeface="Arial" charset="0"/>
              <a:buChar char="■"/>
            </a:pPr>
            <a:r>
              <a:rPr lang="fr-FR" sz="1400" b="1" i="1" dirty="0" smtClean="0">
                <a:solidFill>
                  <a:schemeClr val="hlink"/>
                </a:solidFill>
              </a:rPr>
              <a:t>« </a:t>
            </a:r>
            <a:r>
              <a:rPr lang="fr-FR" sz="1400" b="1" i="1" dirty="0" smtClean="0">
                <a:solidFill>
                  <a:schemeClr val="tx1"/>
                </a:solidFill>
              </a:rPr>
              <a:t>Fonds sociaux dans l'établissement : 935 euros de fonds social cantine, 1800 euros fonds sociaux classiques et 2500 euros de fonds sociaux du Conseil Régional. Nous avons traité cette année 20 dossiers de fonds sociaux cantine alors que ces élèves auraient pu être boursiers ». </a:t>
            </a:r>
            <a:r>
              <a:rPr lang="fr-FR" sz="1000" b="1" i="1" dirty="0" smtClean="0">
                <a:solidFill>
                  <a:schemeClr val="tx1"/>
                </a:solidFill>
              </a:rPr>
              <a:t>Témoignage LP </a:t>
            </a:r>
            <a:r>
              <a:rPr lang="fr-FR" sz="1000" b="1" i="1" dirty="0" err="1" smtClean="0">
                <a:solidFill>
                  <a:schemeClr val="tx1"/>
                </a:solidFill>
              </a:rPr>
              <a:t>academié</a:t>
            </a:r>
            <a:r>
              <a:rPr lang="fr-FR" sz="1000" b="1" i="1" dirty="0" smtClean="0">
                <a:solidFill>
                  <a:schemeClr val="tx1"/>
                </a:solidFill>
              </a:rPr>
              <a:t> de Nancy-Metz.</a:t>
            </a:r>
            <a:endParaRPr lang="fr-FR" sz="1400" b="1" i="1" dirty="0" smtClean="0">
              <a:solidFill>
                <a:schemeClr val="hlink"/>
              </a:solidFill>
            </a:endParaRPr>
          </a:p>
          <a:p>
            <a:pPr eaLnBrk="0" fontAlgn="base" hangingPunct="0">
              <a:spcAft>
                <a:spcPct val="0"/>
              </a:spcAft>
              <a:buFont typeface="Arial" charset="0"/>
              <a:buChar char="■"/>
            </a:pPr>
            <a:r>
              <a:rPr lang="fr-FR" dirty="0" smtClean="0"/>
              <a:t> </a:t>
            </a:r>
            <a:r>
              <a:rPr lang="fr-FR" sz="1400" b="1" dirty="0" smtClean="0">
                <a:solidFill>
                  <a:srgbClr val="FF0000"/>
                </a:solidFill>
              </a:rPr>
              <a:t>Préconisation N°21: </a:t>
            </a:r>
            <a:r>
              <a:rPr lang="fr-FR" sz="1400" dirty="0" smtClean="0">
                <a:solidFill>
                  <a:srgbClr val="FF0000"/>
                </a:solidFill>
              </a:rPr>
              <a:t>Augmenter progressivement et sanctuariser les fonds sociaux des EPLE à leur niveau de 2001 (70 millions d’euros) pour réduire l’impact des difficultés rencontrées par les enfants des familles pauvres et faciliter ainsi leur vie quotidienne à l’école. </a:t>
            </a:r>
            <a:endParaRPr lang="fr-FR" sz="1400" b="1" i="1" dirty="0" smtClean="0">
              <a:solidFill>
                <a:srgbClr val="FF0000"/>
              </a:solidFill>
            </a:endParaRPr>
          </a:p>
          <a:p>
            <a:pPr eaLnBrk="0" fontAlgn="base" hangingPunct="0">
              <a:spcAft>
                <a:spcPct val="0"/>
              </a:spcAft>
              <a:buFont typeface="Arial" charset="0"/>
              <a:buChar char="■"/>
            </a:pPr>
            <a:endParaRPr lang="fr-FR" sz="1400"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42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42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a:noFill/>
        </p:spPr>
        <p:txBody>
          <a:bodyPr wrap="square" numCol="1" anchorCtr="0" compatLnSpc="1">
            <a:prstTxWarp prst="textNoShape">
              <a:avLst/>
            </a:prstTxWarp>
          </a:bodyPr>
          <a:lstStyle/>
          <a:p>
            <a:r>
              <a:rPr lang="fr-FR" b="1" cap="none" smtClean="0"/>
              <a:t>Les signes et les effets de la grande pauvreté dans les écoles et les établissements</a:t>
            </a:r>
          </a:p>
        </p:txBody>
      </p:sp>
      <p:sp>
        <p:nvSpPr>
          <p:cNvPr id="56323" name="Rectangle 3"/>
          <p:cNvSpPr>
            <a:spLocks noGrp="1"/>
          </p:cNvSpPr>
          <p:nvPr>
            <p:ph type="body" idx="1"/>
          </p:nvPr>
        </p:nvSpPr>
        <p:spPr>
          <a:xfrm>
            <a:off x="804863" y="1476375"/>
            <a:ext cx="7881937" cy="4525963"/>
          </a:xfrm>
        </p:spPr>
        <p:txBody>
          <a:bodyPr/>
          <a:lstStyle/>
          <a:p>
            <a:pPr fontAlgn="base">
              <a:spcBef>
                <a:spcPts val="1200"/>
              </a:spcBef>
              <a:spcAft>
                <a:spcPct val="0"/>
              </a:spcAft>
              <a:buFont typeface="Arial" charset="0"/>
              <a:buChar char="■"/>
            </a:pPr>
            <a:r>
              <a:rPr lang="fr-FR" sz="1600" b="1" i="1" dirty="0" smtClean="0">
                <a:solidFill>
                  <a:schemeClr val="hlink"/>
                </a:solidFill>
              </a:rPr>
              <a:t>Une aide sociale à porter à la hauteur des besoins.</a:t>
            </a:r>
          </a:p>
          <a:p>
            <a:pPr fontAlgn="base">
              <a:spcBef>
                <a:spcPts val="1200"/>
              </a:spcBef>
              <a:spcAft>
                <a:spcPct val="0"/>
              </a:spcAft>
              <a:buFont typeface="Arial" charset="0"/>
              <a:buChar char="■"/>
            </a:pPr>
            <a:r>
              <a:rPr lang="fr-FR" sz="1600" b="1" dirty="0" smtClean="0">
                <a:solidFill>
                  <a:schemeClr val="tx1"/>
                </a:solidFill>
              </a:rPr>
              <a:t>Tous les établissements ne sont pas également attentifs</a:t>
            </a:r>
          </a:p>
          <a:p>
            <a:pPr marL="0" indent="0" fontAlgn="base">
              <a:spcBef>
                <a:spcPts val="1200"/>
              </a:spcBef>
              <a:spcAft>
                <a:spcPct val="0"/>
              </a:spcAft>
              <a:buNone/>
            </a:pPr>
            <a:endParaRPr lang="fr-FR" sz="1600" b="1" dirty="0" smtClean="0">
              <a:solidFill>
                <a:schemeClr val="tx1"/>
              </a:solidFill>
            </a:endParaRPr>
          </a:p>
          <a:p>
            <a:pPr eaLnBrk="0" fontAlgn="base" hangingPunct="0">
              <a:spcAft>
                <a:spcPct val="0"/>
              </a:spcAft>
              <a:buFont typeface="Arial" charset="0"/>
              <a:buChar char="■"/>
            </a:pPr>
            <a:r>
              <a:rPr lang="fr-FR" sz="1400" b="1" dirty="0" smtClean="0">
                <a:solidFill>
                  <a:srgbClr val="FF0000"/>
                </a:solidFill>
              </a:rPr>
              <a:t>Préconisation N°22</a:t>
            </a:r>
            <a:r>
              <a:rPr lang="fr-FR" sz="1400" dirty="0" smtClean="0">
                <a:solidFill>
                  <a:srgbClr val="FF0000"/>
                </a:solidFill>
              </a:rPr>
              <a:t>: Intégrer au rapport annuel du chef d’établissement au conseil d’administration de l’EPLE et dans le dialogue de gestion avec les autorités académiques, une partie consacrée à la politique sociale de l’établissement qui comprendrait notamment un point de situation sur les boursiers, un bilan annuel de l’utilisation des fonds sociaux, un point sur la contribution de la collectivité territoriale à la politique sociale de l’établissement. </a:t>
            </a:r>
          </a:p>
          <a:p>
            <a:pPr eaLnBrk="0" fontAlgn="base" hangingPunct="0">
              <a:spcAft>
                <a:spcPct val="0"/>
              </a:spcAft>
              <a:buFont typeface="Arial" charset="0"/>
              <a:buNone/>
            </a:pPr>
            <a:endParaRPr lang="fr-FR" sz="1400" dirty="0" smtClean="0">
              <a:solidFill>
                <a:srgbClr val="FF0000"/>
              </a:solidFill>
            </a:endParaRPr>
          </a:p>
          <a:p>
            <a:pPr eaLnBrk="0" fontAlgn="base" hangingPunct="0">
              <a:spcAft>
                <a:spcPct val="0"/>
              </a:spcAft>
              <a:buFont typeface="Arial" charset="0"/>
              <a:buChar char="■"/>
            </a:pPr>
            <a:r>
              <a:rPr lang="fr-FR" sz="1400" b="1" dirty="0" smtClean="0">
                <a:solidFill>
                  <a:srgbClr val="FF0000"/>
                </a:solidFill>
              </a:rPr>
              <a:t>Préconisation N°23</a:t>
            </a:r>
            <a:r>
              <a:rPr lang="fr-FR" sz="1400" dirty="0" smtClean="0">
                <a:solidFill>
                  <a:srgbClr val="FF0000"/>
                </a:solidFill>
              </a:rPr>
              <a:t>: Intégrer un volet social dans le contrat d’objectifs des établissements. </a:t>
            </a:r>
          </a:p>
          <a:p>
            <a:pPr eaLnBrk="0" fontAlgn="base" hangingPunct="0">
              <a:spcAft>
                <a:spcPct val="0"/>
              </a:spcAft>
              <a:buFont typeface="Arial" charset="0"/>
              <a:buNone/>
            </a:pPr>
            <a:endParaRPr lang="fr-FR" sz="1400" dirty="0" smtClean="0">
              <a:solidFill>
                <a:srgbClr val="FF0000"/>
              </a:solidFill>
            </a:endParaRPr>
          </a:p>
          <a:p>
            <a:pPr eaLnBrk="0" fontAlgn="base" hangingPunct="0">
              <a:spcAft>
                <a:spcPct val="0"/>
              </a:spcAft>
              <a:buFont typeface="Arial" charset="0"/>
              <a:buChar char="■"/>
            </a:pPr>
            <a:r>
              <a:rPr lang="fr-FR" sz="1400" b="1" dirty="0" smtClean="0">
                <a:solidFill>
                  <a:srgbClr val="FF0000"/>
                </a:solidFill>
              </a:rPr>
              <a:t>Préconisation</a:t>
            </a:r>
            <a:r>
              <a:rPr lang="fr-FR" sz="1400" dirty="0" smtClean="0">
                <a:solidFill>
                  <a:srgbClr val="FF0000"/>
                </a:solidFill>
              </a:rPr>
              <a:t> </a:t>
            </a:r>
            <a:r>
              <a:rPr lang="fr-FR" sz="1400" b="1" dirty="0" smtClean="0">
                <a:solidFill>
                  <a:srgbClr val="FF0000"/>
                </a:solidFill>
              </a:rPr>
              <a:t>N°24</a:t>
            </a:r>
            <a:r>
              <a:rPr lang="fr-FR" sz="1400" dirty="0" smtClean="0">
                <a:solidFill>
                  <a:srgbClr val="FF0000"/>
                </a:solidFill>
              </a:rPr>
              <a:t>: Intégrer dans les lettres de mission des corps d’inspection et des personnels de direction la nécessité de connaître les situations de grandes difficultés socio-économiques des élèves.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32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63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2"/>
          <p:cNvSpPr>
            <a:spLocks noGrp="1"/>
          </p:cNvSpPr>
          <p:nvPr>
            <p:ph type="title"/>
          </p:nvPr>
        </p:nvSpPr>
        <p:spPr bwMode="auto"/>
        <p:txBody>
          <a:bodyPr wrap="square" numCol="1" anchorCtr="0" compatLnSpc="1">
            <a:prstTxWarp prst="textNoShape">
              <a:avLst/>
            </a:prstTxWarp>
          </a:bodyPr>
          <a:lstStyle/>
          <a:p>
            <a:r>
              <a:rPr lang="fr-FR" sz="2400" b="1" cap="none" dirty="0" smtClean="0"/>
              <a:t>Premier levier : une concentration des efforts en direction des élèves et des territoires les plus fragiles, condition nécessaire pour une égalité des droits</a:t>
            </a:r>
          </a:p>
        </p:txBody>
      </p:sp>
      <p:sp>
        <p:nvSpPr>
          <p:cNvPr id="48131" name="Rectangle 3"/>
          <p:cNvSpPr>
            <a:spLocks noGrp="1"/>
          </p:cNvSpPr>
          <p:nvPr>
            <p:ph type="body" idx="1"/>
          </p:nvPr>
        </p:nvSpPr>
        <p:spPr>
          <a:xfrm>
            <a:off x="804863" y="1476375"/>
            <a:ext cx="7881937" cy="4525963"/>
          </a:xfrm>
        </p:spPr>
        <p:txBody>
          <a:bodyPr/>
          <a:lstStyle/>
          <a:p>
            <a:pPr fontAlgn="base">
              <a:lnSpc>
                <a:spcPct val="90000"/>
              </a:lnSpc>
              <a:spcAft>
                <a:spcPct val="0"/>
              </a:spcAft>
              <a:buFont typeface="Arial" charset="0"/>
              <a:buChar char="■"/>
            </a:pPr>
            <a:r>
              <a:rPr lang="fr-FR" sz="2400" b="1" i="1" dirty="0" smtClean="0">
                <a:solidFill>
                  <a:schemeClr val="tx1"/>
                </a:solidFill>
              </a:rPr>
              <a:t> </a:t>
            </a:r>
            <a:r>
              <a:rPr lang="fr-FR" sz="1800" b="1" dirty="0" smtClean="0">
                <a:solidFill>
                  <a:schemeClr val="tx1"/>
                </a:solidFill>
              </a:rPr>
              <a:t>Mieux accompagner les élèves socialement défavorisés dans leur travail personnel.</a:t>
            </a:r>
          </a:p>
          <a:p>
            <a:pPr fontAlgn="base">
              <a:lnSpc>
                <a:spcPct val="90000"/>
              </a:lnSpc>
              <a:spcAft>
                <a:spcPct val="0"/>
              </a:spcAft>
              <a:buFont typeface="Arial" charset="0"/>
              <a:buChar char="■"/>
            </a:pPr>
            <a:r>
              <a:rPr lang="fr-FR" sz="2400" b="1" i="1" dirty="0" smtClean="0">
                <a:solidFill>
                  <a:schemeClr val="tx1"/>
                </a:solidFill>
              </a:rPr>
              <a:t> </a:t>
            </a:r>
            <a:r>
              <a:rPr lang="fr-FR" sz="1600" b="1" dirty="0" smtClean="0">
                <a:solidFill>
                  <a:schemeClr val="tx1"/>
                </a:solidFill>
              </a:rPr>
              <a:t>Le travail personnel demandé à l’élève est un élément essentiel dans l’acquisition des connaissances et des compétences. Il est aussi une source majeure d’inégalités.</a:t>
            </a:r>
            <a:r>
              <a:rPr lang="fr-FR" sz="1600" dirty="0" smtClean="0">
                <a:solidFill>
                  <a:schemeClr val="tx1"/>
                </a:solidFill>
              </a:rPr>
              <a:t> </a:t>
            </a:r>
          </a:p>
          <a:p>
            <a:pPr eaLnBrk="0" fontAlgn="base" hangingPunct="0">
              <a:lnSpc>
                <a:spcPct val="90000"/>
              </a:lnSpc>
              <a:spcAft>
                <a:spcPct val="0"/>
              </a:spcAft>
              <a:buFont typeface="Arial" charset="0"/>
              <a:buChar char="■"/>
            </a:pPr>
            <a:r>
              <a:rPr lang="fr-FR" sz="1400" b="1" dirty="0" smtClean="0">
                <a:solidFill>
                  <a:srgbClr val="FF0000"/>
                </a:solidFill>
              </a:rPr>
              <a:t>Préconisation N°35</a:t>
            </a:r>
            <a:r>
              <a:rPr lang="fr-FR" sz="1400" dirty="0" smtClean="0">
                <a:solidFill>
                  <a:srgbClr val="FF0000"/>
                </a:solidFill>
              </a:rPr>
              <a:t>: Porter à l’ordre du jour des conseils d’école et des conseils d’administration des établissements scolaires, la question des modalités d’accompagnement de tous les élèves pour le travail personnel qui leur est demandé. </a:t>
            </a:r>
          </a:p>
          <a:p>
            <a:pPr eaLnBrk="0" fontAlgn="base" hangingPunct="0">
              <a:lnSpc>
                <a:spcPct val="90000"/>
              </a:lnSpc>
              <a:spcAft>
                <a:spcPct val="0"/>
              </a:spcAft>
              <a:buFont typeface="Arial" charset="0"/>
              <a:buChar char="■"/>
            </a:pPr>
            <a:r>
              <a:rPr lang="fr-FR" sz="1400" b="1" dirty="0" smtClean="0">
                <a:solidFill>
                  <a:srgbClr val="FF0000"/>
                </a:solidFill>
              </a:rPr>
              <a:t>Préconisation N°36</a:t>
            </a:r>
            <a:r>
              <a:rPr lang="fr-FR" sz="1400" dirty="0" smtClean="0">
                <a:solidFill>
                  <a:srgbClr val="FF0000"/>
                </a:solidFill>
              </a:rPr>
              <a:t>: Aucune consigne concernant une recherche ou la réalisation d’un exposé, seul ou en groupe, ne devrait être donnée sans que l’enseignant n’ait vérifié au préalable que ce travail pourra être réalisé en mobilisant la documentation et les outils de recherche disponibles à l’école ou dans l’établissement. Les horaires et les locaux de l’école ou de l’établissement doivent être organisés en conséquence. </a:t>
            </a:r>
          </a:p>
          <a:p>
            <a:pPr eaLnBrk="0" fontAlgn="base" hangingPunct="0">
              <a:lnSpc>
                <a:spcPct val="90000"/>
              </a:lnSpc>
              <a:spcAft>
                <a:spcPct val="0"/>
              </a:spcAft>
              <a:buFont typeface="Arial" charset="0"/>
              <a:buChar char="■"/>
            </a:pPr>
            <a:r>
              <a:rPr lang="fr-FR" sz="1400" dirty="0" smtClean="0">
                <a:solidFill>
                  <a:schemeClr val="hlink"/>
                </a:solidFill>
              </a:rPr>
              <a:t>Accompagnement éducatif dans les écoles et les collèges : 303 M d’E en 2008, 270 M d’E en 2014 (302 E par élève).</a:t>
            </a:r>
          </a:p>
          <a:p>
            <a:pPr eaLnBrk="0" fontAlgn="base" hangingPunct="0">
              <a:lnSpc>
                <a:spcPct val="90000"/>
              </a:lnSpc>
              <a:spcAft>
                <a:spcPct val="0"/>
              </a:spcAft>
              <a:buFont typeface="Arial" charset="0"/>
              <a:buChar char="■"/>
            </a:pPr>
            <a:r>
              <a:rPr lang="fr-FR" sz="1400" dirty="0" smtClean="0">
                <a:solidFill>
                  <a:schemeClr val="hlink"/>
                </a:solidFill>
              </a:rPr>
              <a:t> Accompagnement éducatif en CPGE (heures de colle): 50 M d’E en 2002, 70 M d’E en 2013 (843 E par étudiant).</a:t>
            </a:r>
          </a:p>
          <a:p>
            <a:pPr eaLnBrk="0" fontAlgn="base" hangingPunct="0">
              <a:lnSpc>
                <a:spcPct val="90000"/>
              </a:lnSpc>
              <a:spcAft>
                <a:spcPct val="0"/>
              </a:spcAft>
              <a:buFont typeface="Arial" charset="0"/>
              <a:buChar char="■"/>
            </a:pPr>
            <a:r>
              <a:rPr lang="fr-FR" sz="1400" dirty="0" smtClean="0">
                <a:solidFill>
                  <a:schemeClr val="hlink"/>
                </a:solidFill>
              </a:rPr>
              <a:t>Coût des exonérations fiscales pour cours particuliers: au moins 300 M d’E par an.</a:t>
            </a:r>
          </a:p>
          <a:p>
            <a:pPr eaLnBrk="0" fontAlgn="base" hangingPunct="0">
              <a:lnSpc>
                <a:spcPct val="90000"/>
              </a:lnSpc>
              <a:spcAft>
                <a:spcPct val="0"/>
              </a:spcAft>
              <a:buFont typeface="Arial" charset="0"/>
              <a:buChar char="■"/>
            </a:pPr>
            <a:r>
              <a:rPr lang="fr-FR" sz="1400" dirty="0" smtClean="0">
                <a:solidFill>
                  <a:srgbClr val="FF0000"/>
                </a:solidFill>
              </a:rPr>
              <a:t>Une solidarité à l’envers?</a:t>
            </a:r>
          </a:p>
          <a:p>
            <a:pPr fontAlgn="base">
              <a:lnSpc>
                <a:spcPct val="90000"/>
              </a:lnSpc>
              <a:spcAft>
                <a:spcPct val="0"/>
              </a:spcAft>
              <a:buFont typeface="Arial" charset="0"/>
              <a:buNone/>
            </a:pPr>
            <a:endParaRPr lang="fr-FR" sz="1400" b="1" i="1" dirty="0" smtClean="0">
              <a:solidFill>
                <a:srgbClr val="FF0000"/>
              </a:solidFill>
            </a:endParaRPr>
          </a:p>
          <a:p>
            <a:pPr eaLnBrk="0" fontAlgn="base" hangingPunct="0">
              <a:lnSpc>
                <a:spcPct val="90000"/>
              </a:lnSpc>
              <a:spcAft>
                <a:spcPct val="0"/>
              </a:spcAft>
              <a:buFont typeface="Arial" charset="0"/>
              <a:buChar char="■"/>
            </a:pPr>
            <a:endParaRPr lang="fr-FR" sz="1400" dirty="0" smtClean="0">
              <a:solidFill>
                <a:srgbClr val="FF0000"/>
              </a:solidFill>
            </a:endParaRPr>
          </a:p>
        </p:txBody>
      </p:sp>
    </p:spTree>
    <p:extLst>
      <p:ext uri="{BB962C8B-B14F-4D97-AF65-F5344CB8AC3E}">
        <p14:creationId xmlns:p14="http://schemas.microsoft.com/office/powerpoint/2010/main" xmlns="" val="175019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1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81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Rectangle 2"/>
          <p:cNvSpPr>
            <a:spLocks noGrp="1"/>
          </p:cNvSpPr>
          <p:nvPr>
            <p:ph type="title"/>
          </p:nvPr>
        </p:nvSpPr>
        <p:spPr bwMode="auto"/>
        <p:txBody>
          <a:bodyPr wrap="square" numCol="1" anchorCtr="0" compatLnSpc="1">
            <a:prstTxWarp prst="textNoShape">
              <a:avLst/>
            </a:prstTxWarp>
          </a:bodyPr>
          <a:lstStyle/>
          <a:p>
            <a:pPr eaLnBrk="1" hangingPunct="1"/>
            <a:r>
              <a:rPr lang="fr-FR" b="1" cap="none" smtClean="0"/>
              <a:t>Les signes et les effets de la grande pauvreté dans les écoles et les établissements</a:t>
            </a:r>
          </a:p>
        </p:txBody>
      </p:sp>
      <p:sp>
        <p:nvSpPr>
          <p:cNvPr id="33795"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r>
              <a:rPr lang="fr-FR" b="1" smtClean="0">
                <a:solidFill>
                  <a:schemeClr val="tx1"/>
                </a:solidFill>
              </a:rPr>
              <a:t> L’amélioration attendue des réponses de l’institution scolaire et des partenaires face à la grande pauvreté de certains élèves</a:t>
            </a:r>
          </a:p>
          <a:p>
            <a:pPr fontAlgn="base">
              <a:spcAft>
                <a:spcPct val="0"/>
              </a:spcAft>
              <a:buFont typeface="Arial" charset="0"/>
              <a:buChar char="■"/>
            </a:pPr>
            <a:endParaRPr lang="fr-FR" b="1" i="1" smtClean="0"/>
          </a:p>
          <a:p>
            <a:pPr fontAlgn="base">
              <a:spcAft>
                <a:spcPct val="0"/>
              </a:spcAft>
              <a:buFont typeface="Arial" charset="0"/>
              <a:buNone/>
            </a:pPr>
            <a:endParaRPr lang="fr-FR" b="1" i="1" smtClean="0"/>
          </a:p>
          <a:p>
            <a:pPr fontAlgn="base">
              <a:spcAft>
                <a:spcPct val="0"/>
              </a:spcAft>
              <a:buFont typeface="Arial" charset="0"/>
              <a:buChar char="■"/>
            </a:pPr>
            <a:r>
              <a:rPr lang="fr-FR" b="1" i="1" smtClean="0">
                <a:solidFill>
                  <a:schemeClr val="hlink"/>
                </a:solidFill>
              </a:rPr>
              <a:t> L’harmonisation nécessaire des efforts des collectivités territoriales</a:t>
            </a:r>
            <a:r>
              <a:rPr lang="fr-FR" smtClean="0"/>
              <a:t> </a:t>
            </a:r>
          </a:p>
          <a:p>
            <a:pPr fontAlgn="base">
              <a:spcAft>
                <a:spcPct val="0"/>
              </a:spcAft>
              <a:buFont typeface="Arial" charset="0"/>
              <a:buNone/>
            </a:pPr>
            <a:endParaRPr lang="fr-FR" smtClean="0"/>
          </a:p>
          <a:p>
            <a:pPr fontAlgn="base">
              <a:spcAft>
                <a:spcPct val="0"/>
              </a:spcAft>
              <a:buFont typeface="Arial" charset="0"/>
              <a:buChar char="■"/>
            </a:pPr>
            <a:r>
              <a:rPr lang="fr-FR" sz="1400" b="1" smtClean="0">
                <a:solidFill>
                  <a:srgbClr val="FF0000"/>
                </a:solidFill>
              </a:rPr>
              <a:t>Préconisation N°25: </a:t>
            </a:r>
            <a:r>
              <a:rPr lang="fr-FR" sz="1400" smtClean="0">
                <a:solidFill>
                  <a:srgbClr val="FF0000"/>
                </a:solidFill>
              </a:rPr>
              <a:t>Faire un état des lieux chaque année en Conseil départemental de l’éducation nationale (CDEN) et/ou en Conseil académique de l’éducation nationale (CAEN) des actions des collectivités territoriales (commune, départements, régions) qui interviennent en appui de l’action de l’État, pour favoriser l’égalité entre tous les élèves : fournitures scolaires, transports, restauration, actions éducatives et culturelles, temps périscolaire,…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37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p:cNvSpPr>
          <p:nvPr>
            <p:ph type="title"/>
          </p:nvPr>
        </p:nvSpPr>
        <p:spPr bwMode="auto"/>
        <p:txBody>
          <a:bodyPr wrap="square" numCol="1" anchorCtr="0" compatLnSpc="1">
            <a:prstTxWarp prst="textNoShape">
              <a:avLst/>
            </a:prstTxWarp>
            <a:normAutofit fontScale="90000"/>
          </a:bodyPr>
          <a:lstStyle/>
          <a:p>
            <a:pPr eaLnBrk="1" hangingPunct="1"/>
            <a:r>
              <a:rPr lang="fr-FR" sz="3200" b="1" cap="none" dirty="0"/>
              <a:t>Les réponses ne sont pas seulement sociales. </a:t>
            </a:r>
            <a:br>
              <a:rPr lang="fr-FR" sz="3200" b="1" cap="none" dirty="0"/>
            </a:br>
            <a:r>
              <a:rPr lang="fr-FR" sz="3200" b="1" cap="none" dirty="0"/>
              <a:t>Les réponses sont aussi et surtout pédagogiques.</a:t>
            </a:r>
            <a:r>
              <a:rPr lang="fr-FR" sz="4000" cap="none" dirty="0"/>
              <a:t> </a:t>
            </a:r>
            <a:endParaRPr lang="fr-FR" cap="none" dirty="0" smtClean="0"/>
          </a:p>
        </p:txBody>
      </p:sp>
      <p:sp>
        <p:nvSpPr>
          <p:cNvPr id="35843" name="Rectangle 3"/>
          <p:cNvSpPr>
            <a:spLocks noGrp="1"/>
          </p:cNvSpPr>
          <p:nvPr>
            <p:ph type="body" idx="1"/>
          </p:nvPr>
        </p:nvSpPr>
        <p:spPr>
          <a:xfrm>
            <a:off x="804863" y="1476375"/>
            <a:ext cx="7881937" cy="4525963"/>
          </a:xfrm>
        </p:spPr>
        <p:txBody>
          <a:bodyPr/>
          <a:lstStyle/>
          <a:p>
            <a:pPr marL="381000" indent="-381000" fontAlgn="base">
              <a:spcAft>
                <a:spcPct val="0"/>
              </a:spcAft>
              <a:buFont typeface="Arial" charset="0"/>
              <a:buChar char="■"/>
            </a:pPr>
            <a:endParaRPr lang="fr-FR" sz="3200" b="1" smtClean="0"/>
          </a:p>
          <a:p>
            <a:pPr marL="381000" indent="-381000" fontAlgn="base">
              <a:spcAft>
                <a:spcPct val="0"/>
              </a:spcAft>
              <a:buFont typeface="Arial" charset="0"/>
              <a:buChar char="■"/>
            </a:pPr>
            <a:endParaRPr lang="fr-FR" sz="3200" b="1" smtClean="0"/>
          </a:p>
          <a:p>
            <a:pPr marL="381000" indent="-381000" fontAlgn="base">
              <a:spcAft>
                <a:spcPct val="0"/>
              </a:spcAft>
              <a:buFont typeface="Arial" charset="0"/>
              <a:buChar char="■"/>
            </a:pPr>
            <a:r>
              <a:rPr lang="fr-FR" sz="3200" b="1" smtClean="0">
                <a:solidFill>
                  <a:schemeClr val="hlink"/>
                </a:solidFill>
              </a:rPr>
              <a:t>QUATRE LEVIERS POUR UNE POLITIQUE GLOBALE AU SERVICE D’UN OBJECTIF UNIQUE : LA RÉUSSITE DE TOUS LES ÉLÈVES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Rectangle 2"/>
          <p:cNvSpPr>
            <a:spLocks noGrp="1"/>
          </p:cNvSpPr>
          <p:nvPr>
            <p:ph type="title"/>
          </p:nvPr>
        </p:nvSpPr>
        <p:spPr bwMode="auto"/>
        <p:txBody>
          <a:bodyPr wrap="square" numCol="1" anchorCtr="0" compatLnSpc="1">
            <a:prstTxWarp prst="textNoShape">
              <a:avLst/>
            </a:prstTxWarp>
          </a:bodyPr>
          <a:lstStyle/>
          <a:p>
            <a:pPr marL="571500" indent="-571500" eaLnBrk="1" hangingPunct="1"/>
            <a:r>
              <a:rPr lang="fr-FR" sz="2400" b="1" cap="none" smtClean="0"/>
              <a:t>Premier levier : une concentration des efforts en direction des élèves et des territoires les plus fragiles, condition nécessaire pour une égalité des droits.</a:t>
            </a:r>
          </a:p>
        </p:txBody>
      </p:sp>
      <p:sp>
        <p:nvSpPr>
          <p:cNvPr id="36867"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endParaRPr lang="fr-FR" b="1" i="1" smtClean="0"/>
          </a:p>
          <a:p>
            <a:pPr fontAlgn="base">
              <a:spcAft>
                <a:spcPct val="0"/>
              </a:spcAft>
              <a:buFont typeface="Arial" charset="0"/>
              <a:buChar char="■"/>
            </a:pPr>
            <a:r>
              <a:rPr lang="fr-FR" b="1" i="1" smtClean="0">
                <a:solidFill>
                  <a:schemeClr val="tx1"/>
                </a:solidFill>
              </a:rPr>
              <a:t> Des efforts importants sont déjà accomplis pour une allocation plus juste des moyens</a:t>
            </a:r>
          </a:p>
          <a:p>
            <a:pPr fontAlgn="base">
              <a:spcAft>
                <a:spcPct val="0"/>
              </a:spcAft>
              <a:buFont typeface="Arial" charset="0"/>
              <a:buChar char="■"/>
            </a:pPr>
            <a:endParaRPr lang="fr-FR" b="1" i="1" smtClean="0">
              <a:solidFill>
                <a:schemeClr val="tx1"/>
              </a:solidFill>
            </a:endParaRPr>
          </a:p>
          <a:p>
            <a:pPr fontAlgn="base">
              <a:spcAft>
                <a:spcPct val="0"/>
              </a:spcAft>
              <a:buFont typeface="Arial" charset="0"/>
              <a:buChar char="■"/>
            </a:pPr>
            <a:r>
              <a:rPr lang="fr-FR" b="1" i="1" smtClean="0">
                <a:solidFill>
                  <a:schemeClr val="tx1"/>
                </a:solidFill>
              </a:rPr>
              <a:t> Maintenir et renforcer la priorité à l’école primaire</a:t>
            </a:r>
          </a:p>
          <a:p>
            <a:pPr fontAlgn="base">
              <a:spcAft>
                <a:spcPct val="0"/>
              </a:spcAft>
              <a:buFont typeface="Arial" charset="0"/>
              <a:buChar char="■"/>
            </a:pPr>
            <a:endParaRPr lang="fr-FR" b="1" i="1" smtClean="0"/>
          </a:p>
          <a:p>
            <a:pPr fontAlgn="base">
              <a:spcAft>
                <a:spcPct val="0"/>
              </a:spcAft>
              <a:buFont typeface="Arial" charset="0"/>
              <a:buChar char="■"/>
            </a:pPr>
            <a:r>
              <a:rPr lang="fr-FR" b="1" smtClean="0">
                <a:solidFill>
                  <a:schemeClr val="hlink"/>
                </a:solidFill>
              </a:rPr>
              <a:t> L’école maternelle: scolarisation des enfants de moins de 3 ans dans les zones urbaines et rurales défavorisées</a:t>
            </a:r>
            <a:r>
              <a:rPr lang="fr-FR" smtClean="0">
                <a:solidFill>
                  <a:schemeClr val="hlink"/>
                </a:solidFill>
              </a:rPr>
              <a:t> </a:t>
            </a:r>
          </a:p>
          <a:p>
            <a:pPr fontAlgn="base">
              <a:spcAft>
                <a:spcPct val="0"/>
              </a:spcAft>
              <a:buFont typeface="Arial" charset="0"/>
              <a:buNone/>
            </a:pPr>
            <a:r>
              <a:rPr lang="fr-FR" smtClean="0">
                <a:solidFill>
                  <a:schemeClr val="hlink"/>
                </a:solidFill>
              </a:rPr>
              <a:t> </a:t>
            </a:r>
          </a:p>
          <a:p>
            <a:pPr fontAlgn="base">
              <a:spcAft>
                <a:spcPct val="0"/>
              </a:spcAft>
              <a:buFont typeface="Arial" charset="0"/>
              <a:buChar char="■"/>
            </a:pPr>
            <a:r>
              <a:rPr lang="fr-FR" b="1" smtClean="0">
                <a:solidFill>
                  <a:schemeClr val="hlink"/>
                </a:solidFill>
              </a:rPr>
              <a:t> Développer le dispositif « Plus de maîtres que de classes</a:t>
            </a:r>
            <a:r>
              <a:rPr lang="fr-FR" smtClean="0">
                <a:solidFill>
                  <a:schemeClr val="hlink"/>
                </a:solidFill>
              </a:rPr>
              <a:t> »</a:t>
            </a:r>
          </a:p>
          <a:p>
            <a:pPr fontAlgn="base">
              <a:spcAft>
                <a:spcPct val="0"/>
              </a:spcAft>
              <a:buFont typeface="Arial" charset="0"/>
              <a:buNone/>
            </a:pPr>
            <a:endParaRPr lang="fr-FR" smtClean="0">
              <a:solidFill>
                <a:schemeClr val="hlink"/>
              </a:solidFill>
            </a:endParaRPr>
          </a:p>
          <a:p>
            <a:pPr fontAlgn="base">
              <a:spcAft>
                <a:spcPct val="0"/>
              </a:spcAft>
              <a:buFont typeface="Arial" charset="0"/>
              <a:buChar char="■"/>
            </a:pPr>
            <a:r>
              <a:rPr lang="fr-FR" b="1" smtClean="0">
                <a:solidFill>
                  <a:schemeClr val="hlink"/>
                </a:solidFill>
              </a:rPr>
              <a:t> Conforter les RASED</a:t>
            </a:r>
            <a:endParaRPr lang="fr-FR" b="1" i="1" smtClean="0">
              <a:solidFill>
                <a:schemeClr val="hlink"/>
              </a:solidFill>
            </a:endParaRPr>
          </a:p>
          <a:p>
            <a:pPr fontAlgn="base">
              <a:spcAft>
                <a:spcPct val="0"/>
              </a:spcAft>
              <a:buFont typeface="Arial" charset="0"/>
              <a:buNone/>
            </a:pPr>
            <a:endParaRPr lang="fr-FR" b="1" i="1" smtClean="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86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86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8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2"/>
          <p:cNvSpPr>
            <a:spLocks noGrp="1"/>
          </p:cNvSpPr>
          <p:nvPr>
            <p:ph type="title"/>
          </p:nvPr>
        </p:nvSpPr>
        <p:spPr>
          <a:xfrm>
            <a:off x="1096963" y="-1493838"/>
            <a:ext cx="7983537" cy="2549526"/>
          </a:xfrm>
        </p:spPr>
        <p:txBody>
          <a:bodyPr/>
          <a:lstStyle/>
          <a:p>
            <a:r>
              <a:rPr lang="fr-FR" sz="2400" b="1" dirty="0" smtClean="0"/>
              <a:t>Grande pauvreté et réussite scolaire</a:t>
            </a:r>
            <a:br>
              <a:rPr lang="fr-FR" sz="2400" b="1" dirty="0" smtClean="0"/>
            </a:br>
            <a:r>
              <a:rPr lang="fr-FR" sz="2400" b="1" dirty="0" smtClean="0"/>
              <a:t>Le choix de la solidarité pour la réussite de tous</a:t>
            </a:r>
          </a:p>
        </p:txBody>
      </p:sp>
      <p:sp>
        <p:nvSpPr>
          <p:cNvPr id="60419" name="Rectangle 3"/>
          <p:cNvSpPr>
            <a:spLocks noGrp="1"/>
          </p:cNvSpPr>
          <p:nvPr>
            <p:ph type="body" idx="1"/>
          </p:nvPr>
        </p:nvSpPr>
        <p:spPr>
          <a:xfrm>
            <a:off x="1096963" y="1055688"/>
            <a:ext cx="7589837" cy="1247775"/>
          </a:xfrm>
        </p:spPr>
        <p:txBody>
          <a:bodyPr/>
          <a:lstStyle/>
          <a:p>
            <a:pPr>
              <a:lnSpc>
                <a:spcPct val="80000"/>
              </a:lnSpc>
            </a:pPr>
            <a:r>
              <a:rPr lang="fr-FR" sz="1600" dirty="0" smtClean="0">
                <a:solidFill>
                  <a:schemeClr val="hlink"/>
                </a:solidFill>
              </a:rPr>
              <a:t>En prenant pour base les repères fixés en Europe pour définir le taux de pauvreté (vivre avec moins de 60 % du revenu médian) il y a 8,5 millions de citoyens </a:t>
            </a:r>
            <a:r>
              <a:rPr lang="fr-FR" sz="1600" b="1" dirty="0" smtClean="0">
                <a:solidFill>
                  <a:srgbClr val="FF0000"/>
                </a:solidFill>
              </a:rPr>
              <a:t>pauvres</a:t>
            </a:r>
            <a:r>
              <a:rPr lang="fr-FR" sz="1600" dirty="0" smtClean="0">
                <a:solidFill>
                  <a:schemeClr val="hlink"/>
                </a:solidFill>
              </a:rPr>
              <a:t> en France, dont plus de </a:t>
            </a:r>
            <a:r>
              <a:rPr lang="fr-FR" sz="1600" b="1" dirty="0" smtClean="0">
                <a:solidFill>
                  <a:schemeClr val="hlink"/>
                </a:solidFill>
              </a:rPr>
              <a:t>2,5 millions</a:t>
            </a:r>
            <a:r>
              <a:rPr lang="fr-FR" sz="1600" dirty="0" smtClean="0">
                <a:solidFill>
                  <a:schemeClr val="hlink"/>
                </a:solidFill>
              </a:rPr>
              <a:t> d’enfants et d’adolescents (3 millions pour l’UNICEF): </a:t>
            </a:r>
            <a:r>
              <a:rPr lang="fr-FR" sz="1600" b="1" dirty="0" smtClean="0">
                <a:solidFill>
                  <a:schemeClr val="hlink"/>
                </a:solidFill>
              </a:rPr>
              <a:t>un sur cinq</a:t>
            </a:r>
            <a:r>
              <a:rPr lang="fr-FR" sz="1600" dirty="0" smtClean="0">
                <a:solidFill>
                  <a:schemeClr val="hlink"/>
                </a:solidFill>
              </a:rPr>
              <a:t>. </a:t>
            </a:r>
            <a:r>
              <a:rPr lang="fr-FR" sz="1600" b="1" dirty="0" smtClean="0">
                <a:solidFill>
                  <a:schemeClr val="hlink"/>
                </a:solidFill>
              </a:rPr>
              <a:t>EN éducation prioritaire, un sur deux.</a:t>
            </a:r>
          </a:p>
          <a:p>
            <a:pPr>
              <a:lnSpc>
                <a:spcPct val="80000"/>
              </a:lnSpc>
            </a:pPr>
            <a:r>
              <a:rPr lang="fr-FR" sz="1600" dirty="0" smtClean="0">
                <a:solidFill>
                  <a:schemeClr val="hlink"/>
                </a:solidFill>
              </a:rPr>
              <a:t/>
            </a:r>
            <a:br>
              <a:rPr lang="fr-FR" sz="1600" dirty="0" smtClean="0">
                <a:solidFill>
                  <a:schemeClr val="hlink"/>
                </a:solidFill>
              </a:rPr>
            </a:br>
            <a:r>
              <a:rPr lang="fr-FR" sz="1600" dirty="0" smtClean="0">
                <a:solidFill>
                  <a:schemeClr val="hlink"/>
                </a:solidFill>
              </a:rPr>
              <a:t/>
            </a:r>
            <a:br>
              <a:rPr lang="fr-FR" sz="1600" dirty="0" smtClean="0">
                <a:solidFill>
                  <a:schemeClr val="hlink"/>
                </a:solidFill>
              </a:rPr>
            </a:br>
            <a:r>
              <a:rPr lang="fr-FR" sz="1600" dirty="0" smtClean="0">
                <a:solidFill>
                  <a:schemeClr val="hlink"/>
                </a:solidFill>
              </a:rPr>
              <a:t>En retenant le seuil de 50 % du revenu médian, c’est </a:t>
            </a:r>
            <a:r>
              <a:rPr lang="fr-FR" sz="1600" b="1" dirty="0" smtClean="0">
                <a:solidFill>
                  <a:schemeClr val="hlink"/>
                </a:solidFill>
              </a:rPr>
              <a:t>1,2 million</a:t>
            </a:r>
            <a:r>
              <a:rPr lang="fr-FR" sz="1600" dirty="0" smtClean="0">
                <a:solidFill>
                  <a:schemeClr val="hlink"/>
                </a:solidFill>
              </a:rPr>
              <a:t> d’enfants et d’adolescents qui sont concernés  par la </a:t>
            </a:r>
            <a:r>
              <a:rPr lang="fr-FR" sz="1600" b="1" dirty="0" smtClean="0">
                <a:solidFill>
                  <a:srgbClr val="FF0000"/>
                </a:solidFill>
              </a:rPr>
              <a:t>grande pauvreté</a:t>
            </a:r>
            <a:r>
              <a:rPr lang="fr-FR" sz="1600" dirty="0" smtClean="0">
                <a:solidFill>
                  <a:schemeClr val="hlink"/>
                </a:solidFill>
              </a:rPr>
              <a:t>: </a:t>
            </a:r>
            <a:r>
              <a:rPr lang="fr-FR" sz="1600" b="1" dirty="0" smtClean="0">
                <a:solidFill>
                  <a:schemeClr val="hlink"/>
                </a:solidFill>
              </a:rPr>
              <a:t>un sur dix</a:t>
            </a:r>
            <a:r>
              <a:rPr lang="fr-FR" sz="1600" dirty="0" smtClean="0">
                <a:solidFill>
                  <a:schemeClr val="hlink"/>
                </a:solidFill>
              </a:rPr>
              <a:t>.</a:t>
            </a:r>
          </a:p>
          <a:p>
            <a:pPr>
              <a:lnSpc>
                <a:spcPct val="80000"/>
              </a:lnSpc>
            </a:pPr>
            <a:r>
              <a:rPr lang="fr-FR" sz="1600" dirty="0" smtClean="0">
                <a:solidFill>
                  <a:schemeClr val="hlink"/>
                </a:solidFill>
              </a:rPr>
              <a:t/>
            </a:r>
            <a:br>
              <a:rPr lang="fr-FR" sz="1600" dirty="0" smtClean="0">
                <a:solidFill>
                  <a:schemeClr val="hlink"/>
                </a:solidFill>
              </a:rPr>
            </a:br>
            <a:r>
              <a:rPr lang="fr-FR" sz="1600" dirty="0" smtClean="0">
                <a:solidFill>
                  <a:schemeClr val="hlink"/>
                </a:solidFill>
              </a:rPr>
              <a:t/>
            </a:r>
            <a:br>
              <a:rPr lang="fr-FR" sz="1600" dirty="0" smtClean="0">
                <a:solidFill>
                  <a:schemeClr val="hlink"/>
                </a:solidFill>
              </a:rPr>
            </a:br>
            <a:r>
              <a:rPr lang="fr-FR" sz="1600" dirty="0" smtClean="0">
                <a:solidFill>
                  <a:schemeClr val="hlink"/>
                </a:solidFill>
              </a:rPr>
              <a:t>La pauvreté des enfants et des adolescents augmente, on en parle peu</a:t>
            </a:r>
            <a:r>
              <a:rPr lang="fr-FR" sz="1600" dirty="0">
                <a:solidFill>
                  <a:schemeClr val="hlink"/>
                </a:solidFill>
              </a:rPr>
              <a:t> </a:t>
            </a:r>
            <a:r>
              <a:rPr lang="fr-FR" sz="1600" dirty="0" smtClean="0">
                <a:solidFill>
                  <a:schemeClr val="hlink"/>
                </a:solidFill>
              </a:rPr>
              <a:t>et on sait peu de choses. Ils sont souvent les enfants et adolescents « oubliés ».</a:t>
            </a:r>
          </a:p>
          <a:p>
            <a:pPr>
              <a:lnSpc>
                <a:spcPct val="80000"/>
              </a:lnSpc>
            </a:pPr>
            <a:r>
              <a:rPr lang="fr-FR" sz="1600" dirty="0" smtClean="0">
                <a:solidFill>
                  <a:schemeClr val="hlink"/>
                </a:solidFill>
              </a:rPr>
              <a:t/>
            </a:r>
            <a:br>
              <a:rPr lang="fr-FR" sz="1600" dirty="0" smtClean="0">
                <a:solidFill>
                  <a:schemeClr val="hlink"/>
                </a:solidFill>
              </a:rPr>
            </a:br>
            <a:r>
              <a:rPr lang="fr-FR" sz="1600" dirty="0" smtClean="0">
                <a:solidFill>
                  <a:schemeClr val="hlink"/>
                </a:solidFill>
              </a:rPr>
              <a:t/>
            </a:r>
            <a:br>
              <a:rPr lang="fr-FR" sz="1600" dirty="0" smtClean="0">
                <a:solidFill>
                  <a:schemeClr val="hlink"/>
                </a:solidFill>
              </a:rPr>
            </a:br>
            <a:r>
              <a:rPr lang="fr-FR" sz="1600" dirty="0" smtClean="0"/>
              <a:t/>
            </a:r>
            <a:br>
              <a:rPr lang="fr-FR" sz="1600" dirty="0" smtClean="0"/>
            </a:br>
            <a:r>
              <a:rPr lang="fr-FR" sz="1600" b="1" dirty="0" smtClean="0">
                <a:solidFill>
                  <a:srgbClr val="FF0000"/>
                </a:solidFill>
              </a:rPr>
              <a:t>Préconisation N°1</a:t>
            </a:r>
            <a:r>
              <a:rPr lang="fr-FR" sz="1600" dirty="0" smtClean="0">
                <a:solidFill>
                  <a:srgbClr val="FF0000"/>
                </a:solidFill>
              </a:rPr>
              <a:t>: Confier à l’Observatoire national de la pauvreté et de l’exclusion (ONPES) l’élaboration d’un Tableau de bord spécifique à la pauvreté des enfants et des adolescents.</a:t>
            </a:r>
            <a:br>
              <a:rPr lang="fr-FR" sz="1600" dirty="0" smtClean="0">
                <a:solidFill>
                  <a:srgbClr val="FF0000"/>
                </a:solidFill>
              </a:rPr>
            </a:br>
            <a:endParaRPr lang="fr-FR" sz="1600" dirty="0" smtClean="0">
              <a:solidFill>
                <a:srgbClr val="FF0000"/>
              </a:solidFill>
            </a:endParaRPr>
          </a:p>
        </p:txBody>
      </p:sp>
    </p:spTree>
    <p:extLst>
      <p:ext uri="{BB962C8B-B14F-4D97-AF65-F5344CB8AC3E}">
        <p14:creationId xmlns:p14="http://schemas.microsoft.com/office/powerpoint/2010/main" xmlns="" val="759195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a:noFill/>
        </p:spPr>
        <p:txBody>
          <a:bodyPr wrap="square" numCol="1" anchorCtr="0" compatLnSpc="1">
            <a:prstTxWarp prst="textNoShape">
              <a:avLst/>
            </a:prstTxWarp>
            <a:normAutofit/>
          </a:bodyPr>
          <a:lstStyle/>
          <a:p>
            <a:r>
              <a:rPr lang="fr-FR" sz="2400" b="1" cap="none" dirty="0"/>
              <a:t>Premier levier : une concentration des efforts en direction des élèves et des territoires les plus fragiles, condition nécessaire pour une égalité des droits</a:t>
            </a:r>
            <a:endParaRPr lang="fr-FR" sz="2400" cap="none" dirty="0" smtClean="0"/>
          </a:p>
        </p:txBody>
      </p:sp>
      <p:sp>
        <p:nvSpPr>
          <p:cNvPr id="57347"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r>
              <a:rPr lang="fr-FR" sz="2400" b="1" i="1" smtClean="0">
                <a:solidFill>
                  <a:schemeClr val="tx1"/>
                </a:solidFill>
              </a:rPr>
              <a:t>Porter une attention soutenue à la scolarisation des élèves allophones et des élèves issus de la communauté des Gens du Voyage</a:t>
            </a:r>
          </a:p>
          <a:p>
            <a:pPr fontAlgn="base">
              <a:spcAft>
                <a:spcPct val="0"/>
              </a:spcAft>
              <a:buFont typeface="Arial" charset="0"/>
              <a:buChar char="■"/>
            </a:pPr>
            <a:endParaRPr lang="fr-FR" sz="2400" b="1" i="1" smtClean="0">
              <a:solidFill>
                <a:schemeClr val="tx1"/>
              </a:solidFill>
            </a:endParaRPr>
          </a:p>
          <a:p>
            <a:pPr fontAlgn="base">
              <a:spcAft>
                <a:spcPct val="0"/>
              </a:spcAft>
              <a:buFont typeface="Arial" charset="0"/>
              <a:buChar char="■"/>
            </a:pPr>
            <a:r>
              <a:rPr lang="fr-FR" b="1" smtClean="0">
                <a:solidFill>
                  <a:schemeClr val="hlink"/>
                </a:solidFill>
              </a:rPr>
              <a:t> La présence d’élèves allophones ou issus de la communauté des Gens du voyage est une richesse pour tous au sein de l’école</a:t>
            </a:r>
          </a:p>
          <a:p>
            <a:pPr fontAlgn="base">
              <a:spcAft>
                <a:spcPct val="0"/>
              </a:spcAft>
              <a:buFont typeface="Arial" charset="0"/>
              <a:buChar char="■"/>
            </a:pPr>
            <a:endParaRPr lang="fr-FR" b="1" smtClean="0">
              <a:solidFill>
                <a:schemeClr val="hlink"/>
              </a:solidFill>
            </a:endParaRPr>
          </a:p>
          <a:p>
            <a:pPr fontAlgn="base">
              <a:spcAft>
                <a:spcPct val="0"/>
              </a:spcAft>
              <a:buFont typeface="Arial" charset="0"/>
              <a:buChar char="■"/>
            </a:pPr>
            <a:r>
              <a:rPr lang="fr-FR" b="1" smtClean="0">
                <a:solidFill>
                  <a:schemeClr val="hlink"/>
                </a:solidFill>
              </a:rPr>
              <a:t> Cette présence nécessite une formation professionnelle des personnels</a:t>
            </a:r>
          </a:p>
          <a:p>
            <a:pPr eaLnBrk="0" fontAlgn="base" hangingPunct="0">
              <a:spcAft>
                <a:spcPct val="0"/>
              </a:spcAft>
              <a:buFont typeface="Arial" charset="0"/>
              <a:buChar char="■"/>
            </a:pPr>
            <a:endParaRPr lang="fr-FR"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Rectangle 2"/>
          <p:cNvSpPr>
            <a:spLocks noGrp="1"/>
          </p:cNvSpPr>
          <p:nvPr>
            <p:ph type="title"/>
          </p:nvPr>
        </p:nvSpPr>
        <p:spPr bwMode="auto"/>
        <p:txBody>
          <a:bodyPr wrap="square" numCol="1" anchorCtr="0" compatLnSpc="1">
            <a:prstTxWarp prst="textNoShape">
              <a:avLst/>
            </a:prstTxWarp>
          </a:bodyPr>
          <a:lstStyle/>
          <a:p>
            <a:r>
              <a:rPr lang="fr-FR" sz="2400" b="1" cap="none" smtClean="0"/>
              <a:t>Premier levier : une concentration des efforts en direction des élèves et des territoires les plus fragiles, condition nécessaire pour une égalité des droits.</a:t>
            </a:r>
          </a:p>
        </p:txBody>
      </p:sp>
      <p:sp>
        <p:nvSpPr>
          <p:cNvPr id="46083"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r>
              <a:rPr lang="fr-FR" b="1" i="1" smtClean="0">
                <a:solidFill>
                  <a:schemeClr val="hlink"/>
                </a:solidFill>
              </a:rPr>
              <a:t> Les marges de manœuvre à explorer pour accentuer l’effort de solidarité pour la réussite de tous les élèves</a:t>
            </a:r>
          </a:p>
          <a:p>
            <a:pPr fontAlgn="base">
              <a:spcAft>
                <a:spcPct val="0"/>
              </a:spcAft>
              <a:buFont typeface="Arial" charset="0"/>
              <a:buNone/>
            </a:pPr>
            <a:endParaRPr lang="fr-FR" b="1" i="1" smtClean="0">
              <a:solidFill>
                <a:schemeClr val="hlink"/>
              </a:solidFill>
            </a:endParaRPr>
          </a:p>
          <a:p>
            <a:pPr fontAlgn="base">
              <a:spcAft>
                <a:spcPct val="0"/>
              </a:spcAft>
              <a:buFont typeface="Arial" charset="0"/>
              <a:buChar char="■"/>
            </a:pPr>
            <a:r>
              <a:rPr lang="fr-FR" sz="1800" b="1" i="1" smtClean="0">
                <a:solidFill>
                  <a:schemeClr val="tx1"/>
                </a:solidFill>
              </a:rPr>
              <a:t> Des moyens pourraient être libérés par la suppression du redoublement</a:t>
            </a:r>
          </a:p>
          <a:p>
            <a:pPr eaLnBrk="0" fontAlgn="base" hangingPunct="0">
              <a:spcAft>
                <a:spcPct val="0"/>
              </a:spcAft>
              <a:buFont typeface="Arial" charset="0"/>
              <a:buChar char="■"/>
            </a:pPr>
            <a:r>
              <a:rPr lang="fr-FR" sz="1400" b="1" i="1" smtClean="0">
                <a:solidFill>
                  <a:srgbClr val="FF0000"/>
                </a:solidFill>
              </a:rPr>
              <a:t>Préconisation N° 27: Prévoir de réaffecter une partie des économies réalisées par la suppression progressive du redoublement au financement pérenne d’actions pédagogiques d’accompagnement des élèves les plus en difficulté dans les écoles, les collèges et les lycées.</a:t>
            </a:r>
            <a:r>
              <a:rPr lang="fr-FR" smtClean="0"/>
              <a:t> </a:t>
            </a:r>
            <a:endParaRPr lang="fr-FR" sz="1800" b="1" i="1" smtClean="0">
              <a:solidFill>
                <a:schemeClr val="tx1"/>
              </a:solidFill>
            </a:endParaRPr>
          </a:p>
          <a:p>
            <a:pPr fontAlgn="base">
              <a:spcAft>
                <a:spcPct val="0"/>
              </a:spcAft>
              <a:buFont typeface="Arial" charset="0"/>
              <a:buChar char="■"/>
            </a:pPr>
            <a:r>
              <a:rPr lang="fr-FR" sz="1800" b="1" i="1" smtClean="0">
                <a:solidFill>
                  <a:schemeClr val="tx1"/>
                </a:solidFill>
              </a:rPr>
              <a:t> Des moyens pourraient être libérés par un rééquilibrage du budget entre les degrés d’enseignement</a:t>
            </a:r>
          </a:p>
          <a:p>
            <a:pPr eaLnBrk="0" fontAlgn="base" hangingPunct="0">
              <a:spcAft>
                <a:spcPct val="0"/>
              </a:spcAft>
              <a:buFont typeface="Arial" charset="0"/>
              <a:buChar char="■"/>
            </a:pPr>
            <a:r>
              <a:rPr lang="fr-FR" sz="1400" b="1" i="1" smtClean="0">
                <a:solidFill>
                  <a:srgbClr val="FF0000"/>
                </a:solidFill>
              </a:rPr>
              <a:t>Préconisation N° 28: Prévoir de rééquilibrer les dotations budgétaires au sein du système éducatif de manière à concentrer les moyens disponibles en direction de l’école primaire, et à mieux doter les collèges et les lycées qui accueillent une part importante d’élèves ayant besoin d’une attention particulière.</a:t>
            </a:r>
            <a:r>
              <a:rPr lang="fr-FR" sz="1400" smtClean="0">
                <a:solidFill>
                  <a:srgbClr val="FF0000"/>
                </a:solidFill>
              </a:rPr>
              <a:t> </a:t>
            </a:r>
          </a:p>
          <a:p>
            <a:pPr eaLnBrk="0" fontAlgn="base" hangingPunct="0">
              <a:spcAft>
                <a:spcPct val="0"/>
              </a:spcAft>
              <a:buFont typeface="Arial" charset="0"/>
              <a:buChar char="■"/>
            </a:pPr>
            <a:r>
              <a:rPr lang="fr-FR" sz="1400" b="1" smtClean="0">
                <a:solidFill>
                  <a:srgbClr val="FF0000"/>
                </a:solidFill>
              </a:rPr>
              <a:t>Préconisation N°29</a:t>
            </a:r>
            <a:r>
              <a:rPr lang="fr-FR" sz="1400" smtClean="0">
                <a:solidFill>
                  <a:srgbClr val="FF0000"/>
                </a:solidFill>
              </a:rPr>
              <a:t>: En réponse à un projet pédagogique garantissant une utilisation efficace des moyens attribués, diminuer progressivement et contractuellement les effectifs des classes des écoles primaires et des collèges en REP+. </a:t>
            </a:r>
            <a:endParaRPr lang="fr-FR" sz="1400" b="1" i="1" smtClean="0">
              <a:solidFill>
                <a:srgbClr val="FF0000"/>
              </a:solidFill>
            </a:endParaRPr>
          </a:p>
          <a:p>
            <a:pPr eaLnBrk="0" fontAlgn="base" hangingPunct="0">
              <a:spcAft>
                <a:spcPct val="0"/>
              </a:spcAft>
              <a:buFont typeface="Arial" charset="0"/>
              <a:buChar char="■"/>
            </a:pPr>
            <a:endParaRPr lang="fr-FR" sz="140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Rectangle 2"/>
          <p:cNvSpPr>
            <a:spLocks noGrp="1"/>
          </p:cNvSpPr>
          <p:nvPr>
            <p:ph type="title"/>
          </p:nvPr>
        </p:nvSpPr>
        <p:spPr bwMode="auto"/>
        <p:txBody>
          <a:bodyPr wrap="square" numCol="1" anchorCtr="0" compatLnSpc="1">
            <a:prstTxWarp prst="textNoShape">
              <a:avLst/>
            </a:prstTxWarp>
          </a:bodyPr>
          <a:lstStyle/>
          <a:p>
            <a:pPr marL="571500" indent="-571500" eaLnBrk="1" hangingPunct="1"/>
            <a:r>
              <a:rPr lang="fr-FR" sz="2000" b="1" cap="none" smtClean="0"/>
              <a:t>Deuxième levier : une politique globale pour une école inclusive, </a:t>
            </a:r>
            <a:br>
              <a:rPr lang="fr-FR" sz="2000" b="1" cap="none" smtClean="0"/>
            </a:br>
            <a:r>
              <a:rPr lang="fr-FR" sz="2000" b="1" cap="none" smtClean="0"/>
              <a:t>c’est-à-dire une école qui s’organise pour privilégier </a:t>
            </a:r>
            <a:br>
              <a:rPr lang="fr-FR" sz="2000" b="1" cap="none" smtClean="0"/>
            </a:br>
            <a:r>
              <a:rPr lang="fr-FR" sz="2000" b="1" cap="none" smtClean="0"/>
              <a:t>le « scolariser ensemble » au cours de la scolarité obligatoire.</a:t>
            </a:r>
          </a:p>
        </p:txBody>
      </p:sp>
      <p:sp>
        <p:nvSpPr>
          <p:cNvPr id="41987"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r>
              <a:rPr lang="fr-FR" b="1" dirty="0" smtClean="0">
                <a:solidFill>
                  <a:schemeClr val="tx1"/>
                </a:solidFill>
              </a:rPr>
              <a:t> La mixité sociale et scolaire pour lutter contre les inégalités sociales</a:t>
            </a:r>
          </a:p>
          <a:p>
            <a:pPr fontAlgn="base">
              <a:spcAft>
                <a:spcPct val="0"/>
              </a:spcAft>
              <a:buFont typeface="Arial" charset="0"/>
              <a:buChar char="■"/>
            </a:pPr>
            <a:r>
              <a:rPr lang="fr-FR" dirty="0">
                <a:solidFill>
                  <a:schemeClr val="tx1"/>
                </a:solidFill>
              </a:rPr>
              <a:t>La ségrégation résidentielle entraîne une absence de mixité sociale et scolaire</a:t>
            </a:r>
            <a:r>
              <a:rPr lang="fr-FR" dirty="0" smtClean="0">
                <a:solidFill>
                  <a:schemeClr val="tx1"/>
                </a:solidFill>
              </a:rPr>
              <a:t>.</a:t>
            </a:r>
            <a:endParaRPr lang="fr-FR" b="1" dirty="0" smtClean="0">
              <a:solidFill>
                <a:schemeClr val="tx1"/>
              </a:solidFill>
            </a:endParaRPr>
          </a:p>
          <a:p>
            <a:pPr fontAlgn="base">
              <a:spcAft>
                <a:spcPct val="0"/>
              </a:spcAft>
              <a:buFont typeface="Arial" charset="0"/>
              <a:buChar char="■"/>
            </a:pPr>
            <a:endParaRPr lang="fr-FR" b="1" dirty="0" smtClean="0">
              <a:solidFill>
                <a:schemeClr val="tx1"/>
              </a:solidFill>
            </a:endParaRPr>
          </a:p>
          <a:p>
            <a:pPr fontAlgn="base">
              <a:spcAft>
                <a:spcPct val="0"/>
              </a:spcAft>
              <a:buFont typeface="Arial" charset="0"/>
              <a:buChar char="■"/>
            </a:pPr>
            <a:r>
              <a:rPr lang="fr-FR" sz="1800" b="1" i="1" dirty="0" smtClean="0">
                <a:solidFill>
                  <a:schemeClr val="hlink"/>
                </a:solidFill>
              </a:rPr>
              <a:t> L’utilisation de la procédure d’affectation pour davantage de mixité sociale</a:t>
            </a:r>
          </a:p>
          <a:p>
            <a:pPr fontAlgn="base">
              <a:spcAft>
                <a:spcPct val="0"/>
              </a:spcAft>
              <a:buFont typeface="Arial" charset="0"/>
              <a:buChar char="■"/>
            </a:pPr>
            <a:endParaRPr lang="fr-FR" sz="1800" b="1" i="1" dirty="0" smtClean="0">
              <a:solidFill>
                <a:schemeClr val="hlink"/>
              </a:solidFill>
            </a:endParaRPr>
          </a:p>
          <a:p>
            <a:pPr fontAlgn="base">
              <a:spcAft>
                <a:spcPct val="0"/>
              </a:spcAft>
              <a:buFont typeface="Arial" charset="0"/>
              <a:buChar char="■"/>
            </a:pPr>
            <a:r>
              <a:rPr lang="fr-FR" sz="1800" b="1" i="1" dirty="0" smtClean="0">
                <a:solidFill>
                  <a:schemeClr val="hlink"/>
                </a:solidFill>
              </a:rPr>
              <a:t> Un travail conjoint État-Collectivités territoriales sur la sectorisation</a:t>
            </a:r>
          </a:p>
          <a:p>
            <a:pPr fontAlgn="base">
              <a:spcAft>
                <a:spcPct val="0"/>
              </a:spcAft>
              <a:buFont typeface="Arial" charset="0"/>
              <a:buChar char="■"/>
            </a:pPr>
            <a:endParaRPr lang="fr-FR" sz="1800" b="1" i="1" dirty="0" smtClean="0">
              <a:solidFill>
                <a:schemeClr val="hlink"/>
              </a:solidFill>
            </a:endParaRPr>
          </a:p>
          <a:p>
            <a:pPr fontAlgn="base">
              <a:spcAft>
                <a:spcPct val="0"/>
              </a:spcAft>
              <a:buFont typeface="Arial" charset="0"/>
              <a:buChar char="■"/>
            </a:pPr>
            <a:r>
              <a:rPr lang="fr-FR" sz="1800" b="1" i="1" dirty="0" smtClean="0">
                <a:solidFill>
                  <a:schemeClr val="hlink"/>
                </a:solidFill>
              </a:rPr>
              <a:t> L’amélioration du climat scolaire</a:t>
            </a:r>
          </a:p>
          <a:p>
            <a:pPr fontAlgn="base">
              <a:spcAft>
                <a:spcPct val="0"/>
              </a:spcAft>
              <a:buFont typeface="Arial" charset="0"/>
              <a:buChar char="■"/>
            </a:pPr>
            <a:endParaRPr lang="fr-FR" sz="1800" b="1" i="1" dirty="0" smtClean="0">
              <a:solidFill>
                <a:schemeClr val="hlink"/>
              </a:solidFill>
            </a:endParaRPr>
          </a:p>
          <a:p>
            <a:pPr fontAlgn="base">
              <a:spcAft>
                <a:spcPct val="0"/>
              </a:spcAft>
              <a:buFont typeface="Arial" charset="0"/>
              <a:buChar char="■"/>
            </a:pPr>
            <a:r>
              <a:rPr lang="fr-FR" sz="1800" b="1" i="1" dirty="0" smtClean="0">
                <a:solidFill>
                  <a:schemeClr val="hlink"/>
                </a:solidFill>
              </a:rPr>
              <a:t> Une offre éducative de qualité quel que soit l’établissement</a:t>
            </a:r>
          </a:p>
          <a:p>
            <a:pPr fontAlgn="base">
              <a:spcAft>
                <a:spcPct val="0"/>
              </a:spcAft>
              <a:buFont typeface="Arial" charset="0"/>
              <a:buChar char="■"/>
            </a:pPr>
            <a:endParaRPr lang="fr-FR" sz="1800" b="1" i="1" dirty="0" smtClean="0">
              <a:solidFill>
                <a:schemeClr val="hlink"/>
              </a:solidFill>
            </a:endParaRPr>
          </a:p>
          <a:p>
            <a:pPr fontAlgn="base">
              <a:spcAft>
                <a:spcPct val="0"/>
              </a:spcAft>
              <a:buFont typeface="Arial" charset="0"/>
              <a:buChar char="■"/>
            </a:pPr>
            <a:r>
              <a:rPr lang="fr-FR" sz="1800" b="1" i="1" dirty="0" smtClean="0">
                <a:solidFill>
                  <a:schemeClr val="hlink"/>
                </a:solidFill>
              </a:rPr>
              <a:t> Une attribution des moyens prenant en compte l’obligation de mixité sociale, dans le public comme dans le privé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98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1987">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98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Rectangle 2"/>
          <p:cNvSpPr>
            <a:spLocks noGrp="1"/>
          </p:cNvSpPr>
          <p:nvPr>
            <p:ph type="title"/>
          </p:nvPr>
        </p:nvSpPr>
        <p:spPr bwMode="auto"/>
        <p:txBody>
          <a:bodyPr wrap="square" numCol="1" anchorCtr="0" compatLnSpc="1">
            <a:prstTxWarp prst="textNoShape">
              <a:avLst/>
            </a:prstTxWarp>
          </a:bodyPr>
          <a:lstStyle/>
          <a:p>
            <a:pPr eaLnBrk="1" hangingPunct="1"/>
            <a:r>
              <a:rPr lang="fr-FR" sz="2000" b="1" cap="none" smtClean="0"/>
              <a:t>Deuxième levier : une politique globale pour une école inclusive, </a:t>
            </a:r>
            <a:br>
              <a:rPr lang="fr-FR" sz="2000" b="1" cap="none" smtClean="0"/>
            </a:br>
            <a:r>
              <a:rPr lang="fr-FR" sz="2000" b="1" cap="none" smtClean="0"/>
              <a:t>c’est-à-dire une école qui s’organise pour privilégier </a:t>
            </a:r>
            <a:br>
              <a:rPr lang="fr-FR" sz="2000" b="1" cap="none" smtClean="0"/>
            </a:br>
            <a:r>
              <a:rPr lang="fr-FR" sz="2000" b="1" cap="none" smtClean="0"/>
              <a:t>le « scolariser ensemble » au cours de la scolarité obligatoire.</a:t>
            </a:r>
          </a:p>
        </p:txBody>
      </p:sp>
      <p:sp>
        <p:nvSpPr>
          <p:cNvPr id="43011" name="Rectangle 3"/>
          <p:cNvSpPr>
            <a:spLocks noGrp="1"/>
          </p:cNvSpPr>
          <p:nvPr>
            <p:ph type="body" idx="1"/>
          </p:nvPr>
        </p:nvSpPr>
        <p:spPr>
          <a:xfrm>
            <a:off x="804863" y="1476375"/>
            <a:ext cx="7881937" cy="4525963"/>
          </a:xfrm>
        </p:spPr>
        <p:txBody>
          <a:bodyPr/>
          <a:lstStyle/>
          <a:p>
            <a:pPr fontAlgn="base">
              <a:lnSpc>
                <a:spcPct val="90000"/>
              </a:lnSpc>
              <a:spcAft>
                <a:spcPct val="0"/>
              </a:spcAft>
              <a:buFont typeface="Arial" charset="0"/>
              <a:buChar char="■"/>
            </a:pPr>
            <a:r>
              <a:rPr lang="fr-FR" sz="2400" b="1" smtClean="0">
                <a:solidFill>
                  <a:schemeClr val="tx1"/>
                </a:solidFill>
              </a:rPr>
              <a:t> Encourager les principes d’organisation et de fonctionnement pédagogiques qui semblent les plus efficaces pour une école inclusive</a:t>
            </a:r>
          </a:p>
          <a:p>
            <a:pPr fontAlgn="base">
              <a:lnSpc>
                <a:spcPct val="90000"/>
              </a:lnSpc>
              <a:spcAft>
                <a:spcPct val="0"/>
              </a:spcAft>
              <a:buFont typeface="Arial" charset="0"/>
              <a:buNone/>
            </a:pPr>
            <a:endParaRPr lang="fr-FR" sz="2400" b="1" smtClean="0">
              <a:solidFill>
                <a:schemeClr val="tx1"/>
              </a:solidFill>
            </a:endParaRPr>
          </a:p>
          <a:p>
            <a:pPr fontAlgn="base">
              <a:lnSpc>
                <a:spcPct val="90000"/>
              </a:lnSpc>
              <a:spcAft>
                <a:spcPct val="0"/>
              </a:spcAft>
              <a:buFont typeface="Arial" charset="0"/>
              <a:buChar char="■"/>
            </a:pPr>
            <a:r>
              <a:rPr lang="fr-FR" b="1" i="1" smtClean="0">
                <a:solidFill>
                  <a:schemeClr val="hlink"/>
                </a:solidFill>
              </a:rPr>
              <a:t> Cycles et transitions entre les niveaux d’enseignement</a:t>
            </a:r>
          </a:p>
          <a:p>
            <a:pPr fontAlgn="base">
              <a:lnSpc>
                <a:spcPct val="90000"/>
              </a:lnSpc>
              <a:spcAft>
                <a:spcPct val="0"/>
              </a:spcAft>
              <a:buFont typeface="Arial" charset="0"/>
              <a:buChar char="■"/>
            </a:pPr>
            <a:r>
              <a:rPr lang="fr-FR" b="1" i="1" smtClean="0">
                <a:solidFill>
                  <a:schemeClr val="hlink"/>
                </a:solidFill>
              </a:rPr>
              <a:t> Coopération, explicitation, compréhension </a:t>
            </a:r>
          </a:p>
          <a:p>
            <a:pPr fontAlgn="base">
              <a:lnSpc>
                <a:spcPct val="90000"/>
              </a:lnSpc>
              <a:spcAft>
                <a:spcPct val="0"/>
              </a:spcAft>
              <a:buFont typeface="Arial" charset="0"/>
              <a:buChar char="■"/>
            </a:pPr>
            <a:r>
              <a:rPr lang="fr-FR" b="1" i="1" smtClean="0">
                <a:solidFill>
                  <a:schemeClr val="hlink"/>
                </a:solidFill>
              </a:rPr>
              <a:t> Évaluation </a:t>
            </a:r>
          </a:p>
          <a:p>
            <a:pPr fontAlgn="base">
              <a:lnSpc>
                <a:spcPct val="90000"/>
              </a:lnSpc>
              <a:spcAft>
                <a:spcPct val="0"/>
              </a:spcAft>
              <a:buFont typeface="Arial" charset="0"/>
              <a:buChar char="■"/>
            </a:pPr>
            <a:r>
              <a:rPr lang="fr-FR" b="1" i="1" smtClean="0">
                <a:solidFill>
                  <a:schemeClr val="hlink"/>
                </a:solidFill>
              </a:rPr>
              <a:t> Nouveaux rythmes scolaires  </a:t>
            </a:r>
          </a:p>
          <a:p>
            <a:pPr fontAlgn="base">
              <a:lnSpc>
                <a:spcPct val="90000"/>
              </a:lnSpc>
              <a:spcAft>
                <a:spcPct val="0"/>
              </a:spcAft>
              <a:buFont typeface="Arial" charset="0"/>
              <a:buChar char="■"/>
            </a:pPr>
            <a:r>
              <a:rPr lang="fr-FR" b="1" i="1" smtClean="0">
                <a:solidFill>
                  <a:schemeClr val="hlink"/>
                </a:solidFill>
              </a:rPr>
              <a:t> Outil numérique  </a:t>
            </a:r>
          </a:p>
          <a:p>
            <a:pPr fontAlgn="base">
              <a:lnSpc>
                <a:spcPct val="90000"/>
              </a:lnSpc>
              <a:spcAft>
                <a:spcPct val="0"/>
              </a:spcAft>
              <a:buFont typeface="Arial" charset="0"/>
              <a:buChar char="■"/>
            </a:pPr>
            <a:r>
              <a:rPr lang="fr-FR" b="1" i="1" smtClean="0">
                <a:solidFill>
                  <a:schemeClr val="hlink"/>
                </a:solidFill>
              </a:rPr>
              <a:t> Éducation artistique, culturelle et scientifique  </a:t>
            </a:r>
          </a:p>
          <a:p>
            <a:pPr fontAlgn="base">
              <a:lnSpc>
                <a:spcPct val="90000"/>
              </a:lnSpc>
              <a:spcAft>
                <a:spcPct val="0"/>
              </a:spcAft>
              <a:buFont typeface="Arial" charset="0"/>
              <a:buChar char="■"/>
            </a:pPr>
            <a:r>
              <a:rPr lang="fr-FR" b="1" i="1" smtClean="0">
                <a:solidFill>
                  <a:schemeClr val="hlink"/>
                </a:solidFill>
              </a:rPr>
              <a:t> Des décisions d’orientation indépendantes des origines sociales</a:t>
            </a:r>
          </a:p>
          <a:p>
            <a:pPr fontAlgn="base">
              <a:lnSpc>
                <a:spcPct val="90000"/>
              </a:lnSpc>
              <a:spcAft>
                <a:spcPct val="0"/>
              </a:spcAft>
              <a:buFont typeface="Arial" charset="0"/>
              <a:buChar char="■"/>
            </a:pPr>
            <a:r>
              <a:rPr lang="fr-FR" b="1" i="1" smtClean="0">
                <a:solidFill>
                  <a:schemeClr val="hlink"/>
                </a:solidFill>
              </a:rPr>
              <a:t> Prise d’initiatives des équipes pédagogiques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30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0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30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30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01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30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Rectangle 2"/>
          <p:cNvSpPr>
            <a:spLocks noGrp="1"/>
          </p:cNvSpPr>
          <p:nvPr>
            <p:ph type="title"/>
          </p:nvPr>
        </p:nvSpPr>
        <p:spPr bwMode="auto"/>
        <p:txBody>
          <a:bodyPr wrap="square" numCol="1" anchorCtr="0" compatLnSpc="1">
            <a:prstTxWarp prst="textNoShape">
              <a:avLst/>
            </a:prstTxWarp>
          </a:bodyPr>
          <a:lstStyle/>
          <a:p>
            <a:pPr marL="571500" indent="-571500" eaLnBrk="1" hangingPunct="1"/>
            <a:r>
              <a:rPr lang="fr-FR" sz="2400" b="1" cap="none" smtClean="0"/>
              <a:t>Troisième levier : une politique de formation et de gestion</a:t>
            </a:r>
            <a:br>
              <a:rPr lang="fr-FR" sz="2400" b="1" cap="none" smtClean="0"/>
            </a:br>
            <a:r>
              <a:rPr lang="fr-FR" sz="2400" b="1" cap="none" smtClean="0"/>
              <a:t>des ressources humaines pour réduire les inégalités</a:t>
            </a:r>
            <a:r>
              <a:rPr lang="fr-FR" sz="2600" cap="none" smtClean="0"/>
              <a:t> </a:t>
            </a:r>
          </a:p>
        </p:txBody>
      </p:sp>
      <p:sp>
        <p:nvSpPr>
          <p:cNvPr id="44035"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r>
              <a:rPr lang="fr-FR" sz="2400" b="1" dirty="0" smtClean="0">
                <a:solidFill>
                  <a:schemeClr val="tx1"/>
                </a:solidFill>
              </a:rPr>
              <a:t> Des mesures exceptionnelles pour prendre en compte des conditions de travail particulièrement difficiles des personnels.</a:t>
            </a:r>
          </a:p>
          <a:p>
            <a:pPr fontAlgn="base">
              <a:spcAft>
                <a:spcPct val="0"/>
              </a:spcAft>
              <a:buFont typeface="Arial" charset="0"/>
              <a:buChar char="■"/>
            </a:pPr>
            <a:endParaRPr lang="fr-FR" sz="2400" b="1" dirty="0" smtClean="0">
              <a:solidFill>
                <a:schemeClr val="tx1"/>
              </a:solidFill>
            </a:endParaRPr>
          </a:p>
          <a:p>
            <a:pPr fontAlgn="base">
              <a:spcAft>
                <a:spcPct val="0"/>
              </a:spcAft>
              <a:buFont typeface="Arial" charset="0"/>
              <a:buChar char="■"/>
            </a:pPr>
            <a:r>
              <a:rPr lang="fr-FR" sz="2400" b="1" dirty="0" smtClean="0">
                <a:solidFill>
                  <a:schemeClr val="tx1"/>
                </a:solidFill>
              </a:rPr>
              <a:t> L’indispensable progrès attendu dans la formation professionnelle des personnels : le rôle des Écoles supérieures du professorat et de l’éducation (ÉSPÉ).</a:t>
            </a:r>
          </a:p>
          <a:p>
            <a:pPr fontAlgn="base">
              <a:spcAft>
                <a:spcPct val="0"/>
              </a:spcAft>
              <a:buFont typeface="Arial" charset="0"/>
              <a:buNone/>
            </a:pPr>
            <a:endParaRPr lang="fr-FR" sz="2400" b="1" dirty="0" smtClean="0">
              <a:solidFill>
                <a:schemeClr val="tx1"/>
              </a:solidFill>
            </a:endParaRPr>
          </a:p>
          <a:p>
            <a:pPr fontAlgn="base">
              <a:spcAft>
                <a:spcPct val="0"/>
              </a:spcAft>
              <a:buFont typeface="Arial" charset="0"/>
              <a:buChar char="■"/>
            </a:pPr>
            <a:r>
              <a:rPr lang="fr-FR" sz="2400" b="1" dirty="0" smtClean="0">
                <a:solidFill>
                  <a:schemeClr val="tx1"/>
                </a:solidFill>
              </a:rPr>
              <a:t> Une demande forte de formation continue de la part des personnels doit être entendue.</a:t>
            </a:r>
            <a:endParaRPr lang="fr-FR" sz="2400" dirty="0" smtClean="0">
              <a:solidFill>
                <a:schemeClr val="tx1"/>
              </a:solidFill>
            </a:endParaRPr>
          </a:p>
          <a:p>
            <a:pPr fontAlgn="base">
              <a:spcAft>
                <a:spcPct val="0"/>
              </a:spcAft>
              <a:buFont typeface="Arial" charset="0"/>
              <a:buChar char="■"/>
            </a:pPr>
            <a:endParaRPr lang="fr-FR" sz="2400" b="1" dirty="0" smtClean="0">
              <a:solidFill>
                <a:schemeClr val="tx1"/>
              </a:solidFill>
            </a:endParaRPr>
          </a:p>
          <a:p>
            <a:pPr fontAlgn="base">
              <a:spcAft>
                <a:spcPct val="0"/>
              </a:spcAft>
              <a:buFont typeface="Arial" charset="0"/>
              <a:buChar char="■"/>
            </a:pPr>
            <a:endParaRPr lang="fr-FR" sz="2400" b="1" dirty="0" smtClean="0">
              <a:solidFill>
                <a:schemeClr val="tx1"/>
              </a:solidFill>
            </a:endParaRPr>
          </a:p>
          <a:p>
            <a:pPr lvl="3" fontAlgn="base">
              <a:spcAft>
                <a:spcPct val="0"/>
              </a:spcAft>
              <a:buFont typeface="Arial" charset="0"/>
              <a:buNone/>
            </a:pPr>
            <a:endParaRPr lang="fr-FR" sz="1800" b="1" dirty="0" smtClean="0">
              <a:solidFill>
                <a:schemeClr val="hlink"/>
              </a:solidFill>
            </a:endParaRPr>
          </a:p>
          <a:p>
            <a:pPr lvl="3" fontAlgn="base">
              <a:spcAft>
                <a:spcPct val="0"/>
              </a:spcAft>
              <a:buFont typeface="Arial" charset="0"/>
              <a:buChar char="–"/>
            </a:pPr>
            <a:endParaRPr lang="fr-FR"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403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Rectangle 2"/>
          <p:cNvSpPr>
            <a:spLocks noGrp="1"/>
          </p:cNvSpPr>
          <p:nvPr>
            <p:ph type="title"/>
          </p:nvPr>
        </p:nvSpPr>
        <p:spPr bwMode="auto"/>
        <p:txBody>
          <a:bodyPr wrap="square" numCol="1" anchorCtr="0" compatLnSpc="1">
            <a:prstTxWarp prst="textNoShape">
              <a:avLst/>
            </a:prstTxWarp>
          </a:bodyPr>
          <a:lstStyle/>
          <a:p>
            <a:pPr marL="571500" indent="-571500" eaLnBrk="1" hangingPunct="1"/>
            <a:r>
              <a:rPr lang="fr-FR" sz="2400" b="1" cap="none" smtClean="0"/>
              <a:t>Quatrième levier : </a:t>
            </a:r>
            <a:br>
              <a:rPr lang="fr-FR" sz="2400" b="1" cap="none" smtClean="0"/>
            </a:br>
            <a:r>
              <a:rPr lang="fr-FR" sz="2400" b="1" cap="none" smtClean="0"/>
              <a:t>une alliance éducative entre l’école et ses partenaires pour conjuguer réussite scolaire et réussite éducative</a:t>
            </a:r>
          </a:p>
        </p:txBody>
      </p:sp>
      <p:sp>
        <p:nvSpPr>
          <p:cNvPr id="47107"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r>
              <a:rPr lang="fr-FR" sz="2800" b="1" smtClean="0">
                <a:solidFill>
                  <a:schemeClr val="tx1"/>
                </a:solidFill>
              </a:rPr>
              <a:t> L’école et les parents pauvres</a:t>
            </a:r>
          </a:p>
          <a:p>
            <a:pPr fontAlgn="base">
              <a:spcAft>
                <a:spcPct val="0"/>
              </a:spcAft>
              <a:buFont typeface="Arial" charset="0"/>
              <a:buNone/>
            </a:pPr>
            <a:endParaRPr lang="fr-FR" sz="2800" b="1" smtClean="0">
              <a:solidFill>
                <a:schemeClr val="tx1"/>
              </a:solidFill>
            </a:endParaRPr>
          </a:p>
          <a:p>
            <a:pPr fontAlgn="base">
              <a:spcAft>
                <a:spcPct val="0"/>
              </a:spcAft>
              <a:buFont typeface="Arial" charset="0"/>
              <a:buChar char="■"/>
            </a:pPr>
            <a:r>
              <a:rPr lang="fr-FR" b="1" i="1" smtClean="0">
                <a:solidFill>
                  <a:schemeClr val="hlink"/>
                </a:solidFill>
              </a:rPr>
              <a:t> Des rapports encore difficiles entre les parents et l’institution scolaire…</a:t>
            </a:r>
          </a:p>
          <a:p>
            <a:pPr fontAlgn="base">
              <a:spcAft>
                <a:spcPct val="0"/>
              </a:spcAft>
              <a:buFont typeface="Arial" charset="0"/>
              <a:buChar char="■"/>
            </a:pPr>
            <a:endParaRPr lang="fr-FR" b="1" i="1" smtClean="0">
              <a:solidFill>
                <a:schemeClr val="hlink"/>
              </a:solidFill>
            </a:endParaRPr>
          </a:p>
          <a:p>
            <a:pPr fontAlgn="base">
              <a:spcAft>
                <a:spcPct val="0"/>
              </a:spcAft>
              <a:buFont typeface="Arial" charset="0"/>
              <a:buChar char="■"/>
            </a:pPr>
            <a:r>
              <a:rPr lang="fr-FR" b="1" i="1" smtClean="0">
                <a:solidFill>
                  <a:schemeClr val="hlink"/>
                </a:solidFill>
              </a:rPr>
              <a:t> … Mais aussi des avancées qui montrent la voie pour une réelle démarche de coéducation</a:t>
            </a:r>
          </a:p>
          <a:p>
            <a:pPr fontAlgn="base">
              <a:spcAft>
                <a:spcPct val="0"/>
              </a:spcAft>
              <a:buFont typeface="Arial" charset="0"/>
              <a:buNone/>
            </a:pPr>
            <a:endParaRPr lang="fr-FR" sz="2400" b="1" i="1" smtClean="0">
              <a:solidFill>
                <a:schemeClr val="hlink"/>
              </a:solidFill>
            </a:endParaRPr>
          </a:p>
          <a:p>
            <a:pPr fontAlgn="base">
              <a:spcAft>
                <a:spcPct val="0"/>
              </a:spcAft>
              <a:buFont typeface="Arial" charset="0"/>
              <a:buChar char="■"/>
            </a:pPr>
            <a:r>
              <a:rPr lang="fr-FR" b="1" smtClean="0">
                <a:solidFill>
                  <a:schemeClr val="tx1"/>
                </a:solidFill>
              </a:rPr>
              <a:t> Les « rendez-vous de la réussite »</a:t>
            </a:r>
          </a:p>
          <a:p>
            <a:pPr lvl="2" fontAlgn="base">
              <a:spcAft>
                <a:spcPct val="0"/>
              </a:spcAft>
              <a:buFont typeface="Arial" charset="0"/>
              <a:buNone/>
            </a:pPr>
            <a:endParaRPr lang="fr-FR" sz="2000" smtClean="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1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7" name="Rectangle 2"/>
          <p:cNvSpPr>
            <a:spLocks noGrp="1"/>
          </p:cNvSpPr>
          <p:nvPr>
            <p:ph type="title"/>
          </p:nvPr>
        </p:nvSpPr>
        <p:spPr bwMode="auto"/>
        <p:txBody>
          <a:bodyPr wrap="square" numCol="1" anchorCtr="0" compatLnSpc="1">
            <a:prstTxWarp prst="textNoShape">
              <a:avLst/>
            </a:prstTxWarp>
          </a:bodyPr>
          <a:lstStyle/>
          <a:p>
            <a:pPr eaLnBrk="1" hangingPunct="1"/>
            <a:r>
              <a:rPr lang="fr-FR" sz="2400" b="1" cap="none" smtClean="0"/>
              <a:t>Quatrième levier : </a:t>
            </a:r>
            <a:br>
              <a:rPr lang="fr-FR" sz="2400" b="1" cap="none" smtClean="0"/>
            </a:br>
            <a:r>
              <a:rPr lang="fr-FR" sz="2400" b="1" cap="none" smtClean="0"/>
              <a:t>une alliance éducative entre l’école et ses partenaires pour conjuguer réussite scolaire et réussite éducative</a:t>
            </a:r>
          </a:p>
        </p:txBody>
      </p:sp>
      <p:sp>
        <p:nvSpPr>
          <p:cNvPr id="48131"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endParaRPr lang="fr-FR" b="1" i="1" dirty="0" smtClean="0"/>
          </a:p>
          <a:p>
            <a:pPr fontAlgn="base">
              <a:spcAft>
                <a:spcPct val="0"/>
              </a:spcAft>
              <a:buFont typeface="Arial" charset="0"/>
              <a:buChar char="■"/>
            </a:pPr>
            <a:r>
              <a:rPr lang="fr-FR" b="1" i="1" dirty="0" smtClean="0">
                <a:solidFill>
                  <a:schemeClr val="hlink"/>
                </a:solidFill>
              </a:rPr>
              <a:t> Un exemple de partenariat entre l’État et les collectivités territoriales : la relance de l’internat pour la réussite de tous les élèves.</a:t>
            </a:r>
          </a:p>
          <a:p>
            <a:pPr fontAlgn="base">
              <a:spcAft>
                <a:spcPct val="0"/>
              </a:spcAft>
              <a:buFont typeface="Arial" charset="0"/>
              <a:buChar char="■"/>
            </a:pPr>
            <a:endParaRPr lang="fr-FR" b="1" i="1" dirty="0" smtClean="0">
              <a:solidFill>
                <a:schemeClr val="hlink"/>
              </a:solidFill>
            </a:endParaRPr>
          </a:p>
          <a:p>
            <a:pPr fontAlgn="base">
              <a:spcAft>
                <a:spcPct val="0"/>
              </a:spcAft>
              <a:buFont typeface="Arial" charset="0"/>
              <a:buChar char="■"/>
            </a:pPr>
            <a:r>
              <a:rPr lang="fr-FR" b="1" i="1" dirty="0" smtClean="0">
                <a:solidFill>
                  <a:schemeClr val="hlink"/>
                </a:solidFill>
              </a:rPr>
              <a:t> Un exemple de partenariat entre l’État, les collectivités territoriales et les associations : l’accompagnement à la scolarité pour la réussite de tous.</a:t>
            </a:r>
          </a:p>
          <a:p>
            <a:pPr fontAlgn="base">
              <a:spcAft>
                <a:spcPct val="0"/>
              </a:spcAft>
              <a:buFont typeface="Arial" charset="0"/>
              <a:buChar char="■"/>
            </a:pPr>
            <a:endParaRPr lang="fr-FR" b="1" i="1" dirty="0" smtClean="0">
              <a:solidFill>
                <a:schemeClr val="hlink"/>
              </a:solidFill>
            </a:endParaRPr>
          </a:p>
          <a:p>
            <a:pPr fontAlgn="base">
              <a:spcAft>
                <a:spcPct val="0"/>
              </a:spcAft>
              <a:buFont typeface="Arial" charset="0"/>
              <a:buChar char="■"/>
            </a:pPr>
            <a:r>
              <a:rPr lang="fr-FR" b="1" i="1" dirty="0" smtClean="0">
                <a:solidFill>
                  <a:schemeClr val="hlink"/>
                </a:solidFill>
              </a:rPr>
              <a:t> L’intérêt reconnu du Programme de réussite éducative (PRE).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Rectangle 2"/>
          <p:cNvSpPr>
            <a:spLocks noGrp="1"/>
          </p:cNvSpPr>
          <p:nvPr>
            <p:ph type="title"/>
          </p:nvPr>
        </p:nvSpPr>
        <p:spPr bwMode="auto"/>
        <p:txBody>
          <a:bodyPr wrap="square" numCol="1" anchorCtr="0" compatLnSpc="1">
            <a:prstTxWarp prst="textNoShape">
              <a:avLst/>
            </a:prstTxWarp>
          </a:bodyPr>
          <a:lstStyle/>
          <a:p>
            <a:pPr algn="ctr" eaLnBrk="1" hangingPunct="1"/>
            <a:r>
              <a:rPr lang="fr-FR" cap="none" smtClean="0"/>
              <a:t>Conclusion</a:t>
            </a:r>
          </a:p>
        </p:txBody>
      </p:sp>
      <p:sp>
        <p:nvSpPr>
          <p:cNvPr id="49155"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r>
              <a:rPr lang="fr-FR" b="1" dirty="0" smtClean="0">
                <a:solidFill>
                  <a:schemeClr val="tx1"/>
                </a:solidFill>
              </a:rPr>
              <a:t> Tous les enfants des familles pauvres ne sont pas en échec scolaire, mais ceux qui échouent à l’école aujourd’hui seront les exclus de demain.</a:t>
            </a:r>
          </a:p>
          <a:p>
            <a:pPr fontAlgn="base">
              <a:spcAft>
                <a:spcPct val="0"/>
              </a:spcAft>
              <a:buFont typeface="Arial" charset="0"/>
              <a:buChar char="■"/>
            </a:pPr>
            <a:endParaRPr lang="fr-FR" b="1" dirty="0" smtClean="0">
              <a:solidFill>
                <a:schemeClr val="tx1"/>
              </a:solidFill>
            </a:endParaRPr>
          </a:p>
          <a:p>
            <a:pPr fontAlgn="base">
              <a:spcAft>
                <a:spcPct val="0"/>
              </a:spcAft>
              <a:buFont typeface="Arial" charset="0"/>
              <a:buChar char="■"/>
            </a:pPr>
            <a:r>
              <a:rPr lang="fr-FR" b="1" dirty="0" smtClean="0">
                <a:solidFill>
                  <a:schemeClr val="tx1"/>
                </a:solidFill>
              </a:rPr>
              <a:t> Les familles pauvres demandent une école de la réussite pour tous, une école pensée et organisée pour leurs enfants aussi. </a:t>
            </a:r>
          </a:p>
          <a:p>
            <a:pPr fontAlgn="base">
              <a:spcAft>
                <a:spcPct val="0"/>
              </a:spcAft>
              <a:buFont typeface="Arial" charset="0"/>
              <a:buChar char="■"/>
            </a:pPr>
            <a:endParaRPr lang="fr-FR" b="1" dirty="0" smtClean="0">
              <a:solidFill>
                <a:schemeClr val="tx1"/>
              </a:solidFill>
            </a:endParaRPr>
          </a:p>
          <a:p>
            <a:pPr marL="0" indent="0" fontAlgn="base">
              <a:spcAft>
                <a:spcPct val="0"/>
              </a:spcAft>
              <a:buNone/>
            </a:pPr>
            <a:endParaRPr lang="fr-FR"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5" name="Rectangle 2"/>
          <p:cNvSpPr>
            <a:spLocks noGrp="1"/>
          </p:cNvSpPr>
          <p:nvPr>
            <p:ph type="title"/>
          </p:nvPr>
        </p:nvSpPr>
        <p:spPr bwMode="auto"/>
        <p:txBody>
          <a:bodyPr wrap="square" numCol="1" anchorCtr="0" compatLnSpc="1">
            <a:prstTxWarp prst="textNoShape">
              <a:avLst/>
            </a:prstTxWarp>
          </a:bodyPr>
          <a:lstStyle/>
          <a:p>
            <a:pPr algn="ctr" eaLnBrk="1" hangingPunct="1"/>
            <a:r>
              <a:rPr lang="fr-FR" cap="none" smtClean="0"/>
              <a:t>Conclusion</a:t>
            </a:r>
          </a:p>
        </p:txBody>
      </p:sp>
      <p:sp>
        <p:nvSpPr>
          <p:cNvPr id="50179" name="Rectangle 3"/>
          <p:cNvSpPr>
            <a:spLocks noGrp="1"/>
          </p:cNvSpPr>
          <p:nvPr>
            <p:ph type="body" idx="1"/>
          </p:nvPr>
        </p:nvSpPr>
        <p:spPr>
          <a:xfrm>
            <a:off x="804863" y="1476375"/>
            <a:ext cx="7881937" cy="4525963"/>
          </a:xfrm>
        </p:spPr>
        <p:txBody>
          <a:bodyPr/>
          <a:lstStyle/>
          <a:p>
            <a:pPr fontAlgn="base">
              <a:spcAft>
                <a:spcPct val="0"/>
              </a:spcAft>
              <a:buFont typeface="Arial" charset="0"/>
              <a:buChar char="■"/>
            </a:pPr>
            <a:endParaRPr lang="fr-FR" smtClean="0"/>
          </a:p>
          <a:p>
            <a:pPr fontAlgn="base">
              <a:spcAft>
                <a:spcPct val="0"/>
              </a:spcAft>
              <a:buFont typeface="Arial" charset="0"/>
              <a:buChar char="■"/>
            </a:pPr>
            <a:endParaRPr lang="fr-FR" smtClean="0"/>
          </a:p>
          <a:p>
            <a:pPr fontAlgn="base">
              <a:spcAft>
                <a:spcPct val="0"/>
              </a:spcAft>
              <a:buFont typeface="Arial" charset="0"/>
              <a:buChar char="■"/>
            </a:pPr>
            <a:r>
              <a:rPr lang="fr-FR" sz="2800" b="1" smtClean="0">
                <a:solidFill>
                  <a:schemeClr val="tx1"/>
                </a:solidFill>
              </a:rPr>
              <a:t> Osons donc être inégalitaires en moyens pour être égalitaires en réussite.</a:t>
            </a:r>
          </a:p>
          <a:p>
            <a:pPr fontAlgn="base">
              <a:spcAft>
                <a:spcPct val="0"/>
              </a:spcAft>
              <a:buFont typeface="Arial" charset="0"/>
              <a:buNone/>
            </a:pPr>
            <a:r>
              <a:rPr lang="fr-FR" sz="2800" b="1" smtClean="0">
                <a:solidFill>
                  <a:schemeClr val="tx1"/>
                </a:solidFill>
              </a:rPr>
              <a:t> </a:t>
            </a:r>
          </a:p>
          <a:p>
            <a:pPr fontAlgn="base">
              <a:spcAft>
                <a:spcPct val="0"/>
              </a:spcAft>
              <a:buFont typeface="Arial" charset="0"/>
              <a:buChar char="■"/>
            </a:pPr>
            <a:r>
              <a:rPr lang="fr-FR" sz="2800" b="1" smtClean="0">
                <a:solidFill>
                  <a:schemeClr val="tx1"/>
                </a:solidFill>
              </a:rPr>
              <a:t> Au fatalisme, préférons la solidarité pour une école inclusive et la réussite de tous les élèves.</a:t>
            </a:r>
            <a:r>
              <a:rPr lang="fr-FR" sz="2800" b="1"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1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Titre 1"/>
          <p:cNvSpPr>
            <a:spLocks noGrp="1"/>
          </p:cNvSpPr>
          <p:nvPr>
            <p:ph type="title" idx="4294967295"/>
          </p:nvPr>
        </p:nvSpPr>
        <p:spPr>
          <a:xfrm>
            <a:off x="1160463" y="196850"/>
            <a:ext cx="7983537" cy="2549525"/>
          </a:xfrm>
        </p:spPr>
        <p:txBody>
          <a:bodyPr/>
          <a:lstStyle/>
          <a:p>
            <a:pPr eaLnBrk="1" hangingPunct="1"/>
            <a:endParaRPr lang="fr-FR" dirty="0" smtClean="0"/>
          </a:p>
        </p:txBody>
      </p:sp>
      <p:sp>
        <p:nvSpPr>
          <p:cNvPr id="17410" name="Espace réservé du numéro de diapositive 4"/>
          <p:cNvSpPr txBox="1">
            <a:spLocks noGrp="1"/>
          </p:cNvSpPr>
          <p:nvPr/>
        </p:nvSpPr>
        <p:spPr bwMode="auto">
          <a:xfrm>
            <a:off x="8150225" y="6391275"/>
            <a:ext cx="450850" cy="365125"/>
          </a:xfrm>
          <a:prstGeom prst="rect">
            <a:avLst/>
          </a:prstGeom>
          <a:noFill/>
          <a:ln>
            <a:miter lim="800000"/>
            <a:headEnd/>
            <a:tailEnd/>
          </a:ln>
        </p:spPr>
        <p:txBody>
          <a:bodyPr anchor="ctr"/>
          <a:lstStyle/>
          <a:p>
            <a:pPr algn="r">
              <a:defRPr/>
            </a:pPr>
            <a:fld id="{6F02E1F5-383C-4B70-969D-CFA2D887C178}" type="slidenum">
              <a:rPr lang="fr-FR" sz="1000" b="1">
                <a:solidFill>
                  <a:srgbClr val="404040"/>
                </a:solidFill>
                <a:latin typeface="+mn-lt"/>
              </a:rPr>
              <a:pPr algn="r">
                <a:defRPr/>
              </a:pPr>
              <a:t>4</a:t>
            </a:fld>
            <a:endParaRPr lang="fr-FR" sz="1000" b="1">
              <a:solidFill>
                <a:srgbClr val="404040"/>
              </a:solidFill>
              <a:latin typeface="+mn-lt"/>
            </a:endParaRPr>
          </a:p>
        </p:txBody>
      </p:sp>
      <p:sp>
        <p:nvSpPr>
          <p:cNvPr id="6" name="Espace réservé du texte 5"/>
          <p:cNvSpPr>
            <a:spLocks noGrp="1"/>
          </p:cNvSpPr>
          <p:nvPr>
            <p:ph type="body" sz="quarter" idx="4294967295"/>
          </p:nvPr>
        </p:nvSpPr>
        <p:spPr>
          <a:xfrm>
            <a:off x="804863" y="1471613"/>
            <a:ext cx="7881937" cy="4598987"/>
          </a:xfrm>
        </p:spPr>
        <p:txBody>
          <a:bodyPr/>
          <a:lstStyle/>
          <a:p>
            <a:pPr marL="177800" indent="-177800" eaLnBrk="1" hangingPunct="1"/>
            <a:r>
              <a:rPr lang="fr-FR" dirty="0" smtClean="0"/>
              <a:t> </a:t>
            </a:r>
            <a:r>
              <a:rPr lang="fr-FR" sz="2000" b="1" dirty="0" smtClean="0">
                <a:solidFill>
                  <a:schemeClr val="tx1"/>
                </a:solidFill>
              </a:rPr>
              <a:t>La France est l’un des pays dans lesquels l’origine sociale pèse le plus sur les destins scolaires. </a:t>
            </a:r>
          </a:p>
          <a:p>
            <a:pPr marL="177800" indent="-177800" eaLnBrk="1" hangingPunct="1"/>
            <a:endParaRPr lang="fr-FR" sz="2000" b="1" dirty="0" smtClean="0">
              <a:solidFill>
                <a:schemeClr val="tx1"/>
              </a:solidFill>
            </a:endParaRPr>
          </a:p>
          <a:p>
            <a:pPr marL="177800" indent="-177800" eaLnBrk="1" hangingPunct="1"/>
            <a:r>
              <a:rPr lang="fr-FR" sz="2000" b="1" dirty="0" smtClean="0">
                <a:solidFill>
                  <a:schemeClr val="tx1"/>
                </a:solidFill>
              </a:rPr>
              <a:t>Le système d’éducation français est plus inégalitaire en 2012 qu’il ne l’était en 2003.</a:t>
            </a:r>
          </a:p>
          <a:p>
            <a:pPr marL="177800" indent="-177800" eaLnBrk="1" hangingPunct="1"/>
            <a:r>
              <a:rPr lang="fr-FR" sz="2000" b="1" dirty="0" smtClean="0">
                <a:solidFill>
                  <a:schemeClr val="tx1"/>
                </a:solidFill>
              </a:rPr>
              <a:t>Ce n’est pas un accident, c’est inhérent à un système qui a été conçu pour trier et sélectionner.</a:t>
            </a:r>
          </a:p>
          <a:p>
            <a:pPr marL="177800" indent="-177800" eaLnBrk="1" hangingPunct="1"/>
            <a:r>
              <a:rPr lang="fr-FR" sz="2000" b="1" dirty="0" smtClean="0">
                <a:solidFill>
                  <a:schemeClr val="tx1"/>
                </a:solidFill>
              </a:rPr>
              <a:t>Le « nivellement par le bas » n’est pas créé par les réformes visant à démocratiser la réussite scolaire, il est déjà là, créé par l’échec scolaire massif des enfants des milieux populaires.</a:t>
            </a:r>
          </a:p>
          <a:p>
            <a:pPr marL="177800" indent="-177800" eaLnBrk="1" hangingPunct="1"/>
            <a:endParaRPr lang="fr-FR" sz="40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p:cNvSpPr>
          <p:nvPr>
            <p:ph type="title"/>
          </p:nvPr>
        </p:nvSpPr>
        <p:spPr/>
        <p:txBody>
          <a:bodyPr/>
          <a:lstStyle/>
          <a:p>
            <a:r>
              <a:rPr lang="fr-FR" sz="1800" b="1" smtClean="0"/>
              <a:t/>
            </a:r>
            <a:br>
              <a:rPr lang="fr-FR" sz="1800" b="1" smtClean="0"/>
            </a:br>
            <a:r>
              <a:rPr lang="fr-FR" sz="1800" b="1" smtClean="0"/>
              <a:t>- </a:t>
            </a:r>
            <a:r>
              <a:rPr lang="fr-FR" sz="1800" smtClean="0"/>
              <a:t/>
            </a:r>
            <a:br>
              <a:rPr lang="fr-FR" sz="1800" smtClean="0"/>
            </a:br>
            <a:r>
              <a:rPr lang="fr-FR" sz="1800" smtClean="0"/>
              <a:t>- </a:t>
            </a:r>
            <a:r>
              <a:rPr lang="fr-FR" sz="1800" b="1" smtClean="0"/>
              <a:t/>
            </a:r>
            <a:br>
              <a:rPr lang="fr-FR" sz="1800" b="1" smtClean="0"/>
            </a:br>
            <a:r>
              <a:rPr lang="fr-FR" sz="1800" b="1" smtClean="0"/>
              <a:t>- </a:t>
            </a:r>
            <a:br>
              <a:rPr lang="fr-FR" sz="1800" b="1" smtClean="0"/>
            </a:br>
            <a:r>
              <a:rPr lang="fr-FR" sz="1800" b="1" smtClean="0"/>
              <a:t/>
            </a:r>
            <a:br>
              <a:rPr lang="fr-FR" sz="1800" b="1" smtClean="0"/>
            </a:br>
            <a:r>
              <a:rPr lang="fr-FR" sz="1800" b="1" smtClean="0"/>
              <a:t>-</a:t>
            </a:r>
          </a:p>
        </p:txBody>
      </p:sp>
      <p:sp>
        <p:nvSpPr>
          <p:cNvPr id="46083" name="Rectangle 3"/>
          <p:cNvSpPr>
            <a:spLocks noGrp="1"/>
          </p:cNvSpPr>
          <p:nvPr>
            <p:ph type="body" idx="1"/>
          </p:nvPr>
        </p:nvSpPr>
        <p:spPr>
          <a:xfrm>
            <a:off x="1096963" y="228600"/>
            <a:ext cx="7589837" cy="4484688"/>
          </a:xfrm>
        </p:spPr>
        <p:txBody>
          <a:bodyPr/>
          <a:lstStyle/>
          <a:p>
            <a:r>
              <a:rPr lang="fr-FR" sz="2000" b="1" dirty="0" smtClean="0">
                <a:solidFill>
                  <a:schemeClr val="tx1"/>
                </a:solidFill>
              </a:rPr>
              <a:t>Pourquoi est-ce si difficile en France de bâtir un système éducatif plus inclusif, qui ne soit pas essentiellement concentré sur la fonction de sélection des meilleurs ?</a:t>
            </a:r>
            <a:br>
              <a:rPr lang="fr-FR" sz="2000" b="1" dirty="0" smtClean="0">
                <a:solidFill>
                  <a:schemeClr val="tx1"/>
                </a:solidFill>
              </a:rPr>
            </a:br>
            <a:endParaRPr lang="fr-FR" sz="2000" b="1" dirty="0" smtClean="0">
              <a:solidFill>
                <a:schemeClr val="tx1"/>
              </a:solidFill>
            </a:endParaRPr>
          </a:p>
          <a:p>
            <a:r>
              <a:rPr lang="fr-FR" sz="2000" b="1" dirty="0" smtClean="0">
                <a:solidFill>
                  <a:schemeClr val="tx1"/>
                </a:solidFill>
              </a:rPr>
              <a:t>Pourquoi est-il si difficile dans notre pays de mettre en place des cycles d’enseignement sur plusieurs années, de concevoir des modes d’évaluation qui encouragent et qui font progresser dans les apprentissages ?</a:t>
            </a:r>
          </a:p>
          <a:p>
            <a:endParaRPr lang="fr-FR" sz="2000" b="1" dirty="0" smtClean="0">
              <a:solidFill>
                <a:schemeClr val="tx1"/>
              </a:solidFill>
            </a:endParaRPr>
          </a:p>
          <a:p>
            <a:r>
              <a:rPr lang="fr-FR" sz="2000" b="1" dirty="0" smtClean="0">
                <a:solidFill>
                  <a:schemeClr val="tx1"/>
                </a:solidFill>
              </a:rPr>
              <a:t>Pourquoi est-ce si difficile de concevoir un collège pour tous voulu par la loi de refondation de 2013, pourquoi les décisions d’orientation sont-elles si dépendantes des origines sociales ?</a:t>
            </a:r>
          </a:p>
          <a:p>
            <a:endParaRPr lang="fr-FR" sz="2000" b="1" dirty="0" smtClean="0">
              <a:solidFill>
                <a:schemeClr val="tx1"/>
              </a:solidFill>
            </a:endParaRPr>
          </a:p>
          <a:p>
            <a:r>
              <a:rPr lang="fr-FR" sz="2000" b="1" dirty="0" smtClean="0">
                <a:solidFill>
                  <a:schemeClr val="tx1"/>
                </a:solidFill>
              </a:rPr>
              <a:t>En bref, pourquoi ça ne change pas ou si lentement ?</a:t>
            </a:r>
          </a:p>
          <a:p>
            <a:endParaRPr lang="fr-FR" sz="2000" b="1"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Rectangle 2"/>
          <p:cNvSpPr>
            <a:spLocks noGrp="1"/>
          </p:cNvSpPr>
          <p:nvPr>
            <p:ph type="title"/>
          </p:nvPr>
        </p:nvSpPr>
        <p:spPr bwMode="auto"/>
        <p:txBody>
          <a:bodyPr wrap="square" numCol="1" anchorCtr="0" compatLnSpc="1">
            <a:prstTxWarp prst="textNoShape">
              <a:avLst/>
            </a:prstTxWarp>
          </a:bodyPr>
          <a:lstStyle/>
          <a:p>
            <a:pPr eaLnBrk="1" hangingPunct="1"/>
            <a:r>
              <a:rPr lang="fr-FR" sz="2400" cap="none" dirty="0" smtClean="0"/>
              <a:t/>
            </a:r>
            <a:br>
              <a:rPr lang="fr-FR" sz="2400" cap="none" dirty="0" smtClean="0"/>
            </a:br>
            <a:r>
              <a:rPr lang="fr-FR" sz="2000" b="1" cap="none" dirty="0" smtClean="0"/>
              <a:t>Les réponses ne sont pas seulement sociales. </a:t>
            </a:r>
            <a:br>
              <a:rPr lang="fr-FR" sz="2000" b="1" cap="none" dirty="0" smtClean="0"/>
            </a:br>
            <a:r>
              <a:rPr lang="fr-FR" sz="2000" b="1" cap="none" dirty="0" smtClean="0"/>
              <a:t>Les réponses sont aussi et surtout pédagogiques.</a:t>
            </a:r>
            <a:r>
              <a:rPr lang="fr-FR" sz="2600" cap="none" dirty="0" smtClean="0"/>
              <a:t> </a:t>
            </a:r>
          </a:p>
        </p:txBody>
      </p:sp>
      <p:sp>
        <p:nvSpPr>
          <p:cNvPr id="34819" name="Rectangle 3"/>
          <p:cNvSpPr>
            <a:spLocks noGrp="1"/>
          </p:cNvSpPr>
          <p:nvPr>
            <p:ph type="body" idx="1"/>
          </p:nvPr>
        </p:nvSpPr>
        <p:spPr>
          <a:xfrm>
            <a:off x="623888" y="542925"/>
            <a:ext cx="7881937" cy="4525963"/>
          </a:xfrm>
        </p:spPr>
        <p:txBody>
          <a:bodyPr/>
          <a:lstStyle/>
          <a:p>
            <a:pPr fontAlgn="base">
              <a:lnSpc>
                <a:spcPct val="90000"/>
              </a:lnSpc>
              <a:spcAft>
                <a:spcPct val="0"/>
              </a:spcAft>
              <a:buFont typeface="Arial" charset="0"/>
              <a:buChar char="■"/>
            </a:pPr>
            <a:endParaRPr lang="fr-FR" dirty="0" smtClean="0"/>
          </a:p>
          <a:p>
            <a:pPr fontAlgn="base">
              <a:lnSpc>
                <a:spcPct val="90000"/>
              </a:lnSpc>
              <a:spcAft>
                <a:spcPct val="0"/>
              </a:spcAft>
              <a:buFont typeface="Arial" charset="0"/>
              <a:buNone/>
            </a:pPr>
            <a:endParaRPr lang="fr-FR" sz="1600" b="1" dirty="0" smtClean="0">
              <a:solidFill>
                <a:schemeClr val="hlink"/>
              </a:solidFill>
            </a:endParaRPr>
          </a:p>
          <a:p>
            <a:pPr fontAlgn="base">
              <a:lnSpc>
                <a:spcPct val="90000"/>
              </a:lnSpc>
              <a:spcAft>
                <a:spcPct val="0"/>
              </a:spcAft>
              <a:buFont typeface="Arial" charset="0"/>
              <a:buChar char="■"/>
            </a:pPr>
            <a:r>
              <a:rPr lang="fr-FR" altLang="ja-JP" sz="1600" b="1" dirty="0" smtClean="0">
                <a:solidFill>
                  <a:schemeClr val="hlink"/>
                </a:solidFill>
              </a:rPr>
              <a:t>.</a:t>
            </a:r>
            <a:r>
              <a:rPr lang="fr-FR" altLang="ja-JP" sz="1600" dirty="0" smtClean="0">
                <a:solidFill>
                  <a:schemeClr val="hlink"/>
                </a:solidFill>
              </a:rPr>
              <a:t> </a:t>
            </a:r>
            <a:endParaRPr lang="fr-FR" sz="1600" b="1" dirty="0" smtClean="0">
              <a:solidFill>
                <a:schemeClr val="hlink"/>
              </a:solidFill>
            </a:endParaRPr>
          </a:p>
          <a:p>
            <a:pPr fontAlgn="base">
              <a:lnSpc>
                <a:spcPct val="90000"/>
              </a:lnSpc>
              <a:spcAft>
                <a:spcPct val="0"/>
              </a:spcAft>
              <a:buFont typeface="Arial" charset="0"/>
              <a:buNone/>
            </a:pPr>
            <a:endParaRPr lang="fr-FR" sz="1600" b="1" dirty="0" smtClean="0">
              <a:solidFill>
                <a:schemeClr val="hlink"/>
              </a:solidFill>
            </a:endParaRPr>
          </a:p>
          <a:p>
            <a:pPr fontAlgn="base">
              <a:lnSpc>
                <a:spcPct val="90000"/>
              </a:lnSpc>
              <a:spcAft>
                <a:spcPct val="0"/>
              </a:spcAft>
              <a:buFont typeface="Arial" charset="0"/>
              <a:buChar char="■"/>
            </a:pPr>
            <a:endParaRPr lang="fr-FR" sz="1600" b="1" dirty="0" smtClean="0">
              <a:solidFill>
                <a:srgbClr val="FF0000"/>
              </a:solidFill>
            </a:endParaRPr>
          </a:p>
          <a:p>
            <a:pPr fontAlgn="base">
              <a:lnSpc>
                <a:spcPct val="90000"/>
              </a:lnSpc>
              <a:spcAft>
                <a:spcPct val="0"/>
              </a:spcAft>
              <a:buFont typeface="Arial" charset="0"/>
              <a:buChar char="■"/>
            </a:pPr>
            <a:endParaRPr lang="fr-FR" sz="1600" b="1" dirty="0">
              <a:solidFill>
                <a:srgbClr val="FF0000"/>
              </a:solidFill>
            </a:endParaRPr>
          </a:p>
          <a:p>
            <a:pPr>
              <a:lnSpc>
                <a:spcPct val="90000"/>
              </a:lnSpc>
              <a:buFont typeface="Arial" charset="0"/>
              <a:buChar char="■"/>
            </a:pPr>
            <a:r>
              <a:rPr lang="fr-FR" sz="1600" dirty="0" smtClean="0">
                <a:solidFill>
                  <a:schemeClr val="hlink"/>
                </a:solidFill>
              </a:rPr>
              <a:t>.</a:t>
            </a:r>
            <a:endParaRPr lang="fr-FR" sz="1600" dirty="0">
              <a:solidFill>
                <a:schemeClr val="hlink"/>
              </a:solidFill>
            </a:endParaRPr>
          </a:p>
          <a:p>
            <a:pPr fontAlgn="base">
              <a:lnSpc>
                <a:spcPct val="90000"/>
              </a:lnSpc>
              <a:spcAft>
                <a:spcPct val="0"/>
              </a:spcAft>
              <a:buFont typeface="Arial" charset="0"/>
              <a:buChar char="■"/>
            </a:pPr>
            <a:endParaRPr lang="fr-FR" sz="1600" b="1" dirty="0" smtClean="0">
              <a:solidFill>
                <a:srgbClr val="FF0000"/>
              </a:solidFill>
            </a:endParaRPr>
          </a:p>
          <a:p>
            <a:pPr fontAlgn="base">
              <a:lnSpc>
                <a:spcPct val="90000"/>
              </a:lnSpc>
              <a:spcAft>
                <a:spcPct val="0"/>
              </a:spcAft>
              <a:buFont typeface="Arial" charset="0"/>
              <a:buNone/>
            </a:pPr>
            <a:endParaRPr lang="fr-FR" sz="1600" b="1" dirty="0" smtClean="0">
              <a:solidFill>
                <a:srgbClr val="FF0000"/>
              </a:solidFill>
            </a:endParaRPr>
          </a:p>
          <a:p>
            <a:pPr fontAlgn="base">
              <a:lnSpc>
                <a:spcPct val="90000"/>
              </a:lnSpc>
              <a:spcAft>
                <a:spcPct val="0"/>
              </a:spcAft>
              <a:buFont typeface="Arial" charset="0"/>
              <a:buChar char="■"/>
            </a:pPr>
            <a:endParaRPr lang="fr-FR" sz="1600" b="1" dirty="0" smtClean="0">
              <a:solidFill>
                <a:schemeClr val="tx1"/>
              </a:solidFill>
            </a:endParaRPr>
          </a:p>
        </p:txBody>
      </p:sp>
    </p:spTree>
    <p:extLst>
      <p:ext uri="{BB962C8B-B14F-4D97-AF65-F5344CB8AC3E}">
        <p14:creationId xmlns:p14="http://schemas.microsoft.com/office/powerpoint/2010/main" xmlns="" val="99156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963" y="1411289"/>
            <a:ext cx="7983537" cy="1808162"/>
          </a:xfrm>
        </p:spPr>
        <p:txBody>
          <a:bodyPr/>
          <a:lstStyle/>
          <a:p>
            <a:r>
              <a:rPr lang="fr-FR" sz="2000" b="1" dirty="0" smtClean="0">
                <a:solidFill>
                  <a:schemeClr val="hlink"/>
                </a:solidFill>
              </a:rPr>
              <a:t/>
            </a:r>
            <a:br>
              <a:rPr lang="fr-FR" sz="2000" b="1" dirty="0" smtClean="0">
                <a:solidFill>
                  <a:schemeClr val="hlink"/>
                </a:solidFill>
              </a:rPr>
            </a:br>
            <a:r>
              <a:rPr lang="fr-FR" altLang="ja-JP" sz="2000" b="1" dirty="0" smtClean="0">
                <a:solidFill>
                  <a:schemeClr val="hlink"/>
                </a:solidFill>
              </a:rPr>
              <a:t/>
            </a:r>
            <a:br>
              <a:rPr lang="fr-FR" altLang="ja-JP" sz="2000" b="1" dirty="0" smtClean="0">
                <a:solidFill>
                  <a:schemeClr val="hlink"/>
                </a:solidFill>
              </a:rPr>
            </a:br>
            <a:r>
              <a:rPr lang="fr-FR" sz="2000" b="1" dirty="0" smtClean="0">
                <a:solidFill>
                  <a:schemeClr val="hlink"/>
                </a:solidFill>
              </a:rPr>
              <a:t/>
            </a:r>
            <a:br>
              <a:rPr lang="fr-FR" sz="2000" b="1" dirty="0" smtClean="0">
                <a:solidFill>
                  <a:schemeClr val="hlink"/>
                </a:solidFill>
              </a:rPr>
            </a:br>
            <a:r>
              <a:rPr lang="fr-FR" sz="2000" b="1" dirty="0" smtClean="0">
                <a:solidFill>
                  <a:schemeClr val="hlink"/>
                </a:solidFill>
              </a:rPr>
              <a:t/>
            </a:r>
            <a:br>
              <a:rPr lang="fr-FR" sz="2000" b="1" dirty="0" smtClean="0">
                <a:solidFill>
                  <a:schemeClr val="hlink"/>
                </a:solidFill>
              </a:rPr>
            </a:br>
            <a:r>
              <a:rPr lang="fr-FR" sz="2000" b="1" dirty="0" smtClean="0">
                <a:solidFill>
                  <a:schemeClr val="hlink"/>
                </a:solidFill>
              </a:rPr>
              <a:t/>
            </a:r>
            <a:br>
              <a:rPr lang="fr-FR" sz="2000" b="1" dirty="0" smtClean="0">
                <a:solidFill>
                  <a:schemeClr val="hlink"/>
                </a:solidFill>
              </a:rPr>
            </a:br>
            <a:r>
              <a:rPr lang="fr-FR" sz="2000" b="1" dirty="0">
                <a:solidFill>
                  <a:schemeClr val="hlink"/>
                </a:solidFill>
              </a:rPr>
              <a:t/>
            </a:r>
            <a:br>
              <a:rPr lang="fr-FR" sz="2000" b="1" dirty="0">
                <a:solidFill>
                  <a:schemeClr val="hlink"/>
                </a:solidFill>
              </a:rPr>
            </a:br>
            <a:r>
              <a:rPr lang="fr-FR" sz="2000" b="1" dirty="0" smtClean="0">
                <a:solidFill>
                  <a:schemeClr val="hlink"/>
                </a:solidFill>
              </a:rPr>
              <a:t/>
            </a:r>
            <a:br>
              <a:rPr lang="fr-FR" sz="2000" b="1" dirty="0" smtClean="0">
                <a:solidFill>
                  <a:schemeClr val="hlink"/>
                </a:solidFill>
              </a:rPr>
            </a:br>
            <a:r>
              <a:rPr lang="fr-FR" sz="2000" b="1" dirty="0">
                <a:solidFill>
                  <a:schemeClr val="hlink"/>
                </a:solidFill>
              </a:rPr>
              <a:t/>
            </a:r>
            <a:br>
              <a:rPr lang="fr-FR" sz="2000" b="1" dirty="0">
                <a:solidFill>
                  <a:schemeClr val="hlink"/>
                </a:solidFill>
              </a:rPr>
            </a:br>
            <a:r>
              <a:rPr lang="fr-FR" sz="2000" b="1" dirty="0">
                <a:solidFill>
                  <a:schemeClr val="hlink"/>
                </a:solidFill>
              </a:rPr>
              <a:t>90 % des enfants d’enseignants et de cadres entrés en 6</a:t>
            </a:r>
            <a:r>
              <a:rPr lang="fr-FR" sz="2000" b="1" baseline="30000" dirty="0">
                <a:solidFill>
                  <a:schemeClr val="hlink"/>
                </a:solidFill>
              </a:rPr>
              <a:t>e</a:t>
            </a:r>
            <a:r>
              <a:rPr lang="fr-FR" sz="2000" b="1" dirty="0">
                <a:solidFill>
                  <a:schemeClr val="hlink"/>
                </a:solidFill>
              </a:rPr>
              <a:t> en 1995 ont obtenu un baccalauréat 7 ans après; c’est le cas pour 40 % des enfants d’ouvriers seulement.</a:t>
            </a:r>
            <a:br>
              <a:rPr lang="fr-FR" sz="2000" b="1" dirty="0">
                <a:solidFill>
                  <a:schemeClr val="hlink"/>
                </a:solidFill>
              </a:rPr>
            </a:br>
            <a:r>
              <a:rPr lang="fr-FR" sz="2000" b="1" dirty="0" smtClean="0">
                <a:solidFill>
                  <a:schemeClr val="hlink"/>
                </a:solidFill>
              </a:rPr>
              <a:t/>
            </a:r>
            <a:br>
              <a:rPr lang="fr-FR" sz="2000" b="1" dirty="0" smtClean="0">
                <a:solidFill>
                  <a:schemeClr val="hlink"/>
                </a:solidFill>
              </a:rPr>
            </a:br>
            <a:r>
              <a:rPr lang="fr-FR" sz="2000" b="1" dirty="0">
                <a:solidFill>
                  <a:schemeClr val="hlink"/>
                </a:solidFill>
              </a:rPr>
              <a:t/>
            </a:r>
            <a:br>
              <a:rPr lang="fr-FR" sz="2000" b="1" dirty="0">
                <a:solidFill>
                  <a:schemeClr val="hlink"/>
                </a:solidFill>
              </a:rPr>
            </a:br>
            <a:r>
              <a:rPr lang="fr-FR" altLang="ja-JP" sz="2000" b="1" dirty="0" smtClean="0">
                <a:solidFill>
                  <a:schemeClr val="hlink"/>
                </a:solidFill>
              </a:rPr>
              <a:t>Parmi les enfants d’ouvriers qui ont eu leur bac en 2012, 31 % l’ont eu dans une filière générale, 23 % dans une filière technologique et 46 % dans une filière professionnelle. Chez les enfants de cadres supérieurs, les trois quarts ont eu un bac général, 14 % technologique et 10 % professionnel.</a:t>
            </a:r>
            <a:br>
              <a:rPr lang="fr-FR" altLang="ja-JP" sz="2000" b="1" dirty="0" smtClean="0">
                <a:solidFill>
                  <a:schemeClr val="hlink"/>
                </a:solidFill>
              </a:rPr>
            </a:br>
            <a:r>
              <a:rPr lang="fr-FR" altLang="ja-JP" sz="2000" b="1" dirty="0" smtClean="0">
                <a:solidFill>
                  <a:schemeClr val="hlink"/>
                </a:solidFill>
              </a:rPr>
              <a:t/>
            </a:r>
            <a:br>
              <a:rPr lang="fr-FR" altLang="ja-JP" sz="2000" b="1" dirty="0" smtClean="0">
                <a:solidFill>
                  <a:schemeClr val="hlink"/>
                </a:solidFill>
              </a:rPr>
            </a:br>
            <a:r>
              <a:rPr lang="fr-FR" sz="2000" b="1" dirty="0" smtClean="0">
                <a:solidFill>
                  <a:schemeClr val="hlink"/>
                </a:solidFill>
              </a:rPr>
              <a:t/>
            </a:r>
            <a:br>
              <a:rPr lang="fr-FR" sz="2000" b="1" dirty="0" smtClean="0">
                <a:solidFill>
                  <a:schemeClr val="hlink"/>
                </a:solidFill>
              </a:rPr>
            </a:br>
            <a:r>
              <a:rPr lang="fr-FR" sz="2000" b="1" dirty="0" smtClean="0">
                <a:solidFill>
                  <a:schemeClr val="hlink"/>
                </a:solidFill>
              </a:rPr>
              <a:t>84 % des élèves de section générale et professionnelle adaptée (SEGPA) sont des enfants de familles de CSP défavorisées.</a:t>
            </a:r>
            <a:br>
              <a:rPr lang="fr-FR" sz="2000" b="1" dirty="0" smtClean="0">
                <a:solidFill>
                  <a:schemeClr val="hlink"/>
                </a:solidFill>
              </a:rPr>
            </a:br>
            <a:r>
              <a:rPr lang="fr-FR" sz="2000" b="1" dirty="0" smtClean="0">
                <a:solidFill>
                  <a:schemeClr val="hlink"/>
                </a:solidFill>
              </a:rPr>
              <a:t/>
            </a:r>
            <a:br>
              <a:rPr lang="fr-FR" sz="2000" b="1" dirty="0" smtClean="0">
                <a:solidFill>
                  <a:schemeClr val="hlink"/>
                </a:solidFill>
              </a:rPr>
            </a:br>
            <a:r>
              <a:rPr lang="fr-FR" sz="2000" b="1" dirty="0">
                <a:solidFill>
                  <a:srgbClr val="FF0000"/>
                </a:solidFill>
              </a:rPr>
              <a:t>Préconisation N°26: Recentrer le dossier d’admission des élèves en section générale et professionnelle adaptée (SEGPA) sur les difficultés scolaires de l’élève et s’interroger sur la nécessité de tests psychométriques. Supprimer de ce dossier l’évaluation sociale.</a:t>
            </a:r>
            <a:r>
              <a:rPr lang="fr-FR" sz="2000" dirty="0">
                <a:solidFill>
                  <a:srgbClr val="FF0000"/>
                </a:solidFill>
              </a:rPr>
              <a:t> </a:t>
            </a:r>
            <a:br>
              <a:rPr lang="fr-FR" sz="2000" dirty="0">
                <a:solidFill>
                  <a:srgbClr val="FF0000"/>
                </a:solidFill>
              </a:rPr>
            </a:br>
            <a:r>
              <a:rPr lang="fr-FR" sz="2000" b="1" dirty="0" smtClean="0">
                <a:solidFill>
                  <a:schemeClr val="hlink"/>
                </a:solidFill>
              </a:rPr>
              <a:t/>
            </a:r>
            <a:br>
              <a:rPr lang="fr-FR" sz="2000" b="1" dirty="0" smtClean="0">
                <a:solidFill>
                  <a:schemeClr val="hlink"/>
                </a:solidFill>
              </a:rPr>
            </a:br>
            <a:r>
              <a:rPr lang="fr-FR" sz="2000" b="1" dirty="0" smtClean="0">
                <a:solidFill>
                  <a:schemeClr val="hlink"/>
                </a:solidFill>
              </a:rPr>
              <a:t/>
            </a:r>
            <a:br>
              <a:rPr lang="fr-FR" sz="2000" b="1" dirty="0" smtClean="0">
                <a:solidFill>
                  <a:schemeClr val="hlink"/>
                </a:solidFill>
              </a:rPr>
            </a:br>
            <a:endParaRPr lang="fr-FR" sz="2000" dirty="0"/>
          </a:p>
        </p:txBody>
      </p:sp>
      <p:sp>
        <p:nvSpPr>
          <p:cNvPr id="3" name="Espace réservé du contenu 2"/>
          <p:cNvSpPr>
            <a:spLocks noGrp="1"/>
          </p:cNvSpPr>
          <p:nvPr>
            <p:ph idx="1"/>
          </p:nvPr>
        </p:nvSpPr>
        <p:spPr>
          <a:xfrm>
            <a:off x="1096963" y="2474913"/>
            <a:ext cx="7589837" cy="1247775"/>
          </a:xfrm>
        </p:spPr>
        <p:txBody>
          <a:bodyPr/>
          <a:lstStyle/>
          <a:p>
            <a:endParaRPr lang="fr-FR" sz="2000"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F250A74F-87F0-4C09-9D8A-CD443841FB60}" type="slidenum">
              <a:rPr lang="fr-FR" smtClean="0"/>
              <a:pPr>
                <a:defRPr/>
              </a:pPr>
              <a:t>7</a:t>
            </a:fld>
            <a:endParaRPr lang="fr-FR" dirty="0"/>
          </a:p>
        </p:txBody>
      </p:sp>
    </p:spTree>
    <p:extLst>
      <p:ext uri="{BB962C8B-B14F-4D97-AF65-F5344CB8AC3E}">
        <p14:creationId xmlns:p14="http://schemas.microsoft.com/office/powerpoint/2010/main" xmlns="" val="122127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963" y="-11112"/>
            <a:ext cx="7983537" cy="2549525"/>
          </a:xfrm>
        </p:spPr>
        <p:txBody>
          <a:bodyPr/>
          <a:lstStyle/>
          <a:p>
            <a:endParaRPr lang="fr-FR" dirty="0"/>
          </a:p>
        </p:txBody>
      </p:sp>
      <p:sp>
        <p:nvSpPr>
          <p:cNvPr id="3" name="Espace réservé du contenu 2"/>
          <p:cNvSpPr>
            <a:spLocks noGrp="1"/>
          </p:cNvSpPr>
          <p:nvPr>
            <p:ph idx="1"/>
          </p:nvPr>
        </p:nvSpPr>
        <p:spPr>
          <a:xfrm>
            <a:off x="1011238" y="1914525"/>
            <a:ext cx="7589837" cy="1247775"/>
          </a:xfrm>
        </p:spPr>
        <p:txBody>
          <a:bodyPr/>
          <a:lstStyle/>
          <a:p>
            <a:pPr algn="just"/>
            <a:r>
              <a:rPr lang="fr-FR" sz="2000" b="1" dirty="0" smtClean="0">
                <a:solidFill>
                  <a:schemeClr val="tx1"/>
                </a:solidFill>
              </a:rPr>
              <a:t>Les </a:t>
            </a:r>
            <a:r>
              <a:rPr lang="fr-FR" sz="2000" b="1" dirty="0">
                <a:solidFill>
                  <a:schemeClr val="tx1"/>
                </a:solidFill>
              </a:rPr>
              <a:t>dysfonctionnements de notre école qui ne parvient pas à réduire les inégalités ne nuisent pas à tout le monde. La méritocratie a une face claire, pour ceux qui en bénéficient, et une face sombre pour tous les </a:t>
            </a:r>
            <a:r>
              <a:rPr lang="fr-FR" sz="2000" b="1" dirty="0" smtClean="0">
                <a:solidFill>
                  <a:schemeClr val="tx1"/>
                </a:solidFill>
              </a:rPr>
              <a:t>autres.</a:t>
            </a:r>
          </a:p>
          <a:p>
            <a:pPr algn="just"/>
            <a:endParaRPr lang="fr-FR" sz="2000" b="1" dirty="0" smtClean="0">
              <a:solidFill>
                <a:schemeClr val="tx1"/>
              </a:solidFill>
            </a:endParaRPr>
          </a:p>
          <a:p>
            <a:pPr algn="just"/>
            <a:r>
              <a:rPr lang="fr-FR" sz="2000" b="1" dirty="0" smtClean="0">
                <a:solidFill>
                  <a:schemeClr val="tx1"/>
                </a:solidFill>
              </a:rPr>
              <a:t>Notre élitisme n’est pas républicain, il est social.</a:t>
            </a:r>
            <a:endParaRPr lang="fr-FR" sz="2000" dirty="0"/>
          </a:p>
        </p:txBody>
      </p:sp>
      <p:sp>
        <p:nvSpPr>
          <p:cNvPr id="4" name="Espace réservé du numéro de diapositive 3"/>
          <p:cNvSpPr>
            <a:spLocks noGrp="1"/>
          </p:cNvSpPr>
          <p:nvPr>
            <p:ph type="sldNum" sz="quarter" idx="10"/>
          </p:nvPr>
        </p:nvSpPr>
        <p:spPr/>
        <p:txBody>
          <a:bodyPr/>
          <a:lstStyle/>
          <a:p>
            <a:pPr>
              <a:defRPr/>
            </a:pPr>
            <a:fld id="{F250A74F-87F0-4C09-9D8A-CD443841FB60}" type="slidenum">
              <a:rPr lang="fr-FR" smtClean="0"/>
              <a:pPr>
                <a:defRPr/>
              </a:pPr>
              <a:t>8</a:t>
            </a:fld>
            <a:endParaRPr lang="fr-FR" dirty="0"/>
          </a:p>
        </p:txBody>
      </p:sp>
    </p:spTree>
    <p:extLst>
      <p:ext uri="{BB962C8B-B14F-4D97-AF65-F5344CB8AC3E}">
        <p14:creationId xmlns:p14="http://schemas.microsoft.com/office/powerpoint/2010/main" xmlns="" val="187704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a:xfrm>
            <a:off x="804863" y="-122237"/>
            <a:ext cx="7983537" cy="2549525"/>
          </a:xfrm>
        </p:spPr>
        <p:txBody>
          <a:bodyPr/>
          <a:lstStyle/>
          <a:p>
            <a:pPr eaLnBrk="1" hangingPunct="1"/>
            <a:endParaRPr lang="fr-FR" smtClean="0"/>
          </a:p>
        </p:txBody>
      </p:sp>
      <p:sp>
        <p:nvSpPr>
          <p:cNvPr id="24579" name="Rectangle 3"/>
          <p:cNvSpPr>
            <a:spLocks noGrp="1"/>
          </p:cNvSpPr>
          <p:nvPr>
            <p:ph type="body" idx="4294967295"/>
          </p:nvPr>
        </p:nvSpPr>
        <p:spPr>
          <a:xfrm>
            <a:off x="804863" y="1504950"/>
            <a:ext cx="7881937" cy="4525963"/>
          </a:xfrm>
        </p:spPr>
        <p:txBody>
          <a:bodyPr/>
          <a:lstStyle/>
          <a:p>
            <a:pPr marL="177800" indent="-177800" eaLnBrk="1" hangingPunct="1"/>
            <a:r>
              <a:rPr lang="fr-FR" sz="4000" smtClean="0">
                <a:solidFill>
                  <a:schemeClr val="tx1"/>
                </a:solidFill>
              </a:rPr>
              <a:t> </a:t>
            </a:r>
            <a:r>
              <a:rPr lang="fr-FR" sz="2400" smtClean="0">
                <a:solidFill>
                  <a:schemeClr val="tx1"/>
                </a:solidFill>
              </a:rPr>
              <a:t>Pourquoi refonder l’école?</a:t>
            </a:r>
          </a:p>
          <a:p>
            <a:pPr marL="177800" indent="-177800" eaLnBrk="1" hangingPunct="1"/>
            <a:endParaRPr lang="fr-FR" sz="2400" smtClean="0">
              <a:solidFill>
                <a:schemeClr val="hlink"/>
              </a:solidFill>
            </a:endParaRPr>
          </a:p>
          <a:p>
            <a:pPr marL="177800" indent="-177800" eaLnBrk="1" hangingPunct="1"/>
            <a:r>
              <a:rPr lang="fr-FR" sz="2400" smtClean="0">
                <a:solidFill>
                  <a:schemeClr val="hlink"/>
                </a:solidFill>
              </a:rPr>
              <a:t> Corriger les inégalités au sein du système éducatif. </a:t>
            </a:r>
          </a:p>
          <a:p>
            <a:pPr marL="177800" indent="-177800" eaLnBrk="1" hangingPunct="1"/>
            <a:endParaRPr lang="fr-FR" sz="2400" smtClean="0">
              <a:solidFill>
                <a:schemeClr val="hlink"/>
              </a:solidFill>
            </a:endParaRPr>
          </a:p>
          <a:p>
            <a:pPr marL="177800" indent="-177800" eaLnBrk="1" hangingPunct="1"/>
            <a:r>
              <a:rPr lang="fr-FR" sz="2400" smtClean="0">
                <a:solidFill>
                  <a:schemeClr val="tx1"/>
                </a:solidFill>
              </a:rPr>
              <a:t> Pour qui refonder l’école?</a:t>
            </a:r>
          </a:p>
          <a:p>
            <a:pPr marL="177800" indent="-177800" eaLnBrk="1" hangingPunct="1"/>
            <a:endParaRPr lang="fr-FR" sz="2400" smtClean="0">
              <a:solidFill>
                <a:schemeClr val="hlink"/>
              </a:solidFill>
            </a:endParaRPr>
          </a:p>
          <a:p>
            <a:pPr marL="177800" indent="-177800" eaLnBrk="1" hangingPunct="1"/>
            <a:r>
              <a:rPr lang="fr-FR" sz="2400" smtClean="0">
                <a:solidFill>
                  <a:schemeClr val="hlink"/>
                </a:solidFill>
              </a:rPr>
              <a:t> Faire réussir les plus pauvres, ceux dont les destins scolaires sont liés à leur origine sociale.</a:t>
            </a:r>
            <a:r>
              <a:rPr lang="fr-FR" sz="2400" smtClean="0"/>
              <a:t>   </a:t>
            </a:r>
            <a:endParaRPr lang="fr-FR" sz="2400" smtClean="0">
              <a:solidFill>
                <a:schemeClr val="tx1"/>
              </a:solidFill>
            </a:endParaRPr>
          </a:p>
          <a:p>
            <a:pPr marL="177800" indent="-177800" eaLnBrk="1" hangingPunct="1"/>
            <a:endParaRPr lang="fr-FR" sz="240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theme/theme1.xml><?xml version="1.0" encoding="utf-8"?>
<a:theme xmlns:a="http://schemas.openxmlformats.org/drawingml/2006/main" name="pages de contenus">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page de presentation et de 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age de sous-parti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3935</TotalTime>
  <Words>2218</Words>
  <Application>Microsoft Office PowerPoint</Application>
  <PresentationFormat>Affichage à l'écran (4:3)</PresentationFormat>
  <Paragraphs>256</Paragraphs>
  <Slides>38</Slides>
  <Notes>0</Notes>
  <HiddenSlides>0</HiddenSlides>
  <MMClips>0</MMClips>
  <ScaleCrop>false</ScaleCrop>
  <HeadingPairs>
    <vt:vector size="4" baseType="variant">
      <vt:variant>
        <vt:lpstr>Thème</vt:lpstr>
      </vt:variant>
      <vt:variant>
        <vt:i4>3</vt:i4>
      </vt:variant>
      <vt:variant>
        <vt:lpstr>Titres des diapositives</vt:lpstr>
      </vt:variant>
      <vt:variant>
        <vt:i4>38</vt:i4>
      </vt:variant>
    </vt:vector>
  </HeadingPairs>
  <TitlesOfParts>
    <vt:vector size="41" baseType="lpstr">
      <vt:lpstr>pages de contenus</vt:lpstr>
      <vt:lpstr>page de presentation et de partie</vt:lpstr>
      <vt:lpstr>page de sous-partie</vt:lpstr>
      <vt:lpstr>Grande pauvreté  et  réussite scolaire</vt:lpstr>
      <vt:lpstr>Diapositive 2</vt:lpstr>
      <vt:lpstr>Grande pauvreté et réussite scolaire Le choix de la solidarité pour la réussite de tous</vt:lpstr>
      <vt:lpstr>Diapositive 4</vt:lpstr>
      <vt:lpstr> -  -  -   -</vt:lpstr>
      <vt:lpstr> Les réponses ne sont pas seulement sociales.  Les réponses sont aussi et surtout pédagogiques. </vt:lpstr>
      <vt:lpstr>        90 % des enfants d’enseignants et de cadres entrés en 6e en 1995 ont obtenu un baccalauréat 7 ans après; c’est le cas pour 40 % des enfants d’ouvriers seulement.   Parmi les enfants d’ouvriers qui ont eu leur bac en 2012, 31 % l’ont eu dans une filière générale, 23 % dans une filière technologique et 46 % dans une filière professionnelle. Chez les enfants de cadres supérieurs, les trois quarts ont eu un bac général, 14 % technologique et 10 % professionnel.   84 % des élèves de section générale et professionnelle adaptée (SEGPA) sont des enfants de familles de CSP défavorisées.  Préconisation N°26: Recentrer le dossier d’admission des élèves en section générale et professionnelle adaptée (SEGPA) sur les difficultés scolaires de l’élève et s’interroger sur la nécessité de tests psychométriques. Supprimer de ce dossier l’évaluation sociale.    </vt:lpstr>
      <vt:lpstr>Diapositive 8</vt:lpstr>
      <vt:lpstr>Diapositive 9</vt:lpstr>
      <vt:lpstr>Trois points d’attention fixés à la mission :</vt:lpstr>
      <vt:lpstr>Diapositive 11</vt:lpstr>
      <vt:lpstr>L’ÉCOLE FACE AUX SITUATIONS DE GRANDE PAUVRETÉ DES ÉLÈVES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Les signes et les effets de la grande pauvreté dans les écoles et les établissements</vt:lpstr>
      <vt:lpstr>Premier levier : une concentration des efforts en direction des élèves et des territoires les plus fragiles, condition nécessaire pour une égalité des droits</vt:lpstr>
      <vt:lpstr>Les signes et les effets de la grande pauvreté dans les écoles et les établissements</vt:lpstr>
      <vt:lpstr>Les réponses ne sont pas seulement sociales.  Les réponses sont aussi et surtout pédagogiques. </vt:lpstr>
      <vt:lpstr>Premier levier : une concentration des efforts en direction des élèves et des territoires les plus fragiles, condition nécessaire pour une égalité des droits.</vt:lpstr>
      <vt:lpstr>Premier levier : une concentration des efforts en direction des élèves et des territoires les plus fragiles, condition nécessaire pour une égalité des droits</vt:lpstr>
      <vt:lpstr>Premier levier : une concentration des efforts en direction des élèves et des territoires les plus fragiles, condition nécessaire pour une égalité des droits.</vt:lpstr>
      <vt:lpstr>Deuxième levier : une politique globale pour une école inclusive,  c’est-à-dire une école qui s’organise pour privilégier  le « scolariser ensemble » au cours de la scolarité obligatoire.</vt:lpstr>
      <vt:lpstr>Deuxième levier : une politique globale pour une école inclusive,  c’est-à-dire une école qui s’organise pour privilégier  le « scolariser ensemble » au cours de la scolarité obligatoire.</vt:lpstr>
      <vt:lpstr>Troisième levier : une politique de formation et de gestion des ressources humaines pour réduire les inégalités </vt:lpstr>
      <vt:lpstr>Quatrième levier :  une alliance éducative entre l’école et ses partenaires pour conjuguer réussite scolaire et réussite éducative</vt:lpstr>
      <vt:lpstr>Quatrième levier :  une alliance éducative entre l’école et ses partenaires pour conjuguer réussite scolaire et réussite éducative</vt:lpstr>
      <vt:lpstr>Conclusion</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Administrateur MEN</dc:creator>
  <cp:lastModifiedBy>atieby</cp:lastModifiedBy>
  <cp:revision>181</cp:revision>
  <cp:lastPrinted>2015-05-11T14:24:29Z</cp:lastPrinted>
  <dcterms:created xsi:type="dcterms:W3CDTF">2015-02-04T10:43:31Z</dcterms:created>
  <dcterms:modified xsi:type="dcterms:W3CDTF">2015-06-17T07:30:14Z</dcterms:modified>
</cp:coreProperties>
</file>