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348" r:id="rId3"/>
    <p:sldId id="349" r:id="rId4"/>
    <p:sldId id="351" r:id="rId5"/>
    <p:sldId id="259" r:id="rId6"/>
    <p:sldId id="370" r:id="rId7"/>
    <p:sldId id="284" r:id="rId8"/>
    <p:sldId id="398" r:id="rId9"/>
    <p:sldId id="401" r:id="rId10"/>
    <p:sldId id="396" r:id="rId11"/>
    <p:sldId id="397" r:id="rId12"/>
    <p:sldId id="395" r:id="rId13"/>
    <p:sldId id="372" r:id="rId14"/>
    <p:sldId id="377" r:id="rId15"/>
    <p:sldId id="381" r:id="rId16"/>
    <p:sldId id="378" r:id="rId17"/>
    <p:sldId id="379" r:id="rId18"/>
    <p:sldId id="380" r:id="rId19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9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8953" autoAdjust="0"/>
  </p:normalViewPr>
  <p:slideViewPr>
    <p:cSldViewPr>
      <p:cViewPr>
        <p:scale>
          <a:sx n="100" d="100"/>
          <a:sy n="100" d="100"/>
        </p:scale>
        <p:origin x="-28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65117478150404"/>
          <c:y val="0.10842110116042461"/>
          <c:w val="0.73469849847099478"/>
          <c:h val="0.783157797679150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Size</c:v>
                </c:pt>
              </c:strCache>
            </c:strRef>
          </c:tx>
          <c:dPt>
            <c:idx val="0"/>
            <c:bubble3D val="0"/>
            <c:spPr>
              <a:solidFill>
                <a:srgbClr val="E2A600"/>
              </a:solidFill>
            </c:spPr>
          </c:dPt>
          <c:dPt>
            <c:idx val="1"/>
            <c:bubble3D val="0"/>
            <c:spPr>
              <a:solidFill>
                <a:srgbClr val="ABC0E3"/>
              </a:solidFill>
            </c:spPr>
          </c:dPt>
          <c:cat>
            <c:strRef>
              <c:f>Sheet1!$A$2:$A$5</c:f>
              <c:strCache>
                <c:ptCount val="2"/>
                <c:pt idx="0">
                  <c:v>Yellow</c:v>
                </c:pt>
                <c:pt idx="1">
                  <c:v>Blue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9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Bottom 10%</c:v>
                </c:pt>
              </c:strCache>
            </c:strRef>
          </c:tx>
          <c:spPr>
            <a:ln w="38100">
              <a:solidFill>
                <a:srgbClr val="0B77B9"/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2008</c:v>
                </c:pt>
                <c:pt idx="6">
                  <c:v>2011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1.0843805756730343</c:v>
                </c:pt>
                <c:pt idx="2">
                  <c:v>1.0611023081128217</c:v>
                </c:pt>
                <c:pt idx="3">
                  <c:v>1.1444469592454736</c:v>
                </c:pt>
                <c:pt idx="4">
                  <c:v>1.1753944858531467</c:v>
                </c:pt>
                <c:pt idx="5">
                  <c:v>1.22</c:v>
                </c:pt>
                <c:pt idx="6">
                  <c:v>1.1440915940381451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Top 10%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2008</c:v>
                </c:pt>
                <c:pt idx="6">
                  <c:v>2011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</c:v>
                </c:pt>
                <c:pt idx="1">
                  <c:v>1.1791942836719091</c:v>
                </c:pt>
                <c:pt idx="2">
                  <c:v>1.203394770063076</c:v>
                </c:pt>
                <c:pt idx="3">
                  <c:v>1.3731990196119432</c:v>
                </c:pt>
                <c:pt idx="4">
                  <c:v>1.4631267777930386</c:v>
                </c:pt>
                <c:pt idx="5">
                  <c:v>1.5436386200104297</c:v>
                </c:pt>
                <c:pt idx="6">
                  <c:v>1.5111177245709935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93184"/>
        <c:axId val="138937088"/>
      </c:lineChart>
      <c:catAx>
        <c:axId val="13889318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one"/>
        <c:spPr>
          <a:ln w="28575">
            <a:solidFill>
              <a:schemeClr val="tx1">
                <a:lumMod val="50000"/>
              </a:schemeClr>
            </a:solidFill>
          </a:ln>
        </c:spPr>
        <c:crossAx val="138937088"/>
        <c:crosses val="autoZero"/>
        <c:auto val="1"/>
        <c:lblAlgn val="ctr"/>
        <c:lblOffset val="100"/>
        <c:noMultiLvlLbl val="0"/>
      </c:catAx>
      <c:valAx>
        <c:axId val="138937088"/>
        <c:scaling>
          <c:orientation val="minMax"/>
          <c:max val="1.6"/>
          <c:min val="1"/>
        </c:scaling>
        <c:delete val="0"/>
        <c:axPos val="l"/>
        <c:minorGridlines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1388931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6F77C-5B26-4FD1-857E-C92E7CC97FD9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E637E-B763-4907-9E43-A036C5F74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510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3FD80-A74D-4188-AE62-54329F03B28C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41D2E-0A18-4F7B-A42D-3F7ED2B59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27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82A83-B4A8-4125-87FE-AC9B83188D3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Early findings from some countries are revealing: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Few people guessed correctly their position in the income scale: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1/6 in France, 1/8 in the US and 1/10 in Mexico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9E6DB-0805-416C-9FC4-51A59B96E5B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897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More than half underestimated how well off they were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About one quarter overestimated how well of they were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Perceptions vary widely depending on how well off they are: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Most rich people don’t think they belong at the top of the income scale: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Many think they are in the bottom half: ½ in US and Mexico, ¼ in France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Most in bottom 20% think they are better off than in reality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Only 1/5 in France and US and 1/6 in Mexico guessed correctly their position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è"/>
              <a:tabLst/>
              <a:defRPr/>
            </a:pPr>
            <a:r>
              <a:rPr lang="en-GB" baseline="0" dirty="0" smtClean="0">
                <a:sym typeface="Wingdings" panose="05000000000000000000" pitchFamily="2" charset="2"/>
              </a:rPr>
              <a:t>The rich think that they are poorer than they are and the poor richer. Most people think they are closer to the middle than in reality. 9/10 of respondents think they are part of the middle 60%.</a:t>
            </a:r>
            <a:endParaRPr lang="en-GB" baseline="0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9E6DB-0805-416C-9FC4-51A59B96E5B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89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35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9F85A-AFFB-4881-9FF7-26A12AE864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387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17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5105" indent="-2865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6315" indent="-229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4841" indent="-229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3366" indent="-229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1892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0418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8944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7470" indent="-22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587021-C9A6-4A38-BF01-28CC6A7976DC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845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845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56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&gt; 1 million people used OECD’s Compare your Income web tool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Answering questions about how rich or poor they think they are compared to others and what a fair share of the income pie</a:t>
            </a:r>
            <a:r>
              <a:rPr lang="en-GB" baseline="0" dirty="0" smtClean="0"/>
              <a:t> should 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9E6DB-0805-416C-9FC4-51A59B96E5B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89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8704A61-C42C-483C-ACDE-CFBAB72CA5E4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28704A61-C42C-483C-ACDE-CFBAB72CA5E4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152BEF7-1EE3-45BA-A9B7-DD6E7091F72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8704A61-C42C-483C-ACDE-CFBAB72CA5E4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C152BEF7-1EE3-45BA-A9B7-DD6E7091F7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28704A61-C42C-483C-ACDE-CFBAB72CA5E4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152BEF7-1EE3-45BA-A9B7-DD6E7091F72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oecd.org/social/income-distribution-databas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OECD_Socia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ecd.org/statistics/compare-your-income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chart" Target="../charts/chart2.xml"/><Relationship Id="rId3" Type="http://schemas.openxmlformats.org/officeDocument/2006/relationships/chart" Target="../charts/chart1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oecd.org/fr/els/soc/donnees-distribution-revenus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ocial/in-it-together-why-less-inequality-benefits-all-9789264235120-en.htm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://www.oecd.org/social/income-distribution-database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oecd.org/fr/els/soc/donnees-distribution-revenu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idx="1"/>
          </p:nvPr>
        </p:nvSpPr>
        <p:spPr>
          <a:xfrm>
            <a:off x="323528" y="1803936"/>
            <a:ext cx="8496944" cy="475252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endParaRPr lang="en-GB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fr-FR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2843213" y="7245350"/>
            <a:ext cx="6300787" cy="86201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smtClean="0"/>
              <a:t> </a:t>
            </a:r>
            <a:r>
              <a:rPr lang="en-US" sz="2800" kern="100" dirty="0" smtClean="0"/>
              <a:t/>
            </a:r>
            <a:br>
              <a:rPr lang="en-US" sz="2800" kern="100" dirty="0" smtClean="0"/>
            </a:br>
            <a:endParaRPr lang="en-US" sz="2800" kern="100" dirty="0" smtClean="0"/>
          </a:p>
          <a:p>
            <a:pPr algn="ctr"/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107504" y="6125234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May 21, 2015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6512" y="4692719"/>
            <a:ext cx="7848872" cy="132856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3CF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3CF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3CF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3CF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200" kern="0" dirty="0" smtClean="0">
                <a:latin typeface="Arial" pitchFamily="34" charset="0"/>
                <a:cs typeface="Arial" pitchFamily="34" charset="0"/>
              </a:rPr>
              <a:t>Gabriela Ramos</a:t>
            </a:r>
          </a:p>
          <a:p>
            <a:pPr marL="0" indent="0" algn="ctr">
              <a:buNone/>
            </a:pPr>
            <a:r>
              <a:rPr lang="en-GB" sz="2200" kern="0" dirty="0" smtClean="0">
                <a:latin typeface="Arial" pitchFamily="34" charset="0"/>
                <a:cs typeface="Arial" pitchFamily="34" charset="0"/>
              </a:rPr>
              <a:t>OECD</a:t>
            </a:r>
            <a:br>
              <a:rPr lang="en-GB" sz="2200" kern="0" dirty="0" smtClean="0">
                <a:latin typeface="Arial" pitchFamily="34" charset="0"/>
                <a:cs typeface="Arial" pitchFamily="34" charset="0"/>
              </a:rPr>
            </a:br>
            <a:endParaRPr lang="en-GB" sz="22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8052" y="5660679"/>
            <a:ext cx="184666" cy="55912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3600"/>
              </a:lnSpc>
            </a:pPr>
            <a:endParaRPr lang="en-US" sz="3200" kern="1200" cap="none" dirty="0" err="1" smtClean="0">
              <a:solidFill>
                <a:srgbClr val="727272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8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" y="476672"/>
            <a:ext cx="9127334" cy="751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02" y="908720"/>
            <a:ext cx="262969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" y="228240"/>
            <a:ext cx="6895633" cy="195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5436096" y="5460949"/>
            <a:ext cx="2937144" cy="132856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3CF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3CF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3CF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3CF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None/>
            </a:pPr>
            <a:endParaRPr lang="en-GB" sz="1600" kern="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en-GB" sz="1600" b="1" kern="0" dirty="0" smtClean="0">
                <a:latin typeface="Arial" pitchFamily="34" charset="0"/>
                <a:cs typeface="Arial" pitchFamily="34" charset="0"/>
              </a:rPr>
              <a:t>Paris, 10 </a:t>
            </a:r>
            <a:r>
              <a:rPr lang="en-GB" sz="1600" b="1" kern="0" dirty="0" err="1" smtClean="0">
                <a:latin typeface="Arial" pitchFamily="34" charset="0"/>
                <a:cs typeface="Arial" pitchFamily="34" charset="0"/>
              </a:rPr>
              <a:t>décembre</a:t>
            </a:r>
            <a:r>
              <a:rPr lang="en-GB" sz="1600" b="1" kern="0" dirty="0" smtClean="0">
                <a:latin typeface="Arial" pitchFamily="34" charset="0"/>
                <a:cs typeface="Arial" pitchFamily="34" charset="0"/>
              </a:rPr>
              <a:t> 2016</a:t>
            </a:r>
          </a:p>
          <a:p>
            <a:pPr marL="0" indent="0" algn="r">
              <a:buNone/>
            </a:pPr>
            <a:r>
              <a:rPr lang="en-GB" sz="1600" b="1" kern="0" dirty="0" err="1" smtClean="0">
                <a:latin typeface="Arial" pitchFamily="34" charset="0"/>
                <a:cs typeface="Arial" pitchFamily="34" charset="0"/>
              </a:rPr>
              <a:t>Conseil</a:t>
            </a:r>
            <a:r>
              <a:rPr lang="en-GB" sz="1600" b="1" kern="0" dirty="0" smtClean="0">
                <a:latin typeface="Arial" pitchFamily="34" charset="0"/>
                <a:cs typeface="Arial" pitchFamily="34" charset="0"/>
              </a:rPr>
              <a:t> National </a:t>
            </a:r>
            <a:r>
              <a:rPr lang="en-GB" sz="1600" b="1" kern="0" dirty="0" smtClean="0">
                <a:latin typeface="Arial" pitchFamily="34" charset="0"/>
                <a:cs typeface="Arial" pitchFamily="34" charset="0"/>
              </a:rPr>
              <a:t>des </a:t>
            </a:r>
            <a:r>
              <a:rPr lang="en-GB" sz="1600" b="1" kern="0" dirty="0" err="1" smtClean="0">
                <a:latin typeface="Arial" pitchFamily="34" charset="0"/>
                <a:cs typeface="Arial" pitchFamily="34" charset="0"/>
              </a:rPr>
              <a:t>Politiques</a:t>
            </a:r>
            <a:r>
              <a:rPr lang="en-GB" sz="1600" b="1" kern="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GB" sz="1600" b="1" kern="0" dirty="0" err="1" smtClean="0">
                <a:latin typeface="Arial" pitchFamily="34" charset="0"/>
                <a:cs typeface="Arial" pitchFamily="34" charset="0"/>
              </a:rPr>
              <a:t>Lutte</a:t>
            </a:r>
            <a:r>
              <a:rPr lang="en-GB" sz="16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kern="0" dirty="0" err="1" smtClean="0">
                <a:latin typeface="Arial" pitchFamily="34" charset="0"/>
                <a:cs typeface="Arial" pitchFamily="34" charset="0"/>
              </a:rPr>
              <a:t>contre</a:t>
            </a:r>
            <a:r>
              <a:rPr lang="en-GB" sz="16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kern="0" dirty="0" err="1" smtClean="0">
                <a:latin typeface="Arial" pitchFamily="34" charset="0"/>
                <a:cs typeface="Arial" pitchFamily="34" charset="0"/>
              </a:rPr>
              <a:t>l’Exclusion</a:t>
            </a:r>
            <a:r>
              <a:rPr lang="en-GB" sz="1600" b="1" kern="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GB" sz="1600" b="1" kern="0" dirty="0" smtClean="0">
                <a:latin typeface="Arial" pitchFamily="34" charset="0"/>
                <a:cs typeface="Arial" pitchFamily="34" charset="0"/>
              </a:rPr>
            </a:br>
            <a:endParaRPr lang="en-GB" sz="1600" b="1" kern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56" y="476672"/>
            <a:ext cx="2067319" cy="73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437763"/>
            <a:ext cx="57246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2">
                    <a:lumMod val="10000"/>
                  </a:schemeClr>
                </a:solidFill>
                <a:latin typeface="Helvetica" pitchFamily="34" charset="0"/>
                <a:cs typeface="Aharoni" panose="02010803020104030203" pitchFamily="2" charset="-79"/>
              </a:rPr>
              <a:t>Tous concernés</a:t>
            </a:r>
          </a:p>
          <a:p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  <a:latin typeface="Helvetica" pitchFamily="34" charset="0"/>
                <a:cs typeface="Aharoni" panose="02010803020104030203" pitchFamily="2" charset="-79"/>
              </a:rPr>
              <a:t>Pourquoi moins d’inégalité profite à tous</a:t>
            </a:r>
            <a:endParaRPr lang="en-GB" sz="2000" b="1" dirty="0">
              <a:solidFill>
                <a:schemeClr val="bg2">
                  <a:lumMod val="10000"/>
                </a:schemeClr>
              </a:solidFill>
              <a:latin typeface="Helvetica" pitchFamily="34" charset="0"/>
              <a:cs typeface="Aharoni" panose="02010803020104030203" pitchFamily="2" charset="-79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187624" y="1756448"/>
            <a:ext cx="5328376" cy="48490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3CF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3CF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3CF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3CF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kern="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Arial" pitchFamily="34" charset="0"/>
              </a:rPr>
              <a:t> Céline Thévenot, Division des </a:t>
            </a:r>
            <a:r>
              <a:rPr lang="en-GB" sz="1600" b="1" kern="0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Arial" pitchFamily="34" charset="0"/>
              </a:rPr>
              <a:t>Politiques</a:t>
            </a:r>
            <a:r>
              <a:rPr lang="en-GB" sz="1600" b="1" kern="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Arial" pitchFamily="34" charset="0"/>
              </a:rPr>
              <a:t> </a:t>
            </a:r>
            <a:r>
              <a:rPr lang="en-GB" sz="1600" b="1" kern="0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Arial" pitchFamily="34" charset="0"/>
              </a:rPr>
              <a:t>Sociales</a:t>
            </a:r>
            <a:r>
              <a:rPr lang="en-GB" sz="1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GB" sz="1600" b="1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 rot="11256348">
            <a:off x="6660232" y="1700808"/>
            <a:ext cx="648072" cy="4849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24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851180" cy="1022400"/>
          </a:xfrm>
        </p:spPr>
        <p:txBody>
          <a:bodyPr/>
          <a:lstStyle/>
          <a:p>
            <a:r>
              <a:rPr lang="fr-FR" dirty="0" smtClean="0"/>
              <a:t>Plus de la moitié des emplois créés depuis 1995 sont non-standards</a:t>
            </a:r>
            <a:endParaRPr lang="en-GB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1232271"/>
            <a:ext cx="9144000" cy="54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500"/>
              </a:lnSpc>
            </a:pPr>
            <a:r>
              <a:rPr lang="fr-FR" sz="1800" dirty="0" smtClean="0">
                <a:solidFill>
                  <a:srgbClr val="0070C0"/>
                </a:solidFill>
                <a:latin typeface="Calibri" pitchFamily="34" charset="0"/>
              </a:rPr>
              <a:t>Croissance de l’emploi (%) par type d’emploi entre 1995-2007 et 2007-2013</a:t>
            </a:r>
            <a:endParaRPr lang="fr-FR" sz="18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95872"/>
            <a:ext cx="9144000" cy="363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39909" y="6022495"/>
            <a:ext cx="9144000" cy="54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500"/>
              </a:lnSpc>
            </a:pPr>
            <a:r>
              <a:rPr lang="fr-FR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Travail standard: CDI à temps plein</a:t>
            </a:r>
          </a:p>
          <a:p>
            <a:pPr>
              <a:lnSpc>
                <a:spcPts val="2500"/>
              </a:lnSpc>
            </a:pPr>
            <a:r>
              <a:rPr lang="fr-FR" sz="18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Travail non-standard: Travail à durée déterminée ou Temps partiel ou Indépendant</a:t>
            </a:r>
            <a:endParaRPr lang="fr-FR" sz="18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851180" cy="1022400"/>
          </a:xfrm>
        </p:spPr>
        <p:txBody>
          <a:bodyPr/>
          <a:lstStyle/>
          <a:p>
            <a:r>
              <a:rPr lang="fr-FR" sz="2800" dirty="0" smtClean="0"/>
              <a:t>Polarisation accrue des marchés du travail</a:t>
            </a:r>
            <a:endParaRPr lang="en-GB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2986027" cy="24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190" y="2420888"/>
            <a:ext cx="5990306" cy="247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7504" y="530120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Source: OCDE (2015), « In It </a:t>
            </a:r>
            <a:r>
              <a:rPr lang="fr-FR" sz="1200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Together</a:t>
            </a:r>
            <a:r>
              <a:rPr lang="fr-FR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 », chapitre 4</a:t>
            </a:r>
            <a:endParaRPr lang="en-GB" sz="12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Note</a:t>
            </a:r>
            <a:r>
              <a:rPr lang="en-GB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: Abstract occupations (ISCO88: 12-34); Routine (ISCO88: 41-42, 52, 71-74, 81-82 and 93); Non-routine manual (ISCO88: 51 83 and 91). 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GB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overall sample restricted to workers 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aged 15-64</a:t>
            </a:r>
            <a:r>
              <a:rPr lang="en-GB" sz="1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, excluding employers as well as students working part-time.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107504" y="1700808"/>
            <a:ext cx="8823676" cy="54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500"/>
              </a:lnSpc>
            </a:pPr>
            <a:r>
              <a:rPr lang="fr-FR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Contribution de l’emploi non-standard au changement de la part de chaque type de tâche dans l’emploi </a:t>
            </a:r>
          </a:p>
          <a:p>
            <a:pPr algn="ctr">
              <a:lnSpc>
                <a:spcPts val="2500"/>
              </a:lnSpc>
            </a:pPr>
            <a:r>
              <a:rPr lang="fr-FR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1995/98-2010</a:t>
            </a:r>
            <a:endParaRPr lang="fr-FR" sz="16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16000" cy="1022400"/>
          </a:xfrm>
        </p:spPr>
        <p:txBody>
          <a:bodyPr/>
          <a:lstStyle/>
          <a:p>
            <a:r>
              <a:rPr lang="fr-FR" dirty="0" smtClean="0"/>
              <a:t>La redistribution atténue les inégalités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46" y="2636912"/>
            <a:ext cx="9221856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444714"/>
            <a:ext cx="87129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Réduction</a:t>
            </a:r>
            <a:r>
              <a:rPr lang="en-US" sz="23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2300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inégalités</a:t>
            </a:r>
            <a:r>
              <a:rPr lang="en-US" sz="23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par la redistribution </a:t>
            </a:r>
            <a:r>
              <a:rPr lang="en-US" sz="2300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dans</a:t>
            </a:r>
            <a:r>
              <a:rPr lang="en-US" sz="23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les pays de </a:t>
            </a:r>
            <a:r>
              <a:rPr lang="en-US" sz="2300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l’OCDE</a:t>
            </a:r>
            <a:r>
              <a:rPr lang="en-US" sz="23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(population </a:t>
            </a:r>
            <a:r>
              <a:rPr lang="en-US" sz="2300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23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âge</a:t>
            </a:r>
            <a:r>
              <a:rPr lang="en-US" sz="23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travailler</a:t>
            </a:r>
            <a:r>
              <a:rPr lang="en-US" sz="23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GB" sz="2300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0"/>
            <a:ext cx="8064000" cy="1260000"/>
          </a:xfrm>
        </p:spPr>
        <p:txBody>
          <a:bodyPr/>
          <a:lstStyle/>
          <a:p>
            <a:r>
              <a:rPr lang="en-US" sz="2800" dirty="0" err="1" smtClean="0">
                <a:latin typeface="Calibri" panose="020F0502020204030204" pitchFamily="34" charset="0"/>
              </a:rPr>
              <a:t>Affaiblissement</a:t>
            </a:r>
            <a:r>
              <a:rPr lang="en-US" sz="2800" dirty="0" smtClean="0">
                <a:latin typeface="Calibri" panose="020F0502020204030204" pitchFamily="34" charset="0"/>
              </a:rPr>
              <a:t> de la redistribution </a:t>
            </a:r>
            <a:r>
              <a:rPr lang="en-US" sz="2800" dirty="0" err="1" smtClean="0">
                <a:latin typeface="Calibri" panose="020F0502020204030204" pitchFamily="34" charset="0"/>
              </a:rPr>
              <a:t>depuis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deux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décennies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34764" y="6495147"/>
            <a:ext cx="57814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zh-CN" sz="1000" dirty="0" smtClean="0">
                <a:latin typeface="Calibri" pitchFamily="34" charset="0"/>
              </a:rPr>
              <a:t>Source:  OECD Income </a:t>
            </a:r>
            <a:r>
              <a:rPr lang="fr-FR" altLang="zh-CN" sz="1000" dirty="0">
                <a:latin typeface="Calibri" pitchFamily="34" charset="0"/>
              </a:rPr>
              <a:t>Distribution </a:t>
            </a:r>
            <a:r>
              <a:rPr lang="fr-FR" altLang="zh-CN" sz="1000" dirty="0" err="1" smtClean="0">
                <a:latin typeface="Calibri" pitchFamily="34" charset="0"/>
              </a:rPr>
              <a:t>Database</a:t>
            </a:r>
            <a:r>
              <a:rPr lang="fr-FR" altLang="zh-CN" sz="1000" dirty="0" smtClean="0">
                <a:latin typeface="Calibri" pitchFamily="34" charset="0"/>
              </a:rPr>
              <a:t>,  </a:t>
            </a:r>
            <a:r>
              <a:rPr lang="fr-FR" altLang="zh-CN" sz="1000" dirty="0" smtClean="0">
                <a:latin typeface="Calibri" pitchFamily="34" charset="0"/>
                <a:hlinkClick r:id="rId2"/>
              </a:rPr>
              <a:t>www.oecd.org/social/income-distribution-database.htm</a:t>
            </a:r>
            <a:endParaRPr lang="fr-FR" altLang="zh-CN" sz="1000" i="1" dirty="0">
              <a:latin typeface="Georg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41" y="2060848"/>
            <a:ext cx="680878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10" y="2057116"/>
            <a:ext cx="6808787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444714"/>
            <a:ext cx="87129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Tendance</a:t>
            </a:r>
            <a:r>
              <a:rPr lang="en-US" sz="23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long </a:t>
            </a:r>
            <a:r>
              <a:rPr lang="en-US" sz="2300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terme</a:t>
            </a:r>
            <a:r>
              <a:rPr lang="en-US" sz="23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réduction</a:t>
            </a:r>
            <a:r>
              <a:rPr lang="en-US" sz="23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2300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inégalités</a:t>
            </a:r>
            <a:r>
              <a:rPr lang="en-US" sz="23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par la redistribution (population </a:t>
            </a:r>
            <a:r>
              <a:rPr lang="en-US" sz="2300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23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âge</a:t>
            </a:r>
            <a:r>
              <a:rPr lang="en-US" sz="23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travailler</a:t>
            </a:r>
            <a:r>
              <a:rPr lang="en-US" sz="23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GB" sz="2300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2924944"/>
            <a:ext cx="648072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80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2</a:t>
            </a:r>
            <a:endParaRPr lang="en-GB" sz="68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648" y="4077072"/>
            <a:ext cx="648072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80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3</a:t>
            </a:r>
            <a:endParaRPr lang="en-GB" sz="68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1772816"/>
            <a:ext cx="648072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80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1</a:t>
            </a:r>
            <a:endParaRPr lang="en-GB" sz="68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0"/>
            <a:ext cx="7092400" cy="1260000"/>
          </a:xfrm>
        </p:spPr>
        <p:txBody>
          <a:bodyPr/>
          <a:lstStyle/>
          <a:p>
            <a:r>
              <a:rPr lang="en-US" sz="2800" kern="0" dirty="0" smtClean="0"/>
              <a:t>Limiter les </a:t>
            </a:r>
            <a:r>
              <a:rPr lang="en-US" sz="2800" kern="0" dirty="0" err="1" smtClean="0"/>
              <a:t>inégalités</a:t>
            </a:r>
            <a:r>
              <a:rPr lang="en-US" sz="2800" kern="0" dirty="0" smtClean="0"/>
              <a:t>, et </a:t>
            </a:r>
            <a:r>
              <a:rPr lang="en-US" sz="2800" kern="0" dirty="0" err="1" smtClean="0"/>
              <a:t>renforcer</a:t>
            </a:r>
            <a:r>
              <a:rPr lang="en-US" sz="2800" kern="0" dirty="0" smtClean="0"/>
              <a:t> la </a:t>
            </a:r>
            <a:r>
              <a:rPr lang="en-US" sz="2800" kern="0" dirty="0" err="1" smtClean="0"/>
              <a:t>cohésion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sociale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002408" y="1755676"/>
            <a:ext cx="58326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2"/>
                </a:solidFill>
                <a:latin typeface="Calibri" panose="020F0502020204030204" pitchFamily="34" charset="0"/>
              </a:rPr>
              <a:t>Promouvoir des emplois durables et socialement inclusifs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4077072"/>
            <a:ext cx="58326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2"/>
                </a:solidFill>
                <a:latin typeface="Calibri" panose="020F0502020204030204" pitchFamily="34" charset="0"/>
              </a:rPr>
              <a:t>Investir dans le capital humain, promouvoir une amélioration des compétences pour les personnes peu qualifiées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34332" y="2919760"/>
            <a:ext cx="58326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Soutenir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la participation des femmes au </a:t>
            </a:r>
            <a:r>
              <a:rPr lang="en-US" sz="2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marché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du travail</a:t>
            </a:r>
            <a:endParaRPr lang="en-US" sz="20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8" y="5301208"/>
            <a:ext cx="648072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80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4</a:t>
            </a:r>
            <a:endParaRPr lang="en-GB" sz="68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1720" y="5301208"/>
            <a:ext cx="58326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2"/>
                </a:solidFill>
                <a:latin typeface="Calibri" panose="020F0502020204030204" pitchFamily="34" charset="0"/>
              </a:rPr>
              <a:t>Réformer les systèmes de taxation et de prestation sociales</a:t>
            </a:r>
            <a:endParaRPr lang="fr-FR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3" grpId="0"/>
      <p:bldP spid="4" grpId="0"/>
      <p:bldP spid="5" grpId="0"/>
      <p:bldP spid="8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0456" y="0"/>
            <a:ext cx="6119856" cy="1260000"/>
          </a:xfrm>
        </p:spPr>
        <p:txBody>
          <a:bodyPr/>
          <a:lstStyle/>
          <a:p>
            <a:r>
              <a:rPr lang="en-GB" sz="3000" dirty="0" err="1" smtClean="0">
                <a:latin typeface="Calibri" panose="020F0502020204030204" pitchFamily="34" charset="0"/>
              </a:rPr>
              <a:t>Merci</a:t>
            </a:r>
            <a:r>
              <a:rPr lang="en-GB" sz="3000" dirty="0" smtClean="0">
                <a:latin typeface="Calibri" panose="020F0502020204030204" pitchFamily="34" charset="0"/>
              </a:rPr>
              <a:t> de </a:t>
            </a:r>
            <a:r>
              <a:rPr lang="en-GB" sz="3000" dirty="0" err="1" smtClean="0">
                <a:latin typeface="Calibri" panose="020F0502020204030204" pitchFamily="34" charset="0"/>
              </a:rPr>
              <a:t>votre</a:t>
            </a:r>
            <a:r>
              <a:rPr lang="en-GB" sz="3000" dirty="0" smtClean="0">
                <a:latin typeface="Calibri" panose="020F0502020204030204" pitchFamily="34" charset="0"/>
              </a:rPr>
              <a:t> attention!</a:t>
            </a:r>
            <a:endParaRPr lang="en-GB" sz="3000" dirty="0">
              <a:latin typeface="Calibri" panose="020F050202020403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67544" y="1354770"/>
            <a:ext cx="8568952" cy="53145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sz="1900" b="1" u="sng" dirty="0" smtClean="0">
                <a:solidFill>
                  <a:srgbClr val="1F497D"/>
                </a:solidFill>
                <a:latin typeface="Arial Narrow" pitchFamily="34" charset="0"/>
                <a:hlinkClick r:id=""/>
              </a:rPr>
              <a:t>C</a:t>
            </a:r>
            <a:r>
              <a:rPr lang="en-US" sz="1900" b="1" u="sng" dirty="0" smtClean="0">
                <a:solidFill>
                  <a:srgbClr val="1F497D"/>
                </a:solidFill>
                <a:latin typeface="Arial Narrow" pitchFamily="34" charset="0"/>
              </a:rPr>
              <a:t>eline.thevenot@oecd.org</a:t>
            </a:r>
            <a:endParaRPr lang="en-US" sz="1900" b="1" u="sng" dirty="0" smtClean="0">
              <a:solidFill>
                <a:srgbClr val="1F497D"/>
              </a:solidFill>
              <a:latin typeface="Arial Narrow" pitchFamily="34" charset="0"/>
              <a:hlinkClick r:id=""/>
            </a:endParaRPr>
          </a:p>
          <a:p>
            <a:pPr marL="0" indent="0">
              <a:buNone/>
            </a:pPr>
            <a:r>
              <a:rPr lang="en-US" sz="1900" b="1" u="sng" dirty="0" smtClean="0">
                <a:solidFill>
                  <a:srgbClr val="1F497D"/>
                </a:solidFill>
                <a:latin typeface="Arial Narrow" pitchFamily="34" charset="0"/>
                <a:hlinkClick r:id=""/>
              </a:rPr>
              <a:t>www.oecd.org/social/inequality-and-poverty.htm</a:t>
            </a:r>
            <a:r>
              <a:rPr lang="en-US" sz="1700" b="1" dirty="0" smtClean="0">
                <a:latin typeface="Arial Narrow" pitchFamily="34" charset="0"/>
              </a:rPr>
              <a:t>		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59586" y="1722672"/>
            <a:ext cx="1597550" cy="776907"/>
            <a:chOff x="5904147" y="2708921"/>
            <a:chExt cx="2254215" cy="1132866"/>
          </a:xfrm>
        </p:grpSpPr>
        <p:pic>
          <p:nvPicPr>
            <p:cNvPr id="6" name="Picture 6" descr="http://t2.gstatic.com/images?q=tbn:ANd9GcQLdBacWb4WTYyF7HdK6cPwKJ0ryyJYxOEa7ae7_l1ziO6uYGU42Q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368" y="2708921"/>
              <a:ext cx="1728787" cy="661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904147" y="3392994"/>
              <a:ext cx="2254215" cy="4487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@OECD_Social</a:t>
              </a:r>
              <a:endParaRPr lang="en-GB" sz="1400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3848"/>
            <a:ext cx="3528392" cy="221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3848"/>
            <a:ext cx="2979812" cy="219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7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L’application</a:t>
            </a:r>
            <a:r>
              <a:rPr lang="en-GB" dirty="0" smtClean="0"/>
              <a:t> </a:t>
            </a:r>
            <a:r>
              <a:rPr lang="en-GB" i="1" dirty="0" err="1" smtClean="0"/>
              <a:t>Comparez</a:t>
            </a:r>
            <a:r>
              <a:rPr lang="en-GB" i="1" dirty="0" smtClean="0"/>
              <a:t> </a:t>
            </a:r>
            <a:r>
              <a:rPr lang="en-GB" i="1" dirty="0" err="1" smtClean="0"/>
              <a:t>votre</a:t>
            </a:r>
            <a:r>
              <a:rPr lang="en-GB" i="1" dirty="0" smtClean="0"/>
              <a:t> </a:t>
            </a:r>
            <a:r>
              <a:rPr lang="en-GB" i="1" dirty="0" err="1" smtClean="0"/>
              <a:t>revenu</a:t>
            </a:r>
            <a:endParaRPr lang="en-GB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376" y="2196288"/>
            <a:ext cx="3637544" cy="1592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Plus d’un million </a:t>
            </a:r>
            <a:r>
              <a:rPr lang="en-GB" dirty="0" err="1" smtClean="0"/>
              <a:t>d’utilisateurs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6 </a:t>
            </a:r>
            <a:r>
              <a:rPr lang="en-GB" dirty="0" err="1" smtClean="0"/>
              <a:t>mois</a:t>
            </a:r>
            <a:r>
              <a:rPr lang="en-GB" dirty="0" smtClean="0"/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4320000" cy="250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143588" y="4797152"/>
            <a:ext cx="8803224" cy="1304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Comment se </a:t>
            </a:r>
            <a:r>
              <a:rPr lang="en-GB" dirty="0" err="1" smtClean="0"/>
              <a:t>situe</a:t>
            </a:r>
            <a:r>
              <a:rPr lang="en-GB" dirty="0" smtClean="0"/>
              <a:t> </a:t>
            </a:r>
            <a:r>
              <a:rPr lang="en-GB" dirty="0" err="1" smtClean="0"/>
              <a:t>votre</a:t>
            </a:r>
            <a:r>
              <a:rPr lang="en-GB" dirty="0" smtClean="0"/>
              <a:t> </a:t>
            </a:r>
            <a:r>
              <a:rPr lang="en-GB" dirty="0" err="1" smtClean="0"/>
              <a:t>revenu</a:t>
            </a:r>
            <a:r>
              <a:rPr lang="en-GB" dirty="0" smtClean="0"/>
              <a:t> par rapport aux </a:t>
            </a:r>
            <a:r>
              <a:rPr lang="en-GB" dirty="0" err="1" smtClean="0"/>
              <a:t>autres</a:t>
            </a:r>
            <a:r>
              <a:rPr lang="en-GB" dirty="0" smtClean="0"/>
              <a:t>? </a:t>
            </a:r>
          </a:p>
          <a:p>
            <a:r>
              <a:rPr lang="en-GB" dirty="0" err="1" smtClean="0"/>
              <a:t>Quelle</a:t>
            </a:r>
            <a:r>
              <a:rPr lang="en-GB" dirty="0" smtClean="0"/>
              <a:t> </a:t>
            </a:r>
            <a:r>
              <a:rPr lang="en-GB" dirty="0" err="1" smtClean="0"/>
              <a:t>serait</a:t>
            </a:r>
            <a:r>
              <a:rPr lang="en-GB" dirty="0"/>
              <a:t> </a:t>
            </a:r>
            <a:r>
              <a:rPr lang="en-GB" dirty="0" smtClean="0"/>
              <a:t>la distribution </a:t>
            </a:r>
            <a:r>
              <a:rPr lang="en-GB" dirty="0" err="1" smtClean="0"/>
              <a:t>équitable</a:t>
            </a:r>
            <a:r>
              <a:rPr lang="en-GB" dirty="0" smtClean="0"/>
              <a:t> </a:t>
            </a:r>
            <a:r>
              <a:rPr lang="en-GB" dirty="0" err="1" smtClean="0"/>
              <a:t>selon</a:t>
            </a:r>
            <a:r>
              <a:rPr lang="en-GB" dirty="0" smtClean="0"/>
              <a:t> </a:t>
            </a:r>
            <a:r>
              <a:rPr lang="en-GB" dirty="0" err="1" smtClean="0"/>
              <a:t>vous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995937" y="3987915"/>
            <a:ext cx="43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4"/>
              </a:rPr>
              <a:t>http://www.oecd.org/statistics/compare-your-income.htm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11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3514" y="274638"/>
            <a:ext cx="8150485" cy="1143000"/>
          </a:xfrm>
        </p:spPr>
        <p:txBody>
          <a:bodyPr>
            <a:normAutofit/>
          </a:bodyPr>
          <a:lstStyle/>
          <a:p>
            <a:pPr algn="l"/>
            <a:r>
              <a:rPr lang="en-GB" dirty="0" err="1" smtClean="0"/>
              <a:t>Peu</a:t>
            </a:r>
            <a:r>
              <a:rPr lang="en-GB" dirty="0" smtClean="0"/>
              <a:t> de </a:t>
            </a:r>
            <a:r>
              <a:rPr lang="en-GB" dirty="0" err="1" smtClean="0"/>
              <a:t>personnes</a:t>
            </a:r>
            <a:r>
              <a:rPr lang="en-GB" dirty="0" smtClean="0"/>
              <a:t> </a:t>
            </a:r>
            <a:r>
              <a:rPr lang="en-GB" dirty="0" err="1" smtClean="0"/>
              <a:t>situent</a:t>
            </a:r>
            <a:r>
              <a:rPr lang="en-GB" dirty="0" smtClean="0"/>
              <a:t> </a:t>
            </a:r>
            <a:r>
              <a:rPr lang="en-GB" dirty="0" err="1" smtClean="0"/>
              <a:t>convenablement</a:t>
            </a:r>
            <a:r>
              <a:rPr lang="en-GB" dirty="0" smtClean="0"/>
              <a:t> </a:t>
            </a:r>
            <a:r>
              <a:rPr lang="en-GB" dirty="0" err="1" smtClean="0"/>
              <a:t>leur</a:t>
            </a:r>
            <a:r>
              <a:rPr lang="en-GB" dirty="0" smtClean="0"/>
              <a:t> </a:t>
            </a:r>
            <a:r>
              <a:rPr lang="en-GB" dirty="0" err="1" smtClean="0"/>
              <a:t>revenu</a:t>
            </a:r>
            <a:r>
              <a:rPr lang="en-GB" dirty="0" smtClean="0"/>
              <a:t>! </a:t>
            </a:r>
          </a:p>
        </p:txBody>
      </p:sp>
      <p:pic>
        <p:nvPicPr>
          <p:cNvPr id="2050" name="Picture 2" descr="S:\Applic\MFMMINC\JWI\Presentations\2015_10_26 Mark Pearson (Washington)\france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15" y="1772816"/>
            <a:ext cx="6969125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15" y="5085184"/>
            <a:ext cx="696912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S:\Applic\MFMMINC\JWI\Presentations\2015_10_26 Mark Pearson (Washington)\u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15" y="3428206"/>
            <a:ext cx="6969125" cy="120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2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7624" y="0"/>
            <a:ext cx="7956376" cy="1484784"/>
          </a:xfrm>
        </p:spPr>
        <p:txBody>
          <a:bodyPr>
            <a:norm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La </a:t>
            </a:r>
            <a:r>
              <a:rPr lang="en-GB" dirty="0" err="1" smtClean="0">
                <a:sym typeface="Wingdings" panose="05000000000000000000" pitchFamily="2" charset="2"/>
              </a:rPr>
              <a:t>plupart</a:t>
            </a:r>
            <a:r>
              <a:rPr lang="en-GB" dirty="0" smtClean="0">
                <a:sym typeface="Wingdings" panose="05000000000000000000" pitchFamily="2" charset="2"/>
              </a:rPr>
              <a:t> des gens se </a:t>
            </a:r>
            <a:r>
              <a:rPr lang="en-GB" dirty="0" err="1" smtClean="0">
                <a:sym typeface="Wingdings" panose="05000000000000000000" pitchFamily="2" charset="2"/>
              </a:rPr>
              <a:t>voient</a:t>
            </a:r>
            <a:r>
              <a:rPr lang="en-GB" dirty="0" smtClean="0">
                <a:sym typeface="Wingdings" panose="05000000000000000000" pitchFamily="2" charset="2"/>
              </a:rPr>
              <a:t> plus </a:t>
            </a:r>
            <a:r>
              <a:rPr lang="en-GB" dirty="0" err="1" smtClean="0">
                <a:sym typeface="Wingdings" panose="05000000000000000000" pitchFamily="2" charset="2"/>
              </a:rPr>
              <a:t>près</a:t>
            </a:r>
            <a:r>
              <a:rPr lang="en-GB" dirty="0" smtClean="0">
                <a:sym typeface="Wingdings" panose="05000000000000000000" pitchFamily="2" charset="2"/>
              </a:rPr>
              <a:t> du milieu </a:t>
            </a:r>
            <a:r>
              <a:rPr lang="en-GB" dirty="0" err="1" smtClean="0">
                <a:sym typeface="Wingdings" panose="05000000000000000000" pitchFamily="2" charset="2"/>
              </a:rPr>
              <a:t>qu’ils</a:t>
            </a:r>
            <a:r>
              <a:rPr lang="en-GB" dirty="0" smtClean="0">
                <a:sym typeface="Wingdings" panose="05000000000000000000" pitchFamily="2" charset="2"/>
              </a:rPr>
              <a:t> ne le </a:t>
            </a:r>
            <a:r>
              <a:rPr lang="en-GB" dirty="0" err="1" smtClean="0">
                <a:sym typeface="Wingdings" panose="05000000000000000000" pitchFamily="2" charset="2"/>
              </a:rPr>
              <a:t>sont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réellement</a:t>
            </a:r>
            <a:endParaRPr lang="en-GB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508104" y="2574726"/>
            <a:ext cx="3096344" cy="3229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Les plus riches sous-</a:t>
            </a:r>
            <a:r>
              <a:rPr lang="en-GB" sz="20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estiment</a:t>
            </a:r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20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leur</a:t>
            </a:r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20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positionnement</a:t>
            </a:r>
            <a:endParaRPr lang="en-GB" sz="200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GB" sz="200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Les plus </a:t>
            </a:r>
            <a:r>
              <a:rPr lang="en-GB" sz="20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pauvres</a:t>
            </a:r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le </a:t>
            </a:r>
            <a:r>
              <a:rPr lang="en-GB" sz="20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surestiment</a:t>
            </a:r>
            <a:endParaRPr lang="en-GB" sz="200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695" y="1851451"/>
            <a:ext cx="8264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  <a:sym typeface="Wingdings" panose="05000000000000000000" pitchFamily="2" charset="2"/>
              </a:rPr>
              <a:t>90% des gens </a:t>
            </a:r>
            <a:r>
              <a:rPr lang="en-GB" sz="24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sym typeface="Wingdings" panose="05000000000000000000" pitchFamily="2" charset="2"/>
              </a:rPr>
              <a:t>pensent</a:t>
            </a:r>
            <a:r>
              <a:rPr lang="en-GB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  <a:sym typeface="Wingdings" panose="05000000000000000000" pitchFamily="2" charset="2"/>
              </a:rPr>
              <a:t> faire </a:t>
            </a:r>
            <a:r>
              <a:rPr lang="en-GB" sz="24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sym typeface="Wingdings" panose="05000000000000000000" pitchFamily="2" charset="2"/>
              </a:rPr>
              <a:t>partie</a:t>
            </a:r>
            <a:r>
              <a:rPr lang="en-GB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  <a:sym typeface="Wingdings" panose="05000000000000000000" pitchFamily="2" charset="2"/>
              </a:rPr>
              <a:t> des 60% du milieu!</a:t>
            </a:r>
            <a:endParaRPr lang="en-GB" sz="24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6933"/>
            <a:ext cx="4350843" cy="29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0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67544" y="1354770"/>
            <a:ext cx="8568952" cy="53145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2000" b="1" dirty="0" smtClean="0">
              <a:latin typeface="Arial Narrow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b="1" dirty="0" smtClean="0">
              <a:latin typeface="Arial Narrow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b="1" dirty="0" smtClean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000" dirty="0" smtClean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000" dirty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000" dirty="0" smtClean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000" dirty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000" dirty="0" smtClean="0">
              <a:latin typeface="Arial Narrow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fr-FR" sz="2000" dirty="0" smtClean="0">
              <a:latin typeface="Arial Narrow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sz="1900" b="1" u="sng" dirty="0" smtClean="0">
              <a:solidFill>
                <a:srgbClr val="1F497D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n-US" sz="1900" b="1" u="sng" dirty="0" smtClean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travaux de l’OCDE sur les inégalités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72228"/>
            <a:ext cx="2592288" cy="345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00830"/>
            <a:ext cx="2592288" cy="282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27850"/>
            <a:ext cx="2493650" cy="266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2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648" y="0"/>
            <a:ext cx="5800756" cy="1268760"/>
          </a:xfrm>
        </p:spPr>
        <p:txBody>
          <a:bodyPr/>
          <a:lstStyle/>
          <a:p>
            <a:r>
              <a:rPr lang="fr-FR" sz="2800" b="1" i="1" kern="0" dirty="0" smtClean="0">
                <a:solidFill>
                  <a:schemeClr val="bg2">
                    <a:lumMod val="10000"/>
                  </a:schemeClr>
                </a:solidFill>
                <a:latin typeface="Helvetica" pitchFamily="34" charset="0"/>
              </a:rPr>
              <a:t>Tous Concernés</a:t>
            </a:r>
            <a:r>
              <a:rPr lang="fr-FR" sz="2800" b="1" kern="0" dirty="0" smtClean="0">
                <a:solidFill>
                  <a:schemeClr val="bg2">
                    <a:lumMod val="10000"/>
                  </a:schemeClr>
                </a:solidFill>
                <a:latin typeface="Helvetica" pitchFamily="34" charset="0"/>
              </a:rPr>
              <a:t> </a:t>
            </a:r>
            <a:br>
              <a:rPr lang="fr-FR" sz="2800" b="1" kern="0" dirty="0" smtClean="0">
                <a:solidFill>
                  <a:schemeClr val="bg2">
                    <a:lumMod val="10000"/>
                  </a:schemeClr>
                </a:solidFill>
                <a:latin typeface="Helvetica" pitchFamily="34" charset="0"/>
              </a:rPr>
            </a:br>
            <a:r>
              <a:rPr lang="fr-FR" sz="2800" kern="0" dirty="0" smtClean="0"/>
              <a:t>les principaux messages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1700808"/>
            <a:ext cx="2808312" cy="129614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02740" y="4594157"/>
            <a:ext cx="277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latin typeface="Calibri Light" panose="020F030202020403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55707" y="3140968"/>
            <a:ext cx="4179044" cy="1368152"/>
            <a:chOff x="395536" y="2924944"/>
            <a:chExt cx="4179044" cy="1368152"/>
          </a:xfrm>
        </p:grpSpPr>
        <p:sp>
          <p:nvSpPr>
            <p:cNvPr id="8" name="Rectangle 7"/>
            <p:cNvSpPr/>
            <p:nvPr/>
          </p:nvSpPr>
          <p:spPr>
            <a:xfrm>
              <a:off x="395536" y="2924944"/>
              <a:ext cx="4176464" cy="12961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08934" y="2996952"/>
              <a:ext cx="4165646" cy="1296144"/>
              <a:chOff x="395536" y="3059204"/>
              <a:chExt cx="4165646" cy="1296144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1752870" y="3059204"/>
                <a:ext cx="2808312" cy="1296144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fr-FR" sz="16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Le </a:t>
                </a:r>
                <a:r>
                  <a:rPr lang="fr-FR" sz="1600" b="1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travail non standard</a:t>
                </a:r>
                <a:r>
                  <a:rPr lang="fr-FR" sz="16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creuse les inégalités</a:t>
                </a:r>
              </a:p>
              <a:p>
                <a:endParaRPr lang="en-GB" sz="1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95536" y="3091527"/>
                <a:ext cx="1179198" cy="1106233"/>
                <a:chOff x="499090" y="1795763"/>
                <a:chExt cx="1179198" cy="1106233"/>
              </a:xfrm>
            </p:grpSpPr>
            <p:graphicFrame>
              <p:nvGraphicFramePr>
                <p:cNvPr id="35" name="Chart 34"/>
                <p:cNvGraphicFramePr/>
                <p:nvPr>
                  <p:extLst>
                    <p:ext uri="{D42A27DB-BD31-4B8C-83A1-F6EECF244321}">
                      <p14:modId xmlns:p14="http://schemas.microsoft.com/office/powerpoint/2010/main" val="1617269947"/>
                    </p:ext>
                  </p:extLst>
                </p:nvPr>
              </p:nvGraphicFramePr>
              <p:xfrm>
                <a:off x="499090" y="1795763"/>
                <a:ext cx="1179198" cy="110623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10" name="TextBox 9"/>
                <p:cNvSpPr txBox="1"/>
                <p:nvPr/>
              </p:nvSpPr>
              <p:spPr>
                <a:xfrm>
                  <a:off x="848604" y="2195629"/>
                  <a:ext cx="49885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b="1" dirty="0" smtClean="0">
                      <a:latin typeface="Calibri" panose="020F0502020204030204" pitchFamily="34" charset="0"/>
                    </a:rPr>
                    <a:t>33%</a:t>
                  </a:r>
                  <a:endParaRPr lang="en-GB" sz="1400" b="1" dirty="0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/>
        </p:nvSpPr>
        <p:spPr>
          <a:xfrm>
            <a:off x="4572000" y="2943052"/>
            <a:ext cx="2808312" cy="129614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endParaRPr lang="en-GB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7" name="Picture 1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3621">
            <a:off x="7562688" y="91128"/>
            <a:ext cx="1412658" cy="177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4648833" y="1639943"/>
            <a:ext cx="4176464" cy="1381658"/>
            <a:chOff x="4572000" y="1628800"/>
            <a:chExt cx="4176464" cy="1381658"/>
          </a:xfrm>
        </p:grpSpPr>
        <p:sp>
          <p:nvSpPr>
            <p:cNvPr id="6" name="Rectangle 5"/>
            <p:cNvSpPr/>
            <p:nvPr/>
          </p:nvSpPr>
          <p:spPr>
            <a:xfrm>
              <a:off x="4572000" y="1628800"/>
              <a:ext cx="4176464" cy="12961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653060" y="1714314"/>
              <a:ext cx="2808312" cy="129614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Il </a:t>
              </a:r>
              <a:r>
                <a:rPr lang="en-GB" sz="1600" dirty="0" err="1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n’est</a:t>
              </a:r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 pas </a:t>
              </a:r>
              <a:r>
                <a:rPr lang="en-GB" sz="1600" dirty="0" err="1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seulement</a:t>
              </a:r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 question de </a:t>
              </a:r>
              <a:r>
                <a:rPr lang="en-GB" sz="1600" dirty="0" err="1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pauvreté</a:t>
              </a:r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, </a:t>
              </a:r>
              <a:r>
                <a:rPr lang="en-GB" sz="1600" dirty="0" err="1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mais</a:t>
              </a:r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 du </a:t>
              </a:r>
              <a:r>
                <a:rPr lang="en-GB" sz="1600" dirty="0" err="1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décrochage</a:t>
              </a:r>
              <a:r>
                <a:rPr lang="en-GB" sz="16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 des </a:t>
              </a:r>
              <a:r>
                <a:rPr lang="en-GB" sz="16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40% les plus </a:t>
              </a:r>
              <a:r>
                <a:rPr lang="en-GB" sz="1600" b="1" dirty="0" err="1">
                  <a:solidFill>
                    <a:srgbClr val="0070C0"/>
                  </a:solidFill>
                  <a:latin typeface="Calibri" panose="020F0502020204030204" pitchFamily="34" charset="0"/>
                </a:rPr>
                <a:t>pauvres</a:t>
              </a:r>
              <a:endParaRPr lang="en-GB" sz="16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847531" y="1700808"/>
              <a:ext cx="612901" cy="1061146"/>
              <a:chOff x="7847531" y="1700808"/>
              <a:chExt cx="612901" cy="1061146"/>
            </a:xfrm>
          </p:grpSpPr>
          <p:pic>
            <p:nvPicPr>
              <p:cNvPr id="50" name="Picture 26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2531" y="2468763"/>
                <a:ext cx="119807" cy="288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26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0625" y="2468763"/>
                <a:ext cx="119807" cy="288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2" name="Picture 26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8408" y="1949153"/>
                <a:ext cx="119807" cy="288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26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9017" y="2195991"/>
                <a:ext cx="119807" cy="288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26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8019" y="2205573"/>
                <a:ext cx="119807" cy="288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26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1845" y="1700808"/>
                <a:ext cx="119807" cy="288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6367" y="2188324"/>
                <a:ext cx="155618" cy="302171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6141" y="1954253"/>
                <a:ext cx="155618" cy="302171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7531" y="2468763"/>
                <a:ext cx="150391" cy="292022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47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3115" y="2469932"/>
                <a:ext cx="150391" cy="292022"/>
              </a:xfrm>
              <a:prstGeom prst="rect">
                <a:avLst/>
              </a:prstGeom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4648833" y="3130492"/>
            <a:ext cx="4176464" cy="1306620"/>
            <a:chOff x="4572000" y="2924944"/>
            <a:chExt cx="4176464" cy="1306620"/>
          </a:xfrm>
        </p:grpSpPr>
        <p:sp>
          <p:nvSpPr>
            <p:cNvPr id="5" name="Rectangle 4"/>
            <p:cNvSpPr/>
            <p:nvPr/>
          </p:nvSpPr>
          <p:spPr>
            <a:xfrm>
              <a:off x="4572000" y="2924944"/>
              <a:ext cx="4176464" cy="12961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53060" y="2935420"/>
              <a:ext cx="2808312" cy="129614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600" dirty="0" err="1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Une</a:t>
              </a:r>
              <a:r>
                <a:rPr lang="en-US" sz="16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 forte </a:t>
              </a:r>
              <a:r>
                <a:rPr lang="en-US" sz="16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concentration des </a:t>
              </a:r>
              <a:r>
                <a:rPr lang="en-US" sz="1600" b="1" dirty="0" err="1">
                  <a:solidFill>
                    <a:srgbClr val="0070C0"/>
                  </a:solidFill>
                  <a:latin typeface="Calibri" panose="020F0502020204030204" pitchFamily="34" charset="0"/>
                </a:rPr>
                <a:t>richesses</a:t>
              </a:r>
              <a:r>
                <a:rPr lang="en-US" sz="16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nuit</a:t>
              </a:r>
              <a:r>
                <a:rPr lang="en-US" sz="16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 à </a:t>
              </a:r>
              <a:r>
                <a:rPr lang="en-US" sz="1600" dirty="0" err="1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l’investissement</a:t>
              </a:r>
              <a:r>
                <a:rPr lang="en-US" sz="16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dans</a:t>
              </a:r>
              <a:r>
                <a:rPr lang="en-US" sz="16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 le capital </a:t>
              </a:r>
              <a:r>
                <a:rPr lang="en-US" sz="1600" dirty="0" err="1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humain</a:t>
              </a:r>
              <a:endPara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3400" y="2958455"/>
              <a:ext cx="118110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323528" y="4665364"/>
            <a:ext cx="4176464" cy="1323628"/>
            <a:chOff x="395536" y="4221468"/>
            <a:chExt cx="4176464" cy="1323628"/>
          </a:xfrm>
        </p:grpSpPr>
        <p:sp>
          <p:nvSpPr>
            <p:cNvPr id="7" name="Rectangle 6"/>
            <p:cNvSpPr/>
            <p:nvPr/>
          </p:nvSpPr>
          <p:spPr>
            <a:xfrm>
              <a:off x="395536" y="4221468"/>
              <a:ext cx="4176464" cy="12961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35000" lvl="1" indent="-457200">
                <a:spcAft>
                  <a:spcPts val="900"/>
                </a:spcAft>
                <a:buClr>
                  <a:schemeClr val="tx2"/>
                </a:buClr>
                <a:buFont typeface="Arial" pitchFamily="34" charset="0"/>
                <a:buChar char="•"/>
              </a:pPr>
              <a:endParaRPr lang="en-US" altLang="en-US" sz="23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48" name="Picture 8"/>
            <p:cNvPicPr>
              <a:picLocks noChangeAspect="1" noChangeArrowheads="1"/>
            </p:cNvPicPr>
            <p:nvPr/>
          </p:nvPicPr>
          <p:blipFill>
            <a:blip r:embed="rId1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697" y="4293096"/>
              <a:ext cx="935418" cy="922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1726439" y="4248952"/>
              <a:ext cx="2808312" cy="129614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fr-FR" sz="16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Les inégalités </a:t>
              </a:r>
              <a:r>
                <a:rPr lang="fr-FR" sz="16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pénalisent la croissance économique</a:t>
              </a:r>
              <a:r>
                <a:rPr lang="fr-FR" sz="16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. La mobilité sociale est ralentie.</a:t>
              </a:r>
              <a:endParaRPr lang="fr-FR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39183" y="4653136"/>
            <a:ext cx="4253297" cy="1324008"/>
            <a:chOff x="4572000" y="4221088"/>
            <a:chExt cx="4253297" cy="1296144"/>
          </a:xfrm>
        </p:grpSpPr>
        <p:sp>
          <p:nvSpPr>
            <p:cNvPr id="4" name="Rectangle 3"/>
            <p:cNvSpPr/>
            <p:nvPr/>
          </p:nvSpPr>
          <p:spPr>
            <a:xfrm>
              <a:off x="4572000" y="4221088"/>
              <a:ext cx="4176464" cy="12961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5460" y="4221088"/>
              <a:ext cx="2808312" cy="129614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fr-FR" sz="16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La hausse de </a:t>
              </a:r>
              <a:r>
                <a:rPr lang="fr-FR" sz="16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l’activité </a:t>
              </a:r>
              <a:r>
                <a:rPr lang="fr-FR" sz="16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féminine</a:t>
              </a:r>
              <a:r>
                <a:rPr lang="fr-FR" sz="16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 a </a:t>
              </a:r>
              <a:r>
                <a:rPr lang="fr-FR" sz="16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fait reculer les </a:t>
              </a:r>
              <a:r>
                <a:rPr lang="fr-FR" sz="16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inégalités</a:t>
              </a:r>
            </a:p>
          </p:txBody>
        </p:sp>
        <p:pic>
          <p:nvPicPr>
            <p:cNvPr id="63" name="Picture 27"/>
            <p:cNvPicPr>
              <a:picLocks noChangeAspect="1" noChangeArrowheads="1"/>
            </p:cNvPicPr>
            <p:nvPr/>
          </p:nvPicPr>
          <p:blipFill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385" y="4421007"/>
              <a:ext cx="297682" cy="741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7"/>
            <p:cNvPicPr>
              <a:picLocks noChangeAspect="1" noChangeArrowheads="1"/>
            </p:cNvPicPr>
            <p:nvPr/>
          </p:nvPicPr>
          <p:blipFill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759" y="4377047"/>
              <a:ext cx="297682" cy="741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27"/>
            <p:cNvPicPr>
              <a:picLocks noChangeAspect="1" noChangeArrowheads="1"/>
            </p:cNvPicPr>
            <p:nvPr/>
          </p:nvPicPr>
          <p:blipFill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7615" y="4585562"/>
              <a:ext cx="297682" cy="741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395536" y="1628800"/>
            <a:ext cx="4176464" cy="1368152"/>
            <a:chOff x="529132" y="2294980"/>
            <a:chExt cx="4176464" cy="1368152"/>
          </a:xfrm>
        </p:grpSpPr>
        <p:grpSp>
          <p:nvGrpSpPr>
            <p:cNvPr id="20" name="Group 19"/>
            <p:cNvGrpSpPr/>
            <p:nvPr/>
          </p:nvGrpSpPr>
          <p:grpSpPr>
            <a:xfrm>
              <a:off x="529132" y="2294980"/>
              <a:ext cx="4176464" cy="1368152"/>
              <a:chOff x="395536" y="1628800"/>
              <a:chExt cx="4176464" cy="136815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95536" y="1628800"/>
                <a:ext cx="4176464" cy="1296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691680" y="1700808"/>
                <a:ext cx="2808312" cy="1296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r>
                  <a:rPr lang="fr-FR" sz="16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Les inégalités atteignent des </a:t>
                </a:r>
                <a:r>
                  <a:rPr lang="fr-FR" sz="1600" b="1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niveaux record </a:t>
                </a:r>
                <a:r>
                  <a:rPr lang="fr-FR" sz="16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dans la plupart des pays de l’OCDE</a:t>
                </a:r>
                <a:endParaRPr lang="fr-FR" sz="16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graphicFrame>
            <p:nvGraphicFramePr>
              <p:cNvPr id="2" name="Chart 1"/>
              <p:cNvGraphicFramePr/>
              <p:nvPr>
                <p:extLst>
                  <p:ext uri="{D42A27DB-BD31-4B8C-83A1-F6EECF244321}">
                    <p14:modId xmlns:p14="http://schemas.microsoft.com/office/powerpoint/2010/main" val="2292330040"/>
                  </p:ext>
                </p:extLst>
              </p:nvPr>
            </p:nvGraphicFramePr>
            <p:xfrm>
              <a:off x="456855" y="1720495"/>
              <a:ext cx="1152128" cy="105019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3"/>
              </a:graphicData>
            </a:graphic>
          </p:graphicFrame>
        </p:grpSp>
        <p:sp>
          <p:nvSpPr>
            <p:cNvPr id="13" name="Oval 12"/>
            <p:cNvSpPr/>
            <p:nvPr/>
          </p:nvSpPr>
          <p:spPr>
            <a:xfrm>
              <a:off x="648670" y="2467925"/>
              <a:ext cx="1007574" cy="1058054"/>
            </a:xfrm>
            <a:prstGeom prst="ellipse">
              <a:avLst/>
            </a:prstGeom>
            <a:solidFill>
              <a:srgbClr val="FFC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5952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9" y="1170367"/>
            <a:ext cx="9140259" cy="5175932"/>
          </a:xfrm>
        </p:spPr>
      </p:pic>
      <p:sp>
        <p:nvSpPr>
          <p:cNvPr id="6" name="TextBox 5"/>
          <p:cNvSpPr txBox="1"/>
          <p:nvPr/>
        </p:nvSpPr>
        <p:spPr>
          <a:xfrm>
            <a:off x="678233" y="156040"/>
            <a:ext cx="8228582" cy="76914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</a:rPr>
              <a:t>Revenu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moyen</a:t>
            </a:r>
            <a:r>
              <a:rPr lang="en-US" b="1" dirty="0" smtClean="0">
                <a:latin typeface="Calibri" panose="020F0502020204030204" pitchFamily="34" charset="0"/>
              </a:rPr>
              <a:t> des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10% les plus riches </a:t>
            </a:r>
            <a:r>
              <a:rPr lang="en-US" b="1" dirty="0" err="1" smtClean="0">
                <a:latin typeface="Calibri" panose="020F0502020204030204" pitchFamily="34" charset="0"/>
              </a:rPr>
              <a:t>comparé</a:t>
            </a:r>
            <a:r>
              <a:rPr lang="en-US" b="1" dirty="0" smtClean="0">
                <a:latin typeface="Calibri" panose="020F0502020204030204" pitchFamily="34" charset="0"/>
              </a:rPr>
              <a:t> à </a:t>
            </a:r>
            <a:r>
              <a:rPr lang="en-US" b="1" dirty="0" err="1" smtClean="0">
                <a:latin typeface="Calibri" panose="020F0502020204030204" pitchFamily="34" charset="0"/>
              </a:rPr>
              <a:t>celui</a:t>
            </a:r>
            <a:r>
              <a:rPr lang="en-US" b="1" dirty="0" smtClean="0">
                <a:latin typeface="Calibri" panose="020F0502020204030204" pitchFamily="34" charset="0"/>
              </a:rPr>
              <a:t> des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10% les plus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pauvres</a:t>
            </a:r>
            <a:endParaRPr lang="en-GB" b="1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30" name="Straight Connector 29"/>
          <p:cNvCxnSpPr>
            <a:endCxn id="8" idx="3"/>
          </p:cNvCxnSpPr>
          <p:nvPr/>
        </p:nvCxnSpPr>
        <p:spPr>
          <a:xfrm flipH="1" flipV="1">
            <a:off x="7363066" y="4994782"/>
            <a:ext cx="504907" cy="29109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999007" y="4759786"/>
            <a:ext cx="364058" cy="316702"/>
            <a:chOff x="5711010" y="2598432"/>
            <a:chExt cx="1652610" cy="13270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58"/>
            <a:stretch/>
          </p:blipFill>
          <p:spPr>
            <a:xfrm>
              <a:off x="5711303" y="3240739"/>
              <a:ext cx="1652317" cy="68474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5711010" y="2598432"/>
              <a:ext cx="1652317" cy="826158"/>
            </a:xfrm>
            <a:prstGeom prst="rect">
              <a:avLst/>
            </a:prstGeom>
          </p:spPr>
        </p:pic>
      </p:grpSp>
      <p:grpSp>
        <p:nvGrpSpPr>
          <p:cNvPr id="342" name="Group 341"/>
          <p:cNvGrpSpPr/>
          <p:nvPr/>
        </p:nvGrpSpPr>
        <p:grpSpPr>
          <a:xfrm>
            <a:off x="6474323" y="4553657"/>
            <a:ext cx="455683" cy="512812"/>
            <a:chOff x="7267879" y="5904809"/>
            <a:chExt cx="493657" cy="51281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14"/>
            <a:stretch/>
          </p:blipFill>
          <p:spPr>
            <a:xfrm>
              <a:off x="7268467" y="6150302"/>
              <a:ext cx="493069" cy="191665"/>
            </a:xfrm>
            <a:prstGeom prst="rect">
              <a:avLst/>
            </a:prstGeom>
          </p:spPr>
        </p:pic>
        <p:grpSp>
          <p:nvGrpSpPr>
            <p:cNvPr id="340" name="Group 339"/>
            <p:cNvGrpSpPr/>
            <p:nvPr/>
          </p:nvGrpSpPr>
          <p:grpSpPr>
            <a:xfrm>
              <a:off x="7267879" y="5904809"/>
              <a:ext cx="493433" cy="512812"/>
              <a:chOff x="6976789" y="5900958"/>
              <a:chExt cx="493433" cy="5128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7153" y="5900958"/>
                <a:ext cx="493069" cy="36448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6976789" y="6222105"/>
                <a:ext cx="493069" cy="191665"/>
              </a:xfrm>
              <a:prstGeom prst="rect">
                <a:avLst/>
              </a:prstGeom>
            </p:spPr>
          </p:pic>
        </p:grpSp>
      </p:grpSp>
      <p:sp>
        <p:nvSpPr>
          <p:cNvPr id="31" name="TextBox 30"/>
          <p:cNvSpPr txBox="1"/>
          <p:nvPr/>
        </p:nvSpPr>
        <p:spPr>
          <a:xfrm>
            <a:off x="5878811" y="4748186"/>
            <a:ext cx="8322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Australia</a:t>
            </a:r>
            <a:endParaRPr lang="en-GB" sz="1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778546" y="4747593"/>
            <a:ext cx="398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9:1</a:t>
            </a:r>
            <a:endParaRPr lang="en-GB" sz="1000" b="1" dirty="0"/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1362247" y="1815228"/>
            <a:ext cx="418058" cy="69545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707666" y="2998659"/>
            <a:ext cx="1387980" cy="738277"/>
            <a:chOff x="6272084" y="2812220"/>
            <a:chExt cx="1503645" cy="738277"/>
          </a:xfrm>
        </p:grpSpPr>
        <p:grpSp>
          <p:nvGrpSpPr>
            <p:cNvPr id="58" name="Group 57"/>
            <p:cNvGrpSpPr/>
            <p:nvPr/>
          </p:nvGrpSpPr>
          <p:grpSpPr>
            <a:xfrm>
              <a:off x="7381333" y="3233795"/>
              <a:ext cx="394396" cy="316702"/>
              <a:chOff x="5711010" y="2598432"/>
              <a:chExt cx="1652610" cy="1327054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58"/>
              <a:stretch/>
            </p:blipFill>
            <p:spPr>
              <a:xfrm>
                <a:off x="5711303" y="3240740"/>
                <a:ext cx="1652317" cy="684746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>
              <a:xfrm>
                <a:off x="5711010" y="2598432"/>
                <a:ext cx="1652317" cy="826158"/>
              </a:xfrm>
              <a:prstGeom prst="rect">
                <a:avLst/>
              </a:prstGeom>
            </p:spPr>
          </p:pic>
        </p:grpSp>
        <p:sp>
          <p:nvSpPr>
            <p:cNvPr id="61" name="TextBox 60"/>
            <p:cNvSpPr txBox="1"/>
            <p:nvPr/>
          </p:nvSpPr>
          <p:spPr>
            <a:xfrm>
              <a:off x="6272084" y="3225693"/>
              <a:ext cx="6716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 smtClean="0"/>
                <a:t>Israel</a:t>
              </a:r>
              <a:endParaRPr lang="en-GB" sz="10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057071" y="3230946"/>
              <a:ext cx="5392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 smtClean="0"/>
                <a:t>15:1</a:t>
              </a:r>
              <a:endParaRPr lang="en-GB" sz="1000" b="1" dirty="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6731300" y="2812220"/>
              <a:ext cx="493433" cy="735748"/>
              <a:chOff x="7227326" y="2661764"/>
              <a:chExt cx="493433" cy="735748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7227458" y="2910022"/>
                <a:ext cx="493069" cy="191665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7227458" y="3060701"/>
                <a:ext cx="493069" cy="191665"/>
              </a:xfrm>
              <a:prstGeom prst="rect">
                <a:avLst/>
              </a:prstGeom>
            </p:spPr>
          </p:pic>
          <p:grpSp>
            <p:nvGrpSpPr>
              <p:cNvPr id="70" name="Group 69"/>
              <p:cNvGrpSpPr/>
              <p:nvPr/>
            </p:nvGrpSpPr>
            <p:grpSpPr>
              <a:xfrm>
                <a:off x="7227326" y="2661764"/>
                <a:ext cx="493433" cy="735748"/>
                <a:chOff x="7039567" y="2653317"/>
                <a:chExt cx="493433" cy="735748"/>
              </a:xfrm>
            </p:grpSpPr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39931" y="2653317"/>
                  <a:ext cx="493069" cy="364480"/>
                </a:xfrm>
                <a:prstGeom prst="rect">
                  <a:avLst/>
                </a:prstGeom>
              </p:spPr>
            </p:pic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414"/>
                <a:stretch/>
              </p:blipFill>
              <p:spPr>
                <a:xfrm>
                  <a:off x="7039567" y="2974464"/>
                  <a:ext cx="493069" cy="191665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414"/>
                <a:stretch/>
              </p:blipFill>
              <p:spPr>
                <a:xfrm>
                  <a:off x="7039583" y="3124483"/>
                  <a:ext cx="493069" cy="191665"/>
                </a:xfrm>
                <a:prstGeom prst="rect">
                  <a:avLst/>
                </a:prstGeom>
              </p:spPr>
            </p:pic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414"/>
                <a:stretch/>
              </p:blipFill>
              <p:spPr>
                <a:xfrm>
                  <a:off x="7039617" y="3197400"/>
                  <a:ext cx="493069" cy="191665"/>
                </a:xfrm>
                <a:prstGeom prst="rect">
                  <a:avLst/>
                </a:prstGeom>
              </p:spPr>
            </p:pic>
          </p:grpSp>
        </p:grpSp>
      </p:grpSp>
      <p:cxnSp>
        <p:nvCxnSpPr>
          <p:cNvPr id="83" name="Straight Connector 82"/>
          <p:cNvCxnSpPr/>
          <p:nvPr/>
        </p:nvCxnSpPr>
        <p:spPr>
          <a:xfrm flipV="1">
            <a:off x="5271296" y="3603061"/>
            <a:ext cx="532818" cy="1405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947980" y="2354316"/>
            <a:ext cx="1429082" cy="735748"/>
            <a:chOff x="6128507" y="2463991"/>
            <a:chExt cx="1548172" cy="735748"/>
          </a:xfrm>
        </p:grpSpPr>
        <p:grpSp>
          <p:nvGrpSpPr>
            <p:cNvPr id="89" name="Group 88"/>
            <p:cNvGrpSpPr/>
            <p:nvPr/>
          </p:nvGrpSpPr>
          <p:grpSpPr>
            <a:xfrm>
              <a:off x="7282283" y="2873404"/>
              <a:ext cx="394396" cy="316702"/>
              <a:chOff x="5711010" y="2598432"/>
              <a:chExt cx="1652610" cy="1327053"/>
            </a:xfrm>
          </p:grpSpPr>
          <p:pic>
            <p:nvPicPr>
              <p:cNvPr id="101" name="Picture 10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58"/>
              <a:stretch/>
            </p:blipFill>
            <p:spPr>
              <a:xfrm>
                <a:off x="5711303" y="3240739"/>
                <a:ext cx="1652317" cy="684746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>
              <a:xfrm>
                <a:off x="5711010" y="2598432"/>
                <a:ext cx="1652316" cy="826158"/>
              </a:xfrm>
              <a:prstGeom prst="rect">
                <a:avLst/>
              </a:prstGeom>
            </p:spPr>
          </p:pic>
        </p:grpSp>
        <p:sp>
          <p:nvSpPr>
            <p:cNvPr id="90" name="TextBox 89"/>
            <p:cNvSpPr txBox="1"/>
            <p:nvPr/>
          </p:nvSpPr>
          <p:spPr>
            <a:xfrm>
              <a:off x="6128507" y="2858892"/>
              <a:ext cx="75540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 smtClean="0"/>
                <a:t>Turkey</a:t>
              </a:r>
              <a:endParaRPr lang="en-GB" sz="10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964706" y="2859397"/>
              <a:ext cx="5392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 smtClean="0"/>
                <a:t>14:1</a:t>
              </a:r>
              <a:endParaRPr lang="en-GB" sz="1000" b="1" dirty="0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6659858" y="2463991"/>
              <a:ext cx="493859" cy="735748"/>
              <a:chOff x="7226900" y="2661764"/>
              <a:chExt cx="493859" cy="735748"/>
            </a:xfrm>
          </p:grpSpPr>
          <p:pic>
            <p:nvPicPr>
              <p:cNvPr id="94" name="Picture 93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7227458" y="2910022"/>
                <a:ext cx="493069" cy="191665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7227458" y="3060701"/>
                <a:ext cx="493069" cy="191665"/>
              </a:xfrm>
              <a:prstGeom prst="rect">
                <a:avLst/>
              </a:prstGeom>
            </p:spPr>
          </p:pic>
          <p:grpSp>
            <p:nvGrpSpPr>
              <p:cNvPr id="96" name="Group 95"/>
              <p:cNvGrpSpPr/>
              <p:nvPr/>
            </p:nvGrpSpPr>
            <p:grpSpPr>
              <a:xfrm>
                <a:off x="7226900" y="2661764"/>
                <a:ext cx="493859" cy="735748"/>
                <a:chOff x="7039141" y="2653317"/>
                <a:chExt cx="493859" cy="735748"/>
              </a:xfrm>
            </p:grpSpPr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39931" y="2653317"/>
                  <a:ext cx="493069" cy="364480"/>
                </a:xfrm>
                <a:prstGeom prst="rect">
                  <a:avLst/>
                </a:prstGeom>
              </p:spPr>
            </p:pic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414"/>
                <a:stretch/>
              </p:blipFill>
              <p:spPr>
                <a:xfrm>
                  <a:off x="7039567" y="2974464"/>
                  <a:ext cx="493069" cy="191665"/>
                </a:xfrm>
                <a:prstGeom prst="rect">
                  <a:avLst/>
                </a:prstGeom>
              </p:spPr>
            </p:pic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414"/>
                <a:stretch/>
              </p:blipFill>
              <p:spPr>
                <a:xfrm>
                  <a:off x="7039583" y="3124483"/>
                  <a:ext cx="493069" cy="191665"/>
                </a:xfrm>
                <a:prstGeom prst="rect">
                  <a:avLst/>
                </a:prstGeom>
              </p:spPr>
            </p:pic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414"/>
                <a:stretch/>
              </p:blipFill>
              <p:spPr>
                <a:xfrm>
                  <a:off x="7039141" y="3197400"/>
                  <a:ext cx="493069" cy="191665"/>
                </a:xfrm>
                <a:prstGeom prst="rect">
                  <a:avLst/>
                </a:prstGeom>
              </p:spPr>
            </p:pic>
          </p:grpSp>
        </p:grpSp>
      </p:grpSp>
      <p:cxnSp>
        <p:nvCxnSpPr>
          <p:cNvPr id="93" name="Straight Connector 92"/>
          <p:cNvCxnSpPr/>
          <p:nvPr/>
        </p:nvCxnSpPr>
        <p:spPr>
          <a:xfrm flipV="1">
            <a:off x="5243648" y="3115657"/>
            <a:ext cx="133818" cy="38056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3943697" y="3418910"/>
            <a:ext cx="374806" cy="7454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3551792" y="3375977"/>
            <a:ext cx="366859" cy="313527"/>
            <a:chOff x="5697999" y="2598432"/>
            <a:chExt cx="1665328" cy="1313749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58"/>
            <a:stretch/>
          </p:blipFill>
          <p:spPr>
            <a:xfrm>
              <a:off x="5697999" y="3227435"/>
              <a:ext cx="1652317" cy="684746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5711010" y="2598432"/>
              <a:ext cx="1652317" cy="826158"/>
            </a:xfrm>
            <a:prstGeom prst="rect">
              <a:avLst/>
            </a:prstGeom>
          </p:spPr>
        </p:pic>
      </p:grpSp>
      <p:grpSp>
        <p:nvGrpSpPr>
          <p:cNvPr id="126" name="Group 125"/>
          <p:cNvGrpSpPr/>
          <p:nvPr/>
        </p:nvGrpSpPr>
        <p:grpSpPr>
          <a:xfrm>
            <a:off x="2972734" y="3180268"/>
            <a:ext cx="456313" cy="514738"/>
            <a:chOff x="3017705" y="3717032"/>
            <a:chExt cx="494339" cy="514738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14"/>
            <a:stretch/>
          </p:blipFill>
          <p:spPr>
            <a:xfrm>
              <a:off x="3018975" y="3965559"/>
              <a:ext cx="493069" cy="191665"/>
            </a:xfrm>
            <a:prstGeom prst="rect">
              <a:avLst/>
            </a:prstGeom>
          </p:spPr>
        </p:pic>
        <p:grpSp>
          <p:nvGrpSpPr>
            <p:cNvPr id="125" name="Group 124"/>
            <p:cNvGrpSpPr/>
            <p:nvPr/>
          </p:nvGrpSpPr>
          <p:grpSpPr>
            <a:xfrm>
              <a:off x="3017705" y="3717032"/>
              <a:ext cx="493430" cy="514738"/>
              <a:chOff x="2770158" y="3711453"/>
              <a:chExt cx="493430" cy="514738"/>
            </a:xfrm>
          </p:grpSpPr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0519" y="3711453"/>
                <a:ext cx="493069" cy="364480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2770158" y="4034526"/>
                <a:ext cx="493069" cy="191665"/>
              </a:xfrm>
              <a:prstGeom prst="rect">
                <a:avLst/>
              </a:prstGeom>
            </p:spPr>
          </p:pic>
        </p:grpSp>
      </p:grpSp>
      <p:sp>
        <p:nvSpPr>
          <p:cNvPr id="117" name="TextBox 116"/>
          <p:cNvSpPr txBox="1"/>
          <p:nvPr/>
        </p:nvSpPr>
        <p:spPr>
          <a:xfrm>
            <a:off x="2617502" y="3375628"/>
            <a:ext cx="5923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Spain</a:t>
            </a:r>
            <a:endParaRPr lang="en-GB" sz="105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3249848" y="3366245"/>
            <a:ext cx="466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12:1</a:t>
            </a:r>
            <a:endParaRPr lang="en-GB" sz="1050" b="1" dirty="0"/>
          </a:p>
        </p:txBody>
      </p:sp>
      <p:cxnSp>
        <p:nvCxnSpPr>
          <p:cNvPr id="134" name="Straight Connector 133"/>
          <p:cNvCxnSpPr/>
          <p:nvPr/>
        </p:nvCxnSpPr>
        <p:spPr>
          <a:xfrm flipH="1" flipV="1">
            <a:off x="4026729" y="1878816"/>
            <a:ext cx="571698" cy="109263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/>
          <p:cNvGrpSpPr/>
          <p:nvPr/>
        </p:nvGrpSpPr>
        <p:grpSpPr>
          <a:xfrm>
            <a:off x="4428531" y="1571039"/>
            <a:ext cx="364058" cy="316702"/>
            <a:chOff x="5711010" y="2598432"/>
            <a:chExt cx="1652610" cy="1327053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58"/>
            <a:stretch/>
          </p:blipFill>
          <p:spPr>
            <a:xfrm>
              <a:off x="5711303" y="3240739"/>
              <a:ext cx="1652317" cy="684746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5711010" y="2598432"/>
              <a:ext cx="1652317" cy="826158"/>
            </a:xfrm>
            <a:prstGeom prst="rect">
              <a:avLst/>
            </a:prstGeom>
          </p:spPr>
        </p:pic>
      </p:grpSp>
      <p:grpSp>
        <p:nvGrpSpPr>
          <p:cNvPr id="137" name="Group 136"/>
          <p:cNvGrpSpPr/>
          <p:nvPr/>
        </p:nvGrpSpPr>
        <p:grpSpPr>
          <a:xfrm>
            <a:off x="3902850" y="1460473"/>
            <a:ext cx="456499" cy="437811"/>
            <a:chOff x="3045166" y="3738461"/>
            <a:chExt cx="494541" cy="437811"/>
          </a:xfrm>
        </p:grpSpPr>
        <p:pic>
          <p:nvPicPr>
            <p:cNvPr id="140" name="Picture 139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14"/>
            <a:stretch/>
          </p:blipFill>
          <p:spPr>
            <a:xfrm>
              <a:off x="3045166" y="3984607"/>
              <a:ext cx="493069" cy="191665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6638" y="3738461"/>
              <a:ext cx="493069" cy="364480"/>
            </a:xfrm>
            <a:prstGeom prst="rect">
              <a:avLst/>
            </a:prstGeom>
          </p:spPr>
        </p:pic>
      </p:grpSp>
      <p:sp>
        <p:nvSpPr>
          <p:cNvPr id="138" name="TextBox 137"/>
          <p:cNvSpPr txBox="1"/>
          <p:nvPr/>
        </p:nvSpPr>
        <p:spPr>
          <a:xfrm>
            <a:off x="3209896" y="1571040"/>
            <a:ext cx="908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Germany</a:t>
            </a:r>
            <a:endParaRPr lang="en-GB" sz="1000" b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4199818" y="1562115"/>
            <a:ext cx="398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7:1</a:t>
            </a:r>
            <a:endParaRPr lang="en-GB" sz="10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910339" y="2767054"/>
            <a:ext cx="1323016" cy="542576"/>
            <a:chOff x="2922110" y="2644428"/>
            <a:chExt cx="1358720" cy="542576"/>
          </a:xfrm>
        </p:grpSpPr>
        <p:grpSp>
          <p:nvGrpSpPr>
            <p:cNvPr id="151" name="Group 150"/>
            <p:cNvGrpSpPr/>
            <p:nvPr/>
          </p:nvGrpSpPr>
          <p:grpSpPr>
            <a:xfrm>
              <a:off x="3886434" y="2772132"/>
              <a:ext cx="394396" cy="316702"/>
              <a:chOff x="5711010" y="2598432"/>
              <a:chExt cx="1652610" cy="1327053"/>
            </a:xfrm>
          </p:grpSpPr>
          <p:pic>
            <p:nvPicPr>
              <p:cNvPr id="157" name="Picture 15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58"/>
              <a:stretch/>
            </p:blipFill>
            <p:spPr>
              <a:xfrm>
                <a:off x="5711303" y="3240739"/>
                <a:ext cx="1652317" cy="684746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>
              <a:xfrm>
                <a:off x="5711010" y="2598432"/>
                <a:ext cx="1652317" cy="826158"/>
              </a:xfrm>
              <a:prstGeom prst="rect">
                <a:avLst/>
              </a:prstGeom>
            </p:spPr>
          </p:pic>
        </p:grpSp>
        <p:pic>
          <p:nvPicPr>
            <p:cNvPr id="155" name="Picture 154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14"/>
            <a:stretch/>
          </p:blipFill>
          <p:spPr>
            <a:xfrm>
              <a:off x="3365440" y="2890574"/>
              <a:ext cx="493069" cy="191665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913" y="2644428"/>
              <a:ext cx="493069" cy="364480"/>
            </a:xfrm>
            <a:prstGeom prst="rect">
              <a:avLst/>
            </a:prstGeom>
          </p:spPr>
        </p:pic>
        <p:sp>
          <p:nvSpPr>
            <p:cNvPr id="153" name="TextBox 152"/>
            <p:cNvSpPr txBox="1"/>
            <p:nvPr/>
          </p:nvSpPr>
          <p:spPr>
            <a:xfrm>
              <a:off x="2922110" y="2756117"/>
              <a:ext cx="6929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 smtClean="0"/>
                <a:t>France</a:t>
              </a:r>
              <a:endParaRPr lang="en-GB" sz="1050" b="1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668533" y="2779080"/>
              <a:ext cx="4318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 smtClean="0"/>
                <a:t>7:1</a:t>
              </a:r>
              <a:endParaRPr lang="en-GB" sz="1050" b="1" dirty="0"/>
            </a:p>
          </p:txBody>
        </p:sp>
      </p:grpSp>
      <p:cxnSp>
        <p:nvCxnSpPr>
          <p:cNvPr id="159" name="Straight Connector 158"/>
          <p:cNvCxnSpPr/>
          <p:nvPr/>
        </p:nvCxnSpPr>
        <p:spPr>
          <a:xfrm flipH="1" flipV="1">
            <a:off x="4231148" y="3091922"/>
            <a:ext cx="197448" cy="4144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 flipV="1">
            <a:off x="3944244" y="2343360"/>
            <a:ext cx="428350" cy="572426"/>
          </a:xfrm>
          <a:prstGeom prst="line">
            <a:avLst/>
          </a:prstGeom>
          <a:ln w="19050"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910338" y="2061653"/>
            <a:ext cx="1188876" cy="519466"/>
            <a:chOff x="3152866" y="2061653"/>
            <a:chExt cx="1287949" cy="519466"/>
          </a:xfrm>
        </p:grpSpPr>
        <p:grpSp>
          <p:nvGrpSpPr>
            <p:cNvPr id="174" name="Group 173"/>
            <p:cNvGrpSpPr/>
            <p:nvPr/>
          </p:nvGrpSpPr>
          <p:grpSpPr>
            <a:xfrm>
              <a:off x="4043384" y="2267592"/>
              <a:ext cx="397431" cy="313527"/>
              <a:chOff x="5697999" y="2598432"/>
              <a:chExt cx="1665328" cy="1313749"/>
            </a:xfrm>
          </p:grpSpPr>
          <p:pic>
            <p:nvPicPr>
              <p:cNvPr id="182" name="Picture 18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58"/>
              <a:stretch/>
            </p:blipFill>
            <p:spPr>
              <a:xfrm>
                <a:off x="5697999" y="3227435"/>
                <a:ext cx="1652317" cy="684746"/>
              </a:xfrm>
              <a:prstGeom prst="rect">
                <a:avLst/>
              </a:prstGeom>
              <a:ln>
                <a:noFill/>
                <a:prstDash val="sysDot"/>
              </a:ln>
            </p:spPr>
          </p:pic>
          <p:pic>
            <p:nvPicPr>
              <p:cNvPr id="183" name="Picture 18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>
              <a:xfrm>
                <a:off x="5711010" y="2598432"/>
                <a:ext cx="1652317" cy="826158"/>
              </a:xfrm>
              <a:prstGeom prst="rect">
                <a:avLst/>
              </a:prstGeom>
              <a:ln>
                <a:noFill/>
                <a:prstDash val="sysDot"/>
              </a:ln>
            </p:spPr>
          </p:pic>
        </p:grpSp>
        <p:grpSp>
          <p:nvGrpSpPr>
            <p:cNvPr id="175" name="Group 174"/>
            <p:cNvGrpSpPr/>
            <p:nvPr/>
          </p:nvGrpSpPr>
          <p:grpSpPr>
            <a:xfrm>
              <a:off x="3406924" y="2061653"/>
              <a:ext cx="494541" cy="514738"/>
              <a:chOff x="3018975" y="3717032"/>
              <a:chExt cx="494541" cy="514738"/>
            </a:xfrm>
          </p:grpSpPr>
          <p:pic>
            <p:nvPicPr>
              <p:cNvPr id="178" name="Picture 177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3018975" y="3965559"/>
                <a:ext cx="493069" cy="191665"/>
              </a:xfrm>
              <a:prstGeom prst="rect">
                <a:avLst/>
              </a:prstGeom>
              <a:ln>
                <a:noFill/>
                <a:prstDash val="sysDot"/>
              </a:ln>
            </p:spPr>
          </p:pic>
          <p:grpSp>
            <p:nvGrpSpPr>
              <p:cNvPr id="179" name="Group 178"/>
              <p:cNvGrpSpPr/>
              <p:nvPr/>
            </p:nvGrpSpPr>
            <p:grpSpPr>
              <a:xfrm>
                <a:off x="3020086" y="3717032"/>
                <a:ext cx="493430" cy="514738"/>
                <a:chOff x="2772539" y="3711453"/>
                <a:chExt cx="493430" cy="514738"/>
              </a:xfrm>
            </p:grpSpPr>
            <p:pic>
              <p:nvPicPr>
                <p:cNvPr id="180" name="Picture 179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2900" y="3711453"/>
                  <a:ext cx="493069" cy="364480"/>
                </a:xfrm>
                <a:prstGeom prst="rect">
                  <a:avLst/>
                </a:prstGeom>
                <a:ln>
                  <a:noFill/>
                  <a:prstDash val="sysDot"/>
                </a:ln>
              </p:spPr>
            </p:pic>
            <p:pic>
              <p:nvPicPr>
                <p:cNvPr id="181" name="Picture 180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414"/>
                <a:stretch/>
              </p:blipFill>
              <p:spPr>
                <a:xfrm>
                  <a:off x="2772539" y="4034526"/>
                  <a:ext cx="493069" cy="191665"/>
                </a:xfrm>
                <a:prstGeom prst="rect">
                  <a:avLst/>
                </a:prstGeom>
                <a:ln>
                  <a:noFill/>
                  <a:prstDash val="sysDot"/>
                </a:ln>
              </p:spPr>
            </p:pic>
          </p:grpSp>
        </p:grpSp>
        <p:sp>
          <p:nvSpPr>
            <p:cNvPr id="176" name="TextBox 175"/>
            <p:cNvSpPr txBox="1"/>
            <p:nvPr/>
          </p:nvSpPr>
          <p:spPr>
            <a:xfrm>
              <a:off x="3152866" y="2256124"/>
              <a:ext cx="530127" cy="261610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GB" sz="1050" b="1" dirty="0" smtClean="0"/>
                <a:t>UK</a:t>
              </a:r>
              <a:endParaRPr lang="en-GB" sz="1000" b="1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729896" y="2252766"/>
              <a:ext cx="504993" cy="261610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GB" sz="1050" b="1" dirty="0" smtClean="0"/>
                <a:t>11:1</a:t>
              </a:r>
              <a:endParaRPr lang="en-GB" sz="1000" b="1" dirty="0"/>
            </a:p>
          </p:txBody>
        </p:sp>
      </p:grpSp>
      <p:cxnSp>
        <p:nvCxnSpPr>
          <p:cNvPr id="194" name="Straight Connector 193"/>
          <p:cNvCxnSpPr>
            <a:stCxn id="197" idx="0"/>
          </p:cNvCxnSpPr>
          <p:nvPr/>
        </p:nvCxnSpPr>
        <p:spPr>
          <a:xfrm flipH="1" flipV="1">
            <a:off x="7589468" y="3542742"/>
            <a:ext cx="121818" cy="27307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>
            <a:off x="8434713" y="3812944"/>
            <a:ext cx="366859" cy="313527"/>
            <a:chOff x="5697999" y="2598432"/>
            <a:chExt cx="1665328" cy="1313749"/>
          </a:xfrm>
        </p:grpSpPr>
        <p:pic>
          <p:nvPicPr>
            <p:cNvPr id="203" name="Picture 20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58"/>
            <a:stretch/>
          </p:blipFill>
          <p:spPr>
            <a:xfrm>
              <a:off x="5697999" y="3227435"/>
              <a:ext cx="1652317" cy="684746"/>
            </a:xfrm>
            <a:prstGeom prst="rect">
              <a:avLst/>
            </a:prstGeom>
          </p:spPr>
        </p:pic>
        <p:pic>
          <p:nvPicPr>
            <p:cNvPr id="204" name="Picture 20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5711010" y="2598432"/>
              <a:ext cx="1652317" cy="826158"/>
            </a:xfrm>
            <a:prstGeom prst="rect">
              <a:avLst/>
            </a:prstGeom>
          </p:spPr>
        </p:pic>
      </p:grpSp>
      <p:cxnSp>
        <p:nvCxnSpPr>
          <p:cNvPr id="213" name="Straight Connector 212"/>
          <p:cNvCxnSpPr/>
          <p:nvPr/>
        </p:nvCxnSpPr>
        <p:spPr>
          <a:xfrm flipH="1">
            <a:off x="1374955" y="3895492"/>
            <a:ext cx="501203" cy="39261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flipV="1">
            <a:off x="4792589" y="1562116"/>
            <a:ext cx="155389" cy="84389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0" name="Group 7169"/>
          <p:cNvGrpSpPr/>
          <p:nvPr/>
        </p:nvGrpSpPr>
        <p:grpSpPr>
          <a:xfrm>
            <a:off x="4315322" y="1216257"/>
            <a:ext cx="1394916" cy="456314"/>
            <a:chOff x="4396609" y="1015071"/>
            <a:chExt cx="1511159" cy="456314"/>
          </a:xfrm>
        </p:grpSpPr>
        <p:pic>
          <p:nvPicPr>
            <p:cNvPr id="251" name="Picture 25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58"/>
            <a:stretch/>
          </p:blipFill>
          <p:spPr>
            <a:xfrm>
              <a:off x="5513442" y="1307970"/>
              <a:ext cx="394326" cy="163415"/>
            </a:xfrm>
            <a:prstGeom prst="rect">
              <a:avLst/>
            </a:prstGeom>
          </p:spPr>
        </p:pic>
        <p:pic>
          <p:nvPicPr>
            <p:cNvPr id="252" name="Picture 25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5513372" y="1154683"/>
              <a:ext cx="394326" cy="197163"/>
            </a:xfrm>
            <a:prstGeom prst="rect">
              <a:avLst/>
            </a:prstGeom>
          </p:spPr>
        </p:pic>
        <p:grpSp>
          <p:nvGrpSpPr>
            <p:cNvPr id="246" name="Group 245"/>
            <p:cNvGrpSpPr/>
            <p:nvPr/>
          </p:nvGrpSpPr>
          <p:grpSpPr>
            <a:xfrm>
              <a:off x="4969560" y="1015071"/>
              <a:ext cx="494541" cy="437811"/>
              <a:chOff x="3066595" y="3959894"/>
              <a:chExt cx="494541" cy="437811"/>
            </a:xfrm>
          </p:grpSpPr>
          <p:pic>
            <p:nvPicPr>
              <p:cNvPr id="249" name="Picture 248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3066595" y="4206040"/>
                <a:ext cx="493069" cy="191665"/>
              </a:xfrm>
              <a:prstGeom prst="rect">
                <a:avLst/>
              </a:prstGeom>
            </p:spPr>
          </p:pic>
          <p:pic>
            <p:nvPicPr>
              <p:cNvPr id="250" name="Picture 24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8067" y="3959894"/>
                <a:ext cx="493069" cy="364480"/>
              </a:xfrm>
              <a:prstGeom prst="rect">
                <a:avLst/>
              </a:prstGeom>
            </p:spPr>
          </p:pic>
        </p:grpSp>
        <p:sp>
          <p:nvSpPr>
            <p:cNvPr id="247" name="TextBox 246"/>
            <p:cNvSpPr txBox="1"/>
            <p:nvPr/>
          </p:nvSpPr>
          <p:spPr>
            <a:xfrm>
              <a:off x="4396609" y="1118045"/>
              <a:ext cx="8019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 smtClean="0"/>
                <a:t>Sweden</a:t>
              </a:r>
              <a:endParaRPr lang="en-GB" sz="1000" b="1" dirty="0"/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5283695" y="1133856"/>
              <a:ext cx="4318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 smtClean="0"/>
                <a:t>6:1</a:t>
              </a:r>
              <a:endParaRPr lang="en-GB" sz="1000" b="1" dirty="0"/>
            </a:p>
          </p:txBody>
        </p:sp>
      </p:grpSp>
      <p:cxnSp>
        <p:nvCxnSpPr>
          <p:cNvPr id="300" name="Straight Connector 299"/>
          <p:cNvCxnSpPr/>
          <p:nvPr/>
        </p:nvCxnSpPr>
        <p:spPr>
          <a:xfrm flipV="1">
            <a:off x="7867973" y="3175098"/>
            <a:ext cx="426287" cy="30423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8674534" y="2893115"/>
            <a:ext cx="366859" cy="313527"/>
            <a:chOff x="9003085" y="2792854"/>
            <a:chExt cx="397431" cy="313527"/>
          </a:xfrm>
        </p:grpSpPr>
        <p:pic>
          <p:nvPicPr>
            <p:cNvPr id="309" name="Picture 30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58"/>
            <a:stretch/>
          </p:blipFill>
          <p:spPr>
            <a:xfrm>
              <a:off x="9003085" y="2942966"/>
              <a:ext cx="394326" cy="163415"/>
            </a:xfrm>
            <a:prstGeom prst="rect">
              <a:avLst/>
            </a:prstGeom>
          </p:spPr>
        </p:pic>
        <p:pic>
          <p:nvPicPr>
            <p:cNvPr id="310" name="Picture 30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9006190" y="2792854"/>
              <a:ext cx="394326" cy="197163"/>
            </a:xfrm>
            <a:prstGeom prst="rect">
              <a:avLst/>
            </a:prstGeom>
          </p:spPr>
        </p:pic>
      </p:grpSp>
      <p:grpSp>
        <p:nvGrpSpPr>
          <p:cNvPr id="302" name="Group 301"/>
          <p:cNvGrpSpPr/>
          <p:nvPr/>
        </p:nvGrpSpPr>
        <p:grpSpPr>
          <a:xfrm>
            <a:off x="8094854" y="2702802"/>
            <a:ext cx="456499" cy="514738"/>
            <a:chOff x="3018975" y="3717032"/>
            <a:chExt cx="494541" cy="514738"/>
          </a:xfrm>
        </p:grpSpPr>
        <p:pic>
          <p:nvPicPr>
            <p:cNvPr id="305" name="Picture 304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14"/>
            <a:stretch/>
          </p:blipFill>
          <p:spPr>
            <a:xfrm>
              <a:off x="3018975" y="3965559"/>
              <a:ext cx="493069" cy="191665"/>
            </a:xfrm>
            <a:prstGeom prst="rect">
              <a:avLst/>
            </a:prstGeom>
          </p:spPr>
        </p:pic>
        <p:grpSp>
          <p:nvGrpSpPr>
            <p:cNvPr id="306" name="Group 305"/>
            <p:cNvGrpSpPr/>
            <p:nvPr/>
          </p:nvGrpSpPr>
          <p:grpSpPr>
            <a:xfrm>
              <a:off x="3020086" y="3717032"/>
              <a:ext cx="493430" cy="514738"/>
              <a:chOff x="2772539" y="3711453"/>
              <a:chExt cx="493430" cy="514738"/>
            </a:xfrm>
          </p:grpSpPr>
          <p:pic>
            <p:nvPicPr>
              <p:cNvPr id="307" name="Picture 30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2900" y="3711453"/>
                <a:ext cx="493069" cy="364480"/>
              </a:xfrm>
              <a:prstGeom prst="rect">
                <a:avLst/>
              </a:prstGeom>
            </p:spPr>
          </p:pic>
          <p:pic>
            <p:nvPicPr>
              <p:cNvPr id="308" name="Picture 307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2772539" y="4034526"/>
                <a:ext cx="493069" cy="191665"/>
              </a:xfrm>
              <a:prstGeom prst="rect">
                <a:avLst/>
              </a:prstGeom>
            </p:spPr>
          </p:pic>
        </p:grpSp>
      </p:grpSp>
      <p:sp>
        <p:nvSpPr>
          <p:cNvPr id="303" name="TextBox 302"/>
          <p:cNvSpPr txBox="1"/>
          <p:nvPr/>
        </p:nvSpPr>
        <p:spPr>
          <a:xfrm>
            <a:off x="7720497" y="2899696"/>
            <a:ext cx="6046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Japan</a:t>
            </a:r>
            <a:endParaRPr lang="en-GB" sz="1000" b="1" dirty="0"/>
          </a:p>
        </p:txBody>
      </p:sp>
      <p:sp>
        <p:nvSpPr>
          <p:cNvPr id="304" name="TextBox 303"/>
          <p:cNvSpPr txBox="1"/>
          <p:nvPr/>
        </p:nvSpPr>
        <p:spPr>
          <a:xfrm>
            <a:off x="8385070" y="2893101"/>
            <a:ext cx="466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11:1</a:t>
            </a:r>
            <a:endParaRPr lang="en-GB" sz="1000" b="1" dirty="0"/>
          </a:p>
        </p:txBody>
      </p:sp>
      <p:cxnSp>
        <p:nvCxnSpPr>
          <p:cNvPr id="320" name="Straight Connector 319"/>
          <p:cNvCxnSpPr/>
          <p:nvPr/>
        </p:nvCxnSpPr>
        <p:spPr>
          <a:xfrm flipH="1">
            <a:off x="2037046" y="5613090"/>
            <a:ext cx="547964" cy="12130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7363695" y="3815820"/>
            <a:ext cx="695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Korea</a:t>
            </a:r>
            <a:endParaRPr lang="en-GB" sz="1000" b="1" dirty="0"/>
          </a:p>
        </p:txBody>
      </p:sp>
      <p:sp>
        <p:nvSpPr>
          <p:cNvPr id="198" name="TextBox 197"/>
          <p:cNvSpPr txBox="1"/>
          <p:nvPr/>
        </p:nvSpPr>
        <p:spPr>
          <a:xfrm>
            <a:off x="8094853" y="3806437"/>
            <a:ext cx="477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10:1</a:t>
            </a:r>
            <a:endParaRPr lang="en-GB" sz="1000" b="1" dirty="0"/>
          </a:p>
        </p:txBody>
      </p:sp>
      <p:grpSp>
        <p:nvGrpSpPr>
          <p:cNvPr id="318" name="Group 317"/>
          <p:cNvGrpSpPr/>
          <p:nvPr/>
        </p:nvGrpSpPr>
        <p:grpSpPr>
          <a:xfrm>
            <a:off x="7794489" y="3621813"/>
            <a:ext cx="457014" cy="511792"/>
            <a:chOff x="8989644" y="3946749"/>
            <a:chExt cx="495098" cy="511792"/>
          </a:xfrm>
        </p:grpSpPr>
        <p:grpSp>
          <p:nvGrpSpPr>
            <p:cNvPr id="200" name="Group 199"/>
            <p:cNvGrpSpPr/>
            <p:nvPr/>
          </p:nvGrpSpPr>
          <p:grpSpPr>
            <a:xfrm>
              <a:off x="8989644" y="3946749"/>
              <a:ext cx="495089" cy="438546"/>
              <a:chOff x="2772900" y="3787645"/>
              <a:chExt cx="495089" cy="438546"/>
            </a:xfrm>
          </p:grpSpPr>
          <p:pic>
            <p:nvPicPr>
              <p:cNvPr id="201" name="Picture 20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2900" y="3787645"/>
                <a:ext cx="493069" cy="364480"/>
              </a:xfrm>
              <a:prstGeom prst="rect">
                <a:avLst/>
              </a:prstGeom>
            </p:spPr>
          </p:pic>
          <p:pic>
            <p:nvPicPr>
              <p:cNvPr id="202" name="Picture 201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2774920" y="4034526"/>
                <a:ext cx="493069" cy="191665"/>
              </a:xfrm>
              <a:prstGeom prst="rect">
                <a:avLst/>
              </a:prstGeom>
            </p:spPr>
          </p:pic>
        </p:grpSp>
        <p:pic>
          <p:nvPicPr>
            <p:cNvPr id="349" name="Picture 348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14"/>
            <a:stretch/>
          </p:blipFill>
          <p:spPr>
            <a:xfrm>
              <a:off x="8991673" y="4266876"/>
              <a:ext cx="493069" cy="191665"/>
            </a:xfrm>
            <a:prstGeom prst="rect">
              <a:avLst/>
            </a:prstGeom>
          </p:spPr>
        </p:pic>
      </p:grpSp>
      <p:grpSp>
        <p:nvGrpSpPr>
          <p:cNvPr id="209" name="Group 208"/>
          <p:cNvGrpSpPr/>
          <p:nvPr/>
        </p:nvGrpSpPr>
        <p:grpSpPr>
          <a:xfrm>
            <a:off x="1100293" y="4304914"/>
            <a:ext cx="364058" cy="316702"/>
            <a:chOff x="10623293" y="2559287"/>
            <a:chExt cx="1652610" cy="1327053"/>
          </a:xfrm>
        </p:grpSpPr>
        <p:pic>
          <p:nvPicPr>
            <p:cNvPr id="221" name="Picture 22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58"/>
            <a:stretch/>
          </p:blipFill>
          <p:spPr>
            <a:xfrm>
              <a:off x="10623586" y="3201594"/>
              <a:ext cx="1652317" cy="684746"/>
            </a:xfrm>
            <a:prstGeom prst="rect">
              <a:avLst/>
            </a:prstGeom>
          </p:spPr>
        </p:pic>
        <p:pic>
          <p:nvPicPr>
            <p:cNvPr id="222" name="Picture 22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10623293" y="2559287"/>
              <a:ext cx="1652317" cy="826158"/>
            </a:xfrm>
            <a:prstGeom prst="rect">
              <a:avLst/>
            </a:prstGeom>
          </p:spPr>
        </p:pic>
      </p:grpSp>
      <p:sp>
        <p:nvSpPr>
          <p:cNvPr id="210" name="TextBox 209"/>
          <p:cNvSpPr txBox="1"/>
          <p:nvPr/>
        </p:nvSpPr>
        <p:spPr>
          <a:xfrm>
            <a:off x="-12249" y="4307954"/>
            <a:ext cx="6936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Mexico</a:t>
            </a:r>
            <a:endParaRPr lang="en-GB" sz="1000" b="1" dirty="0"/>
          </a:p>
        </p:txBody>
      </p:sp>
      <p:sp>
        <p:nvSpPr>
          <p:cNvPr id="211" name="TextBox 210"/>
          <p:cNvSpPr txBox="1"/>
          <p:nvPr/>
        </p:nvSpPr>
        <p:spPr>
          <a:xfrm>
            <a:off x="793771" y="4307955"/>
            <a:ext cx="4977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25:1</a:t>
            </a:r>
            <a:endParaRPr lang="en-GB" sz="1000" b="1" dirty="0"/>
          </a:p>
        </p:txBody>
      </p:sp>
      <p:grpSp>
        <p:nvGrpSpPr>
          <p:cNvPr id="322" name="Group 321"/>
          <p:cNvGrpSpPr/>
          <p:nvPr/>
        </p:nvGrpSpPr>
        <p:grpSpPr>
          <a:xfrm>
            <a:off x="1715318" y="5703031"/>
            <a:ext cx="364058" cy="316702"/>
            <a:chOff x="5529426" y="2945232"/>
            <a:chExt cx="1652610" cy="1327053"/>
          </a:xfrm>
        </p:grpSpPr>
        <p:pic>
          <p:nvPicPr>
            <p:cNvPr id="338" name="Picture 33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58"/>
            <a:stretch/>
          </p:blipFill>
          <p:spPr>
            <a:xfrm>
              <a:off x="5529719" y="3587539"/>
              <a:ext cx="1652317" cy="684746"/>
            </a:xfrm>
            <a:prstGeom prst="rect">
              <a:avLst/>
            </a:prstGeom>
          </p:spPr>
        </p:pic>
        <p:pic>
          <p:nvPicPr>
            <p:cNvPr id="339" name="Picture 33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5529426" y="2945232"/>
              <a:ext cx="1652317" cy="826158"/>
            </a:xfrm>
            <a:prstGeom prst="rect">
              <a:avLst/>
            </a:prstGeom>
          </p:spPr>
        </p:pic>
      </p:grpSp>
      <p:sp>
        <p:nvSpPr>
          <p:cNvPr id="323" name="TextBox 322"/>
          <p:cNvSpPr txBox="1"/>
          <p:nvPr/>
        </p:nvSpPr>
        <p:spPr>
          <a:xfrm>
            <a:off x="741650" y="5702269"/>
            <a:ext cx="570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Chile</a:t>
            </a:r>
            <a:endParaRPr lang="en-GB" sz="1000" b="1" dirty="0"/>
          </a:p>
        </p:txBody>
      </p:sp>
      <p:sp>
        <p:nvSpPr>
          <p:cNvPr id="324" name="TextBox 323"/>
          <p:cNvSpPr txBox="1"/>
          <p:nvPr/>
        </p:nvSpPr>
        <p:spPr>
          <a:xfrm>
            <a:off x="1390818" y="5701553"/>
            <a:ext cx="4977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27:1</a:t>
            </a:r>
            <a:endParaRPr lang="en-GB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501" y="6536378"/>
            <a:ext cx="35455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Note</a:t>
            </a:r>
            <a:r>
              <a:rPr lang="en-US" sz="700" dirty="0"/>
              <a:t>: </a:t>
            </a:r>
            <a:r>
              <a:rPr lang="en-US" sz="700" dirty="0" smtClean="0"/>
              <a:t>Data </a:t>
            </a:r>
            <a:r>
              <a:rPr lang="en-US" sz="700" dirty="0"/>
              <a:t>refer to 2012 or most recent year.  Figures are based on </a:t>
            </a:r>
            <a:r>
              <a:rPr lang="en-US" sz="700" dirty="0" err="1"/>
              <a:t>equivalised</a:t>
            </a:r>
            <a:r>
              <a:rPr lang="en-US" sz="700" dirty="0"/>
              <a:t> disposable incomes.</a:t>
            </a:r>
          </a:p>
          <a:p>
            <a:r>
              <a:rPr lang="en-US" sz="700" i="1" dirty="0"/>
              <a:t>Source: OECD Income Distribution </a:t>
            </a:r>
            <a:r>
              <a:rPr lang="en-US" sz="700" i="1" dirty="0" smtClean="0"/>
              <a:t>Database, </a:t>
            </a:r>
            <a:r>
              <a:rPr lang="en-US" sz="700" dirty="0" smtClean="0">
                <a:solidFill>
                  <a:srgbClr val="0070C0"/>
                </a:solidFill>
              </a:rPr>
              <a:t>http</a:t>
            </a:r>
            <a:r>
              <a:rPr lang="en-US" sz="700" dirty="0">
                <a:solidFill>
                  <a:srgbClr val="0070C0"/>
                </a:solidFill>
              </a:rPr>
              <a:t>://</a:t>
            </a:r>
            <a:r>
              <a:rPr lang="en-US" sz="700" dirty="0" smtClean="0">
                <a:solidFill>
                  <a:srgbClr val="0070C0"/>
                </a:solidFill>
              </a:rPr>
              <a:t>oe.cd/idd</a:t>
            </a:r>
            <a:endParaRPr lang="en-US" sz="700" dirty="0">
              <a:solidFill>
                <a:srgbClr val="0070C0"/>
              </a:solidFill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3091715" y="5408590"/>
            <a:ext cx="751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</a:rPr>
              <a:t>OECD</a:t>
            </a:r>
            <a:endParaRPr lang="en-GB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3990487" y="5400855"/>
            <a:ext cx="685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</a:rPr>
              <a:t>10:1</a:t>
            </a:r>
            <a:endParaRPr lang="en-GB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77" name="Group 276"/>
          <p:cNvGrpSpPr/>
          <p:nvPr/>
        </p:nvGrpSpPr>
        <p:grpSpPr>
          <a:xfrm>
            <a:off x="3672552" y="5162303"/>
            <a:ext cx="457347" cy="659763"/>
            <a:chOff x="8989283" y="3907962"/>
            <a:chExt cx="495459" cy="511789"/>
          </a:xfrm>
        </p:grpSpPr>
        <p:grpSp>
          <p:nvGrpSpPr>
            <p:cNvPr id="281" name="Group 280"/>
            <p:cNvGrpSpPr/>
            <p:nvPr/>
          </p:nvGrpSpPr>
          <p:grpSpPr>
            <a:xfrm>
              <a:off x="8989283" y="3907962"/>
              <a:ext cx="493430" cy="438546"/>
              <a:chOff x="2772539" y="3748858"/>
              <a:chExt cx="493430" cy="438546"/>
            </a:xfrm>
          </p:grpSpPr>
          <p:pic>
            <p:nvPicPr>
              <p:cNvPr id="283" name="Picture 28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2900" y="3748858"/>
                <a:ext cx="493069" cy="364480"/>
              </a:xfrm>
              <a:prstGeom prst="rect">
                <a:avLst/>
              </a:prstGeom>
            </p:spPr>
          </p:pic>
          <p:pic>
            <p:nvPicPr>
              <p:cNvPr id="284" name="Picture 283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2772539" y="3995739"/>
                <a:ext cx="493069" cy="191665"/>
              </a:xfrm>
              <a:prstGeom prst="rect">
                <a:avLst/>
              </a:prstGeom>
            </p:spPr>
          </p:pic>
        </p:grpSp>
        <p:pic>
          <p:nvPicPr>
            <p:cNvPr id="282" name="Picture 281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14"/>
            <a:stretch/>
          </p:blipFill>
          <p:spPr>
            <a:xfrm>
              <a:off x="8991673" y="4228086"/>
              <a:ext cx="493069" cy="191665"/>
            </a:xfrm>
            <a:prstGeom prst="rect">
              <a:avLst/>
            </a:prstGeom>
          </p:spPr>
        </p:pic>
      </p:grpSp>
      <p:grpSp>
        <p:nvGrpSpPr>
          <p:cNvPr id="278" name="Group 277"/>
          <p:cNvGrpSpPr/>
          <p:nvPr/>
        </p:nvGrpSpPr>
        <p:grpSpPr>
          <a:xfrm>
            <a:off x="4449594" y="5416525"/>
            <a:ext cx="366859" cy="404177"/>
            <a:chOff x="3417607" y="3781313"/>
            <a:chExt cx="397431" cy="313527"/>
          </a:xfrm>
        </p:grpSpPr>
        <p:pic>
          <p:nvPicPr>
            <p:cNvPr id="279" name="Picture 27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58"/>
            <a:stretch/>
          </p:blipFill>
          <p:spPr>
            <a:xfrm>
              <a:off x="3417607" y="3931425"/>
              <a:ext cx="394326" cy="163415"/>
            </a:xfrm>
            <a:prstGeom prst="rect">
              <a:avLst/>
            </a:prstGeom>
          </p:spPr>
        </p:pic>
        <p:pic>
          <p:nvPicPr>
            <p:cNvPr id="280" name="Picture 27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3420712" y="3781313"/>
              <a:ext cx="394326" cy="197163"/>
            </a:xfrm>
            <a:prstGeom prst="rect">
              <a:avLst/>
            </a:prstGeom>
          </p:spPr>
        </p:pic>
      </p:grpSp>
      <p:cxnSp>
        <p:nvCxnSpPr>
          <p:cNvPr id="285" name="Straight Connector 284"/>
          <p:cNvCxnSpPr/>
          <p:nvPr/>
        </p:nvCxnSpPr>
        <p:spPr>
          <a:xfrm flipV="1">
            <a:off x="4762528" y="2156528"/>
            <a:ext cx="744205" cy="82343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4947978" y="1761338"/>
            <a:ext cx="1428884" cy="457361"/>
            <a:chOff x="5565520" y="2274197"/>
            <a:chExt cx="1547958" cy="457361"/>
          </a:xfrm>
        </p:grpSpPr>
        <p:grpSp>
          <p:nvGrpSpPr>
            <p:cNvPr id="287" name="Group 286"/>
            <p:cNvGrpSpPr/>
            <p:nvPr/>
          </p:nvGrpSpPr>
          <p:grpSpPr>
            <a:xfrm>
              <a:off x="6719082" y="2414856"/>
              <a:ext cx="394396" cy="316702"/>
              <a:chOff x="5599407" y="2635633"/>
              <a:chExt cx="1652610" cy="1327053"/>
            </a:xfrm>
          </p:grpSpPr>
          <p:pic>
            <p:nvPicPr>
              <p:cNvPr id="293" name="Picture 29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58"/>
              <a:stretch/>
            </p:blipFill>
            <p:spPr>
              <a:xfrm>
                <a:off x="5599700" y="3277940"/>
                <a:ext cx="1652317" cy="684746"/>
              </a:xfrm>
              <a:prstGeom prst="rect">
                <a:avLst/>
              </a:prstGeom>
            </p:spPr>
          </p:pic>
          <p:pic>
            <p:nvPicPr>
              <p:cNvPr id="294" name="Picture 29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>
              <a:xfrm>
                <a:off x="5599407" y="2635633"/>
                <a:ext cx="1652317" cy="826158"/>
              </a:xfrm>
              <a:prstGeom prst="rect">
                <a:avLst/>
              </a:prstGeom>
            </p:spPr>
          </p:pic>
        </p:grpSp>
        <p:grpSp>
          <p:nvGrpSpPr>
            <p:cNvPr id="288" name="Group 287"/>
            <p:cNvGrpSpPr/>
            <p:nvPr/>
          </p:nvGrpSpPr>
          <p:grpSpPr>
            <a:xfrm>
              <a:off x="6173971" y="2274197"/>
              <a:ext cx="494541" cy="437811"/>
              <a:chOff x="3045166" y="3738461"/>
              <a:chExt cx="494541" cy="437811"/>
            </a:xfrm>
          </p:grpSpPr>
          <p:pic>
            <p:nvPicPr>
              <p:cNvPr id="291" name="Picture 290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3045166" y="3984607"/>
                <a:ext cx="493069" cy="191665"/>
              </a:xfrm>
              <a:prstGeom prst="rect">
                <a:avLst/>
              </a:prstGeom>
            </p:spPr>
          </p:pic>
          <p:pic>
            <p:nvPicPr>
              <p:cNvPr id="292" name="Picture 29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6638" y="3738461"/>
                <a:ext cx="493069" cy="364480"/>
              </a:xfrm>
              <a:prstGeom prst="rect">
                <a:avLst/>
              </a:prstGeom>
            </p:spPr>
          </p:pic>
        </p:grpSp>
        <p:sp>
          <p:nvSpPr>
            <p:cNvPr id="289" name="TextBox 288"/>
            <p:cNvSpPr txBox="1"/>
            <p:nvPr/>
          </p:nvSpPr>
          <p:spPr>
            <a:xfrm>
              <a:off x="5565520" y="2377779"/>
              <a:ext cx="8229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 smtClean="0"/>
                <a:t>Poland</a:t>
              </a:r>
              <a:endParaRPr lang="en-GB" sz="1000" b="1" dirty="0"/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6493000" y="2386068"/>
              <a:ext cx="4318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 smtClean="0"/>
                <a:t>7:1</a:t>
              </a:r>
              <a:endParaRPr lang="en-GB" sz="1000" b="1" dirty="0"/>
            </a:p>
          </p:txBody>
        </p:sp>
      </p:grpSp>
      <p:cxnSp>
        <p:nvCxnSpPr>
          <p:cNvPr id="295" name="Straight Connector 294"/>
          <p:cNvCxnSpPr/>
          <p:nvPr/>
        </p:nvCxnSpPr>
        <p:spPr>
          <a:xfrm flipH="1" flipV="1">
            <a:off x="3935005" y="2511414"/>
            <a:ext cx="422986" cy="42155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7" name="Group 256"/>
          <p:cNvGrpSpPr/>
          <p:nvPr/>
        </p:nvGrpSpPr>
        <p:grpSpPr>
          <a:xfrm>
            <a:off x="1217225" y="3063427"/>
            <a:ext cx="364057" cy="316702"/>
            <a:chOff x="8093032" y="2511104"/>
            <a:chExt cx="1652605" cy="1327053"/>
          </a:xfrm>
        </p:grpSpPr>
        <p:pic>
          <p:nvPicPr>
            <p:cNvPr id="258" name="Picture 25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58"/>
            <a:stretch/>
          </p:blipFill>
          <p:spPr>
            <a:xfrm>
              <a:off x="8093321" y="3153411"/>
              <a:ext cx="1652316" cy="684746"/>
            </a:xfrm>
            <a:prstGeom prst="rect">
              <a:avLst/>
            </a:prstGeom>
          </p:spPr>
        </p:pic>
        <p:pic>
          <p:nvPicPr>
            <p:cNvPr id="259" name="Picture 25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8093032" y="2511104"/>
              <a:ext cx="1652316" cy="826158"/>
            </a:xfrm>
            <a:prstGeom prst="rect">
              <a:avLst/>
            </a:prstGeom>
          </p:spPr>
        </p:pic>
      </p:grpSp>
      <p:sp>
        <p:nvSpPr>
          <p:cNvPr id="260" name="TextBox 259"/>
          <p:cNvSpPr txBox="1"/>
          <p:nvPr/>
        </p:nvSpPr>
        <p:spPr>
          <a:xfrm>
            <a:off x="4385" y="2857120"/>
            <a:ext cx="698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United States</a:t>
            </a:r>
            <a:endParaRPr lang="en-GB" sz="1000" b="1" dirty="0"/>
          </a:p>
        </p:txBody>
      </p:sp>
      <p:sp>
        <p:nvSpPr>
          <p:cNvPr id="273" name="TextBox 272"/>
          <p:cNvSpPr txBox="1"/>
          <p:nvPr/>
        </p:nvSpPr>
        <p:spPr>
          <a:xfrm>
            <a:off x="790227" y="3060479"/>
            <a:ext cx="521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19:1</a:t>
            </a:r>
            <a:endParaRPr lang="en-GB" sz="105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93395" y="1356231"/>
            <a:ext cx="1896810" cy="514738"/>
            <a:chOff x="22398" y="995895"/>
            <a:chExt cx="1466030" cy="514738"/>
          </a:xfrm>
        </p:grpSpPr>
        <p:grpSp>
          <p:nvGrpSpPr>
            <p:cNvPr id="40" name="Group 39"/>
            <p:cNvGrpSpPr/>
            <p:nvPr/>
          </p:nvGrpSpPr>
          <p:grpSpPr>
            <a:xfrm>
              <a:off x="1094032" y="1182364"/>
              <a:ext cx="394396" cy="316702"/>
              <a:chOff x="11078885" y="2343332"/>
              <a:chExt cx="1652613" cy="1327053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58"/>
              <a:stretch/>
            </p:blipFill>
            <p:spPr>
              <a:xfrm>
                <a:off x="11079178" y="2985639"/>
                <a:ext cx="1652320" cy="684746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>
              <a:xfrm>
                <a:off x="11078885" y="2343332"/>
                <a:ext cx="1652319" cy="826158"/>
              </a:xfrm>
              <a:prstGeom prst="rect">
                <a:avLst/>
              </a:prstGeom>
            </p:spPr>
          </p:pic>
        </p:grpSp>
        <p:sp>
          <p:nvSpPr>
            <p:cNvPr id="43" name="TextBox 42"/>
            <p:cNvSpPr txBox="1"/>
            <p:nvPr/>
          </p:nvSpPr>
          <p:spPr>
            <a:xfrm>
              <a:off x="22398" y="1168429"/>
              <a:ext cx="746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 smtClean="0"/>
                <a:t>Canada</a:t>
              </a:r>
              <a:endParaRPr lang="en-GB" sz="10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49150" y="1177130"/>
              <a:ext cx="4318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 smtClean="0"/>
                <a:t>9:1</a:t>
              </a:r>
              <a:endParaRPr lang="en-GB" sz="1000" b="1" dirty="0"/>
            </a:p>
          </p:txBody>
        </p:sp>
        <p:grpSp>
          <p:nvGrpSpPr>
            <p:cNvPr id="237" name="Group 236"/>
            <p:cNvGrpSpPr/>
            <p:nvPr/>
          </p:nvGrpSpPr>
          <p:grpSpPr>
            <a:xfrm>
              <a:off x="550183" y="995895"/>
              <a:ext cx="494541" cy="514738"/>
              <a:chOff x="3018975" y="3717032"/>
              <a:chExt cx="494541" cy="514738"/>
            </a:xfrm>
          </p:grpSpPr>
          <p:pic>
            <p:nvPicPr>
              <p:cNvPr id="238" name="Picture 237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3018975" y="3965559"/>
                <a:ext cx="493069" cy="191665"/>
              </a:xfrm>
              <a:prstGeom prst="rect">
                <a:avLst/>
              </a:prstGeom>
              <a:ln>
                <a:noFill/>
                <a:prstDash val="sysDot"/>
              </a:ln>
            </p:spPr>
          </p:pic>
          <p:grpSp>
            <p:nvGrpSpPr>
              <p:cNvPr id="239" name="Group 238"/>
              <p:cNvGrpSpPr/>
              <p:nvPr/>
            </p:nvGrpSpPr>
            <p:grpSpPr>
              <a:xfrm>
                <a:off x="3020086" y="3717032"/>
                <a:ext cx="493430" cy="514738"/>
                <a:chOff x="2772539" y="3711453"/>
                <a:chExt cx="493430" cy="514738"/>
              </a:xfrm>
            </p:grpSpPr>
            <p:pic>
              <p:nvPicPr>
                <p:cNvPr id="240" name="Picture 239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2900" y="3711453"/>
                  <a:ext cx="493069" cy="364480"/>
                </a:xfrm>
                <a:prstGeom prst="rect">
                  <a:avLst/>
                </a:prstGeom>
                <a:ln>
                  <a:noFill/>
                  <a:prstDash val="sysDot"/>
                </a:ln>
              </p:spPr>
            </p:pic>
            <p:pic>
              <p:nvPicPr>
                <p:cNvPr id="242" name="Picture 24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414"/>
                <a:stretch/>
              </p:blipFill>
              <p:spPr>
                <a:xfrm>
                  <a:off x="2772539" y="4034526"/>
                  <a:ext cx="493069" cy="191665"/>
                </a:xfrm>
                <a:prstGeom prst="rect">
                  <a:avLst/>
                </a:prstGeom>
                <a:ln>
                  <a:noFill/>
                  <a:prstDash val="sysDot"/>
                </a:ln>
              </p:spPr>
            </p:pic>
          </p:grpSp>
        </p:grpSp>
      </p:grpSp>
      <p:sp>
        <p:nvSpPr>
          <p:cNvPr id="244" name="TextBox 243"/>
          <p:cNvSpPr txBox="1"/>
          <p:nvPr/>
        </p:nvSpPr>
        <p:spPr>
          <a:xfrm>
            <a:off x="4475434" y="6428804"/>
            <a:ext cx="6107602" cy="38457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1050" dirty="0"/>
              <a:t>All on Board for Inclusive Growth 	</a:t>
            </a:r>
            <a:endParaRPr lang="en-US" sz="1050" dirty="0" smtClean="0">
              <a:latin typeface="Calibri" panose="020F0502020204030204" pitchFamily="34" charset="0"/>
            </a:endParaRPr>
          </a:p>
          <a:p>
            <a:r>
              <a:rPr lang="en-US" sz="1050" dirty="0" smtClean="0">
                <a:latin typeface="Calibri" panose="020F0502020204030204" pitchFamily="34" charset="0"/>
              </a:rPr>
              <a:t>Find out more about the OECD Centre</a:t>
            </a:r>
            <a:r>
              <a:rPr lang="en-US" sz="1050" dirty="0">
                <a:latin typeface="Calibri" panose="020F0502020204030204" pitchFamily="34" charset="0"/>
              </a:rPr>
              <a:t> </a:t>
            </a:r>
            <a:r>
              <a:rPr lang="en-US" sz="1050" dirty="0" smtClean="0">
                <a:latin typeface="Calibri" panose="020F0502020204030204" pitchFamily="34" charset="0"/>
              </a:rPr>
              <a:t>for Opportunity and Equality at </a:t>
            </a:r>
            <a:r>
              <a:rPr lang="en-GB" sz="1050" dirty="0" smtClean="0">
                <a:latin typeface="Calibri" panose="020F0502020204030204" pitchFamily="34" charset="0"/>
              </a:rPr>
              <a:t>: </a:t>
            </a:r>
            <a:r>
              <a:rPr lang="en-GB" sz="1050" dirty="0">
                <a:solidFill>
                  <a:srgbClr val="0070C0"/>
                </a:solidFill>
              </a:rPr>
              <a:t>http://oe.cd/cope </a:t>
            </a:r>
            <a:endParaRPr lang="en-GB" sz="105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205" name="Straight Connector 204"/>
          <p:cNvCxnSpPr/>
          <p:nvPr/>
        </p:nvCxnSpPr>
        <p:spPr>
          <a:xfrm flipH="1" flipV="1">
            <a:off x="1429807" y="3205106"/>
            <a:ext cx="302951" cy="7828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4" name="Group 223"/>
          <p:cNvGrpSpPr/>
          <p:nvPr/>
        </p:nvGrpSpPr>
        <p:grpSpPr>
          <a:xfrm flipH="1">
            <a:off x="520076" y="2499411"/>
            <a:ext cx="425290" cy="892290"/>
            <a:chOff x="1065213" y="-1207742"/>
            <a:chExt cx="3806909" cy="7372785"/>
          </a:xfrm>
        </p:grpSpPr>
        <p:grpSp>
          <p:nvGrpSpPr>
            <p:cNvPr id="225" name="Group 224"/>
            <p:cNvGrpSpPr/>
            <p:nvPr/>
          </p:nvGrpSpPr>
          <p:grpSpPr>
            <a:xfrm>
              <a:off x="1065213" y="-1207742"/>
              <a:ext cx="3806909" cy="6238543"/>
              <a:chOff x="837213" y="676607"/>
              <a:chExt cx="3806909" cy="6238543"/>
            </a:xfrm>
          </p:grpSpPr>
          <p:pic>
            <p:nvPicPr>
              <p:cNvPr id="231" name="Picture 230"/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837213" y="2589734"/>
                <a:ext cx="3795578" cy="1475411"/>
              </a:xfrm>
              <a:prstGeom prst="rect">
                <a:avLst/>
              </a:prstGeom>
            </p:spPr>
          </p:pic>
          <p:pic>
            <p:nvPicPr>
              <p:cNvPr id="232" name="Picture 231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8544" y="676607"/>
                <a:ext cx="3795578" cy="2805717"/>
              </a:xfrm>
              <a:prstGeom prst="rect">
                <a:avLst/>
              </a:prstGeom>
            </p:spPr>
          </p:pic>
          <p:pic>
            <p:nvPicPr>
              <p:cNvPr id="234" name="Picture 233"/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845765" y="3163579"/>
                <a:ext cx="3795578" cy="1475411"/>
              </a:xfrm>
              <a:prstGeom prst="rect">
                <a:avLst/>
              </a:prstGeom>
            </p:spPr>
          </p:pic>
          <p:pic>
            <p:nvPicPr>
              <p:cNvPr id="236" name="Picture 235"/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848544" y="4293096"/>
                <a:ext cx="3795578" cy="1475411"/>
              </a:xfrm>
              <a:prstGeom prst="rect">
                <a:avLst/>
              </a:prstGeom>
            </p:spPr>
          </p:pic>
          <p:pic>
            <p:nvPicPr>
              <p:cNvPr id="241" name="Picture 240"/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839663" y="3721725"/>
                <a:ext cx="3795578" cy="1475411"/>
              </a:xfrm>
              <a:prstGeom prst="rect">
                <a:avLst/>
              </a:prstGeom>
            </p:spPr>
          </p:pic>
          <p:pic>
            <p:nvPicPr>
              <p:cNvPr id="245" name="Picture 244"/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848544" y="4869160"/>
                <a:ext cx="3795578" cy="1475411"/>
              </a:xfrm>
              <a:prstGeom prst="rect">
                <a:avLst/>
              </a:prstGeom>
            </p:spPr>
          </p:pic>
          <p:pic>
            <p:nvPicPr>
              <p:cNvPr id="253" name="Picture 252"/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848544" y="5439739"/>
                <a:ext cx="3795578" cy="1475411"/>
              </a:xfrm>
              <a:prstGeom prst="rect">
                <a:avLst/>
              </a:prstGeom>
            </p:spPr>
          </p:pic>
        </p:grpSp>
        <p:pic>
          <p:nvPicPr>
            <p:cNvPr id="226" name="Picture 225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14"/>
            <a:stretch/>
          </p:blipFill>
          <p:spPr>
            <a:xfrm>
              <a:off x="1076544" y="4121462"/>
              <a:ext cx="3795578" cy="1475411"/>
            </a:xfrm>
            <a:prstGeom prst="rect">
              <a:avLst/>
            </a:prstGeom>
          </p:spPr>
        </p:pic>
        <p:pic>
          <p:nvPicPr>
            <p:cNvPr id="229" name="Picture 228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14"/>
            <a:stretch/>
          </p:blipFill>
          <p:spPr>
            <a:xfrm>
              <a:off x="1065213" y="4689632"/>
              <a:ext cx="3795578" cy="1475411"/>
            </a:xfrm>
            <a:prstGeom prst="rect">
              <a:avLst/>
            </a:prstGeom>
          </p:spPr>
        </p:pic>
      </p:grpSp>
      <p:grpSp>
        <p:nvGrpSpPr>
          <p:cNvPr id="286" name="Group 285"/>
          <p:cNvGrpSpPr/>
          <p:nvPr/>
        </p:nvGrpSpPr>
        <p:grpSpPr>
          <a:xfrm>
            <a:off x="476780" y="3366244"/>
            <a:ext cx="506082" cy="1302518"/>
            <a:chOff x="2359342" y="1700808"/>
            <a:chExt cx="673017" cy="1617082"/>
          </a:xfrm>
        </p:grpSpPr>
        <p:grpSp>
          <p:nvGrpSpPr>
            <p:cNvPr id="296" name="Group 295"/>
            <p:cNvGrpSpPr/>
            <p:nvPr/>
          </p:nvGrpSpPr>
          <p:grpSpPr>
            <a:xfrm flipH="1">
              <a:off x="2359342" y="1700808"/>
              <a:ext cx="673017" cy="1303421"/>
              <a:chOff x="1065213" y="-1207742"/>
              <a:chExt cx="3806909" cy="7372785"/>
            </a:xfrm>
          </p:grpSpPr>
          <p:grpSp>
            <p:nvGrpSpPr>
              <p:cNvPr id="301" name="Group 300"/>
              <p:cNvGrpSpPr/>
              <p:nvPr/>
            </p:nvGrpSpPr>
            <p:grpSpPr>
              <a:xfrm>
                <a:off x="1065213" y="-1207742"/>
                <a:ext cx="3806909" cy="6238543"/>
                <a:chOff x="837213" y="676607"/>
                <a:chExt cx="3806909" cy="6238543"/>
              </a:xfrm>
            </p:grpSpPr>
            <p:pic>
              <p:nvPicPr>
                <p:cNvPr id="313" name="Picture 312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414"/>
                <a:stretch/>
              </p:blipFill>
              <p:spPr>
                <a:xfrm>
                  <a:off x="837213" y="2589734"/>
                  <a:ext cx="3795578" cy="1475411"/>
                </a:xfrm>
                <a:prstGeom prst="rect">
                  <a:avLst/>
                </a:prstGeom>
              </p:spPr>
            </p:pic>
            <p:pic>
              <p:nvPicPr>
                <p:cNvPr id="314" name="Picture 313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8544" y="676607"/>
                  <a:ext cx="3795578" cy="2805717"/>
                </a:xfrm>
                <a:prstGeom prst="rect">
                  <a:avLst/>
                </a:prstGeom>
              </p:spPr>
            </p:pic>
            <p:pic>
              <p:nvPicPr>
                <p:cNvPr id="315" name="Picture 314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414"/>
                <a:stretch/>
              </p:blipFill>
              <p:spPr>
                <a:xfrm>
                  <a:off x="845765" y="3163579"/>
                  <a:ext cx="3795578" cy="1475411"/>
                </a:xfrm>
                <a:prstGeom prst="rect">
                  <a:avLst/>
                </a:prstGeom>
              </p:spPr>
            </p:pic>
            <p:pic>
              <p:nvPicPr>
                <p:cNvPr id="316" name="Picture 31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414"/>
                <a:stretch/>
              </p:blipFill>
              <p:spPr>
                <a:xfrm>
                  <a:off x="848544" y="4293096"/>
                  <a:ext cx="3795578" cy="1475411"/>
                </a:xfrm>
                <a:prstGeom prst="rect">
                  <a:avLst/>
                </a:prstGeom>
              </p:spPr>
            </p:pic>
            <p:pic>
              <p:nvPicPr>
                <p:cNvPr id="317" name="Picture 316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414"/>
                <a:stretch/>
              </p:blipFill>
              <p:spPr>
                <a:xfrm>
                  <a:off x="839663" y="3721725"/>
                  <a:ext cx="3795578" cy="1475411"/>
                </a:xfrm>
                <a:prstGeom prst="rect">
                  <a:avLst/>
                </a:prstGeom>
              </p:spPr>
            </p:pic>
            <p:pic>
              <p:nvPicPr>
                <p:cNvPr id="319" name="Picture 318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414"/>
                <a:stretch/>
              </p:blipFill>
              <p:spPr>
                <a:xfrm>
                  <a:off x="848544" y="4869160"/>
                  <a:ext cx="3795578" cy="1475411"/>
                </a:xfrm>
                <a:prstGeom prst="rect">
                  <a:avLst/>
                </a:prstGeom>
              </p:spPr>
            </p:pic>
            <p:pic>
              <p:nvPicPr>
                <p:cNvPr id="321" name="Picture 320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414"/>
                <a:stretch/>
              </p:blipFill>
              <p:spPr>
                <a:xfrm>
                  <a:off x="848544" y="5439739"/>
                  <a:ext cx="3795578" cy="1475411"/>
                </a:xfrm>
                <a:prstGeom prst="rect">
                  <a:avLst/>
                </a:prstGeom>
              </p:spPr>
            </p:pic>
          </p:grpSp>
          <p:pic>
            <p:nvPicPr>
              <p:cNvPr id="311" name="Picture 310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1076544" y="4121462"/>
                <a:ext cx="3795578" cy="1475411"/>
              </a:xfrm>
              <a:prstGeom prst="rect">
                <a:avLst/>
              </a:prstGeom>
            </p:spPr>
          </p:pic>
          <p:pic>
            <p:nvPicPr>
              <p:cNvPr id="312" name="Picture 311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1065213" y="4689632"/>
                <a:ext cx="3795578" cy="1475411"/>
              </a:xfrm>
              <a:prstGeom prst="rect">
                <a:avLst/>
              </a:prstGeom>
            </p:spPr>
          </p:pic>
        </p:grpSp>
        <p:pic>
          <p:nvPicPr>
            <p:cNvPr id="297" name="Picture 296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14"/>
            <a:stretch/>
          </p:blipFill>
          <p:spPr>
            <a:xfrm flipH="1">
              <a:off x="2361345" y="2849564"/>
              <a:ext cx="671014" cy="260835"/>
            </a:xfrm>
            <a:prstGeom prst="rect">
              <a:avLst/>
            </a:prstGeom>
          </p:spPr>
        </p:pic>
        <p:pic>
          <p:nvPicPr>
            <p:cNvPr id="298" name="Picture 29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14"/>
            <a:stretch/>
          </p:blipFill>
          <p:spPr>
            <a:xfrm flipH="1">
              <a:off x="2361345" y="2955897"/>
              <a:ext cx="671014" cy="260835"/>
            </a:xfrm>
            <a:prstGeom prst="rect">
              <a:avLst/>
            </a:prstGeom>
          </p:spPr>
        </p:pic>
        <p:pic>
          <p:nvPicPr>
            <p:cNvPr id="299" name="Picture 298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14"/>
            <a:stretch/>
          </p:blipFill>
          <p:spPr>
            <a:xfrm flipH="1">
              <a:off x="2361345" y="3057055"/>
              <a:ext cx="671014" cy="260835"/>
            </a:xfrm>
            <a:prstGeom prst="rect">
              <a:avLst/>
            </a:prstGeom>
          </p:spPr>
        </p:pic>
      </p:grpSp>
      <p:grpSp>
        <p:nvGrpSpPr>
          <p:cNvPr id="196" name="Group 195"/>
          <p:cNvGrpSpPr/>
          <p:nvPr/>
        </p:nvGrpSpPr>
        <p:grpSpPr>
          <a:xfrm>
            <a:off x="1082231" y="4586357"/>
            <a:ext cx="506082" cy="1415436"/>
            <a:chOff x="2359342" y="1700808"/>
            <a:chExt cx="673017" cy="1617082"/>
          </a:xfrm>
        </p:grpSpPr>
        <p:grpSp>
          <p:nvGrpSpPr>
            <p:cNvPr id="199" name="Group 198"/>
            <p:cNvGrpSpPr/>
            <p:nvPr/>
          </p:nvGrpSpPr>
          <p:grpSpPr>
            <a:xfrm flipH="1">
              <a:off x="2359342" y="1700808"/>
              <a:ext cx="673017" cy="1303421"/>
              <a:chOff x="1065213" y="-1207742"/>
              <a:chExt cx="3806909" cy="7372785"/>
            </a:xfrm>
          </p:grpSpPr>
          <p:grpSp>
            <p:nvGrpSpPr>
              <p:cNvPr id="212" name="Group 211"/>
              <p:cNvGrpSpPr/>
              <p:nvPr/>
            </p:nvGrpSpPr>
            <p:grpSpPr>
              <a:xfrm>
                <a:off x="1065213" y="-1207742"/>
                <a:ext cx="3806909" cy="6238543"/>
                <a:chOff x="837213" y="676607"/>
                <a:chExt cx="3806909" cy="6238543"/>
              </a:xfrm>
            </p:grpSpPr>
            <p:pic>
              <p:nvPicPr>
                <p:cNvPr id="216" name="Picture 21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414"/>
                <a:stretch/>
              </p:blipFill>
              <p:spPr>
                <a:xfrm>
                  <a:off x="837213" y="2589734"/>
                  <a:ext cx="3795578" cy="1475411"/>
                </a:xfrm>
                <a:prstGeom prst="rect">
                  <a:avLst/>
                </a:prstGeom>
              </p:spPr>
            </p:pic>
            <p:pic>
              <p:nvPicPr>
                <p:cNvPr id="217" name="Picture 216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8544" y="676607"/>
                  <a:ext cx="3795578" cy="2805717"/>
                </a:xfrm>
                <a:prstGeom prst="rect">
                  <a:avLst/>
                </a:prstGeom>
              </p:spPr>
            </p:pic>
            <p:pic>
              <p:nvPicPr>
                <p:cNvPr id="218" name="Picture 217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414"/>
                <a:stretch/>
              </p:blipFill>
              <p:spPr>
                <a:xfrm>
                  <a:off x="845765" y="3163579"/>
                  <a:ext cx="3795578" cy="1475411"/>
                </a:xfrm>
                <a:prstGeom prst="rect">
                  <a:avLst/>
                </a:prstGeom>
              </p:spPr>
            </p:pic>
            <p:pic>
              <p:nvPicPr>
                <p:cNvPr id="219" name="Picture 218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414"/>
                <a:stretch/>
              </p:blipFill>
              <p:spPr>
                <a:xfrm>
                  <a:off x="848544" y="4293096"/>
                  <a:ext cx="3795578" cy="1475411"/>
                </a:xfrm>
                <a:prstGeom prst="rect">
                  <a:avLst/>
                </a:prstGeom>
              </p:spPr>
            </p:pic>
            <p:pic>
              <p:nvPicPr>
                <p:cNvPr id="220" name="Picture 219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414"/>
                <a:stretch/>
              </p:blipFill>
              <p:spPr>
                <a:xfrm>
                  <a:off x="839663" y="3721725"/>
                  <a:ext cx="3795578" cy="1475411"/>
                </a:xfrm>
                <a:prstGeom prst="rect">
                  <a:avLst/>
                </a:prstGeom>
              </p:spPr>
            </p:pic>
            <p:pic>
              <p:nvPicPr>
                <p:cNvPr id="223" name="Picture 222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414"/>
                <a:stretch/>
              </p:blipFill>
              <p:spPr>
                <a:xfrm>
                  <a:off x="848544" y="4869160"/>
                  <a:ext cx="3795578" cy="1475411"/>
                </a:xfrm>
                <a:prstGeom prst="rect">
                  <a:avLst/>
                </a:prstGeom>
              </p:spPr>
            </p:pic>
            <p:pic>
              <p:nvPicPr>
                <p:cNvPr id="227" name="Picture 226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414"/>
                <a:stretch/>
              </p:blipFill>
              <p:spPr>
                <a:xfrm>
                  <a:off x="848544" y="5439739"/>
                  <a:ext cx="3795578" cy="1475411"/>
                </a:xfrm>
                <a:prstGeom prst="rect">
                  <a:avLst/>
                </a:prstGeom>
              </p:spPr>
            </p:pic>
          </p:grpSp>
          <p:pic>
            <p:nvPicPr>
              <p:cNvPr id="214" name="Picture 213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1076544" y="4121462"/>
                <a:ext cx="3795578" cy="1475411"/>
              </a:xfrm>
              <a:prstGeom prst="rect">
                <a:avLst/>
              </a:prstGeom>
            </p:spPr>
          </p:pic>
          <p:pic>
            <p:nvPicPr>
              <p:cNvPr id="215" name="Picture 214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1065213" y="4689632"/>
                <a:ext cx="3795578" cy="1475411"/>
              </a:xfrm>
              <a:prstGeom prst="rect">
                <a:avLst/>
              </a:prstGeom>
            </p:spPr>
          </p:pic>
        </p:grpSp>
        <p:pic>
          <p:nvPicPr>
            <p:cNvPr id="206" name="Picture 205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14"/>
            <a:stretch/>
          </p:blipFill>
          <p:spPr>
            <a:xfrm flipH="1">
              <a:off x="2361345" y="2849564"/>
              <a:ext cx="671014" cy="260835"/>
            </a:xfrm>
            <a:prstGeom prst="rect">
              <a:avLst/>
            </a:prstGeom>
          </p:spPr>
        </p:pic>
        <p:pic>
          <p:nvPicPr>
            <p:cNvPr id="207" name="Picture 206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14"/>
            <a:stretch/>
          </p:blipFill>
          <p:spPr>
            <a:xfrm flipH="1">
              <a:off x="2361345" y="2955897"/>
              <a:ext cx="671014" cy="260835"/>
            </a:xfrm>
            <a:prstGeom prst="rect">
              <a:avLst/>
            </a:prstGeom>
          </p:spPr>
        </p:pic>
        <p:pic>
          <p:nvPicPr>
            <p:cNvPr id="208" name="Picture 20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14"/>
            <a:stretch/>
          </p:blipFill>
          <p:spPr>
            <a:xfrm flipH="1">
              <a:off x="2361345" y="3057055"/>
              <a:ext cx="671014" cy="260835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969129" y="4126471"/>
            <a:ext cx="11689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b="1" dirty="0" smtClean="0"/>
              <a:t>Brazil   &gt;30:1 </a:t>
            </a:r>
            <a:endParaRPr lang="en-GB" sz="1050" b="1" dirty="0"/>
          </a:p>
        </p:txBody>
      </p:sp>
      <p:cxnSp>
        <p:nvCxnSpPr>
          <p:cNvPr id="228" name="Straight Connector 227"/>
          <p:cNvCxnSpPr>
            <a:stCxn id="2" idx="2"/>
          </p:cNvCxnSpPr>
          <p:nvPr/>
        </p:nvCxnSpPr>
        <p:spPr>
          <a:xfrm flipH="1">
            <a:off x="3313312" y="4388081"/>
            <a:ext cx="240272" cy="33706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95439" y="5568930"/>
            <a:ext cx="15856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b="1" dirty="0"/>
              <a:t>South </a:t>
            </a:r>
            <a:r>
              <a:rPr lang="en-GB" sz="1050" b="1" dirty="0" smtClean="0"/>
              <a:t>Africa  &gt;100:1</a:t>
            </a:r>
            <a:endParaRPr lang="en-GB" sz="1050" b="1" dirty="0"/>
          </a:p>
        </p:txBody>
      </p:sp>
      <p:cxnSp>
        <p:nvCxnSpPr>
          <p:cNvPr id="356" name="Straight Connector 355"/>
          <p:cNvCxnSpPr/>
          <p:nvPr/>
        </p:nvCxnSpPr>
        <p:spPr>
          <a:xfrm>
            <a:off x="5134171" y="5359476"/>
            <a:ext cx="721962" cy="28489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5071598" y="3800686"/>
            <a:ext cx="366859" cy="313527"/>
            <a:chOff x="5697999" y="2598432"/>
            <a:chExt cx="1665328" cy="1313749"/>
          </a:xfrm>
        </p:grpSpPr>
        <p:pic>
          <p:nvPicPr>
            <p:cNvPr id="264" name="Picture 26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58"/>
            <a:stretch/>
          </p:blipFill>
          <p:spPr>
            <a:xfrm>
              <a:off x="5697999" y="3227435"/>
              <a:ext cx="1652317" cy="684746"/>
            </a:xfrm>
            <a:prstGeom prst="rect">
              <a:avLst/>
            </a:prstGeom>
            <a:ln>
              <a:noFill/>
              <a:prstDash val="sysDot"/>
            </a:ln>
          </p:spPr>
        </p:pic>
        <p:pic>
          <p:nvPicPr>
            <p:cNvPr id="265" name="Picture 26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5711010" y="2598432"/>
              <a:ext cx="1652317" cy="826158"/>
            </a:xfrm>
            <a:prstGeom prst="rect">
              <a:avLst/>
            </a:prstGeom>
            <a:ln>
              <a:noFill/>
              <a:prstDash val="sysDot"/>
            </a:ln>
          </p:spPr>
        </p:pic>
      </p:grpSp>
      <p:grpSp>
        <p:nvGrpSpPr>
          <p:cNvPr id="235" name="Group 234"/>
          <p:cNvGrpSpPr/>
          <p:nvPr/>
        </p:nvGrpSpPr>
        <p:grpSpPr>
          <a:xfrm>
            <a:off x="4484096" y="3594747"/>
            <a:ext cx="456499" cy="514738"/>
            <a:chOff x="3018975" y="3717032"/>
            <a:chExt cx="494541" cy="514738"/>
          </a:xfrm>
        </p:grpSpPr>
        <p:pic>
          <p:nvPicPr>
            <p:cNvPr id="256" name="Picture 255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14"/>
            <a:stretch/>
          </p:blipFill>
          <p:spPr>
            <a:xfrm>
              <a:off x="3018975" y="3965559"/>
              <a:ext cx="493069" cy="191665"/>
            </a:xfrm>
            <a:prstGeom prst="rect">
              <a:avLst/>
            </a:prstGeom>
            <a:ln>
              <a:noFill/>
              <a:prstDash val="sysDot"/>
            </a:ln>
          </p:spPr>
        </p:pic>
        <p:grpSp>
          <p:nvGrpSpPr>
            <p:cNvPr id="261" name="Group 260"/>
            <p:cNvGrpSpPr/>
            <p:nvPr/>
          </p:nvGrpSpPr>
          <p:grpSpPr>
            <a:xfrm>
              <a:off x="3020086" y="3717032"/>
              <a:ext cx="493430" cy="514738"/>
              <a:chOff x="2772539" y="3711453"/>
              <a:chExt cx="493430" cy="514738"/>
            </a:xfrm>
          </p:grpSpPr>
          <p:pic>
            <p:nvPicPr>
              <p:cNvPr id="262" name="Picture 2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2900" y="3711453"/>
                <a:ext cx="493069" cy="364480"/>
              </a:xfrm>
              <a:prstGeom prst="rect">
                <a:avLst/>
              </a:prstGeom>
              <a:ln>
                <a:noFill/>
                <a:prstDash val="sysDot"/>
              </a:ln>
            </p:spPr>
          </p:pic>
          <p:pic>
            <p:nvPicPr>
              <p:cNvPr id="263" name="Picture 262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14"/>
              <a:stretch/>
            </p:blipFill>
            <p:spPr>
              <a:xfrm>
                <a:off x="2772539" y="4034526"/>
                <a:ext cx="493069" cy="191665"/>
              </a:xfrm>
              <a:prstGeom prst="rect">
                <a:avLst/>
              </a:prstGeom>
              <a:ln>
                <a:noFill/>
                <a:prstDash val="sysDot"/>
              </a:ln>
            </p:spPr>
          </p:pic>
        </p:grpSp>
      </p:grpSp>
      <p:sp>
        <p:nvSpPr>
          <p:cNvPr id="254" name="TextBox 253"/>
          <p:cNvSpPr txBox="1"/>
          <p:nvPr/>
        </p:nvSpPr>
        <p:spPr>
          <a:xfrm>
            <a:off x="4173871" y="3799865"/>
            <a:ext cx="642582" cy="2616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Italy</a:t>
            </a:r>
            <a:endParaRPr lang="en-GB" sz="1000" b="1" dirty="0"/>
          </a:p>
        </p:txBody>
      </p:sp>
      <p:sp>
        <p:nvSpPr>
          <p:cNvPr id="255" name="TextBox 254"/>
          <p:cNvSpPr txBox="1"/>
          <p:nvPr/>
        </p:nvSpPr>
        <p:spPr>
          <a:xfrm>
            <a:off x="4782224" y="3785860"/>
            <a:ext cx="466147" cy="2616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11:1</a:t>
            </a:r>
            <a:endParaRPr lang="en-GB" sz="1000" b="1" dirty="0"/>
          </a:p>
        </p:txBody>
      </p:sp>
      <p:cxnSp>
        <p:nvCxnSpPr>
          <p:cNvPr id="266" name="Straight Connector 265"/>
          <p:cNvCxnSpPr>
            <a:stCxn id="255" idx="0"/>
          </p:cNvCxnSpPr>
          <p:nvPr/>
        </p:nvCxnSpPr>
        <p:spPr>
          <a:xfrm flipH="1" flipV="1">
            <a:off x="4816454" y="3479334"/>
            <a:ext cx="198844" cy="30652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3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cs typeface="Times New Roman" pitchFamily="18" charset="0"/>
              </a:rPr>
              <a:t>Des inégalités de revenus d’ampleur différente à travers les pays de l’OCDE</a:t>
            </a:r>
            <a:endParaRPr lang="en-GB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1" y="6165304"/>
            <a:ext cx="83164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zh-CN" sz="1000" dirty="0" smtClean="0">
                <a:latin typeface="Calibri" pitchFamily="34" charset="0"/>
              </a:rPr>
              <a:t>Données pour 2012 ou dernière année disponible </a:t>
            </a:r>
            <a:r>
              <a:rPr lang="fr-FR" altLang="zh-CN" sz="1000" i="1" dirty="0" smtClean="0">
                <a:latin typeface="Calibri" pitchFamily="34" charset="0"/>
              </a:rPr>
              <a:t>Source</a:t>
            </a:r>
            <a:r>
              <a:rPr lang="fr-FR" altLang="zh-CN" sz="1000" dirty="0" smtClean="0">
                <a:latin typeface="Calibri" pitchFamily="34" charset="0"/>
              </a:rPr>
              <a:t>: </a:t>
            </a:r>
            <a:r>
              <a:rPr lang="fr-FR" altLang="zh-CN" sz="1000" dirty="0">
                <a:latin typeface="Calibri" pitchFamily="34" charset="0"/>
              </a:rPr>
              <a:t>OECD Income Distribution </a:t>
            </a:r>
            <a:r>
              <a:rPr lang="fr-FR" altLang="zh-CN" sz="1000" dirty="0" err="1">
                <a:latin typeface="Calibri" pitchFamily="34" charset="0"/>
              </a:rPr>
              <a:t>Database</a:t>
            </a:r>
            <a:r>
              <a:rPr lang="fr-FR" altLang="zh-CN" sz="1000" dirty="0">
                <a:latin typeface="Calibri" pitchFamily="34" charset="0"/>
              </a:rPr>
              <a:t> </a:t>
            </a:r>
            <a:r>
              <a:rPr lang="fr-FR" altLang="zh-CN" sz="1000" dirty="0" smtClean="0">
                <a:latin typeface="Calibri" pitchFamily="34" charset="0"/>
              </a:rPr>
              <a:t>, </a:t>
            </a:r>
            <a:r>
              <a:rPr lang="fr-FR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, </a:t>
            </a:r>
            <a:r>
              <a:rPr lang="fr-FR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hlinkClick r:id="rId2"/>
              </a:rPr>
              <a:t>http://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hlinkClick r:id="rId2"/>
              </a:rPr>
              <a:t>www.oecd.org/fr/els/soc/donnees-distribution-revenus.htm</a:t>
            </a:r>
            <a:r>
              <a:rPr lang="fr-FR" altLang="zh-CN" sz="1000" i="1" dirty="0" smtClean="0">
                <a:latin typeface="Calibri" pitchFamily="34" charset="0"/>
              </a:rPr>
              <a:t> Note</a:t>
            </a:r>
            <a:r>
              <a:rPr lang="fr-FR" altLang="zh-CN" sz="1000" dirty="0" smtClean="0">
                <a:latin typeface="Calibri" pitchFamily="34" charset="0"/>
              </a:rPr>
              <a:t>: Le coefficient de Gini varie de 0 – lorsque tout le monde perçoit les mêmes revenus – à 1 – où l’ensemble des revenus est capté par une seule personne. Income gap est l’écart de revenu moyen entre les 10% les plus pauvres et les 10% les plus riches. Les données concernent  les revenus disponibles par unité de consommation (« niveaux de vie »). </a:t>
            </a:r>
            <a:endParaRPr lang="fr-FR" altLang="zh-CN" sz="1000" i="1" dirty="0">
              <a:latin typeface="Georg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864350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46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8631" y="13855"/>
            <a:ext cx="7128792" cy="1268760"/>
          </a:xfrm>
        </p:spPr>
        <p:txBody>
          <a:bodyPr/>
          <a:lstStyle/>
          <a:p>
            <a:r>
              <a:rPr lang="fr-FR" dirty="0"/>
              <a:t>Tendance à long terme : hausse des inégalités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412776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Tendance</a:t>
            </a:r>
            <a:r>
              <a:rPr lang="en-US" sz="22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de long </a:t>
            </a:r>
            <a:r>
              <a:rPr lang="en-US" sz="2200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terme</a:t>
            </a:r>
            <a:r>
              <a:rPr lang="en-US" sz="22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2200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inégalités</a:t>
            </a:r>
            <a:r>
              <a:rPr lang="en-US" sz="22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revenu</a:t>
            </a:r>
            <a:r>
              <a:rPr lang="en-US" sz="22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disponible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(Gini)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75656" y="6309320"/>
            <a:ext cx="66247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zh-CN" sz="1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OECD (2015), “</a:t>
            </a:r>
            <a:r>
              <a:rPr lang="en-US" altLang="zh-CN" sz="100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In It Together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”, 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hlinkClick r:id="rId3"/>
              </a:rPr>
              <a:t>http://www.oecd.org/social/in-it-together-why-less-inequality-benefits-all-9789264235120-en.htm 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OECD Income </a:t>
            </a:r>
            <a:r>
              <a:rPr lang="fr-FR" altLang="zh-CN" sz="1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Distribution </a:t>
            </a:r>
            <a:r>
              <a:rPr lang="fr-FR" altLang="zh-CN" sz="1000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Database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  <a:hlinkClick r:id="rId4"/>
              </a:rPr>
              <a:t>www.oecd.org/social/income-distribution-database.htm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Note</a:t>
            </a:r>
            <a:r>
              <a:rPr lang="en-US" altLang="zh-CN" sz="10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Income refers to disposable income adjusted for household size</a:t>
            </a:r>
            <a:r>
              <a:rPr lang="en-US" altLang="zh-CN" sz="1000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altLang="zh-CN" sz="1000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74838"/>
            <a:ext cx="6361533" cy="445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66900"/>
            <a:ext cx="6361532" cy="444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66914"/>
            <a:ext cx="6395794" cy="44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1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Décrochage des (très) bas revenus</a:t>
            </a:r>
            <a:endParaRPr lang="en-GB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07504" y="6319465"/>
            <a:ext cx="73795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zh-CN" sz="1000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Source</a:t>
            </a:r>
            <a:r>
              <a:rPr lang="fr-FR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: OCDE </a:t>
            </a:r>
            <a:r>
              <a:rPr lang="fr-FR" altLang="zh-CN" sz="10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Income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Distribution </a:t>
            </a:r>
            <a:r>
              <a:rPr lang="fr-FR" altLang="zh-CN" sz="10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Database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, </a:t>
            </a:r>
            <a:r>
              <a:rPr lang="fr-FR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hlinkClick r:id="rId2"/>
              </a:rPr>
              <a:t>http://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hlinkClick r:id="rId2"/>
              </a:rPr>
              <a:t>www.oecd.org/fr/els/soc/donnees-distribution-revenus.htm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</a:t>
            </a:r>
            <a:endParaRPr lang="en-US" altLang="zh-CN" sz="1000" dirty="0">
              <a:latin typeface="Georgia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395536" y="1433347"/>
            <a:ext cx="8208912" cy="9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500"/>
              </a:lnSpc>
            </a:pPr>
            <a:r>
              <a:rPr lang="fr-FR" sz="2600" dirty="0" smtClean="0">
                <a:solidFill>
                  <a:srgbClr val="0070C0"/>
                </a:solidFill>
                <a:latin typeface="Calibri" pitchFamily="34" charset="0"/>
              </a:rPr>
              <a:t>Évolution du revenu disponible réel (« niveaux de vie »), </a:t>
            </a:r>
          </a:p>
          <a:p>
            <a:pPr algn="ctr">
              <a:lnSpc>
                <a:spcPts val="2500"/>
              </a:lnSpc>
            </a:pPr>
            <a:r>
              <a:rPr lang="fr-FR" sz="2600" dirty="0" smtClean="0">
                <a:solidFill>
                  <a:srgbClr val="0070C0"/>
                </a:solidFill>
                <a:latin typeface="Calibri" pitchFamily="34" charset="0"/>
              </a:rPr>
              <a:t>par tranches de revenu, 1985 = 100</a:t>
            </a:r>
            <a:endParaRPr lang="en-US" sz="26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360810"/>
            <a:ext cx="2897261" cy="3404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282" y="2357110"/>
            <a:ext cx="2897261" cy="34044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356671"/>
            <a:ext cx="2897634" cy="340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7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1126937" y="116632"/>
            <a:ext cx="7982855" cy="1219200"/>
          </a:xfrm>
        </p:spPr>
        <p:txBody>
          <a:bodyPr/>
          <a:lstStyle/>
          <a:p>
            <a:pPr algn="l"/>
            <a:r>
              <a:rPr lang="fr-FR" altLang="en-US" sz="2800" dirty="0" smtClean="0"/>
              <a:t>Risque de de pauvreté relative, par groupe d’âge</a:t>
            </a:r>
            <a:endParaRPr lang="en-GB" altLang="en-US" sz="2800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4013" y="6386648"/>
            <a:ext cx="6361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zh-CN" sz="1000" dirty="0" smtClean="0">
                <a:latin typeface="Calibri" pitchFamily="34" charset="0"/>
              </a:rPr>
              <a:t>Source: OCDE 2015, </a:t>
            </a:r>
            <a:r>
              <a:rPr lang="fr-FR" altLang="zh-CN" sz="1000" i="1" dirty="0" smtClean="0">
                <a:latin typeface="Calibri" pitchFamily="34" charset="0"/>
              </a:rPr>
              <a:t>In It </a:t>
            </a:r>
            <a:r>
              <a:rPr lang="fr-FR" altLang="zh-CN" sz="1000" i="1" dirty="0" err="1" smtClean="0">
                <a:latin typeface="Calibri" pitchFamily="34" charset="0"/>
              </a:rPr>
              <a:t>together</a:t>
            </a:r>
            <a:endParaRPr lang="fr-FR" altLang="zh-CN" sz="1000" i="1" dirty="0" smtClean="0">
              <a:latin typeface="Calibri" pitchFamily="34" charset="0"/>
            </a:endParaRPr>
          </a:p>
          <a:p>
            <a:r>
              <a:rPr lang="fr-FR" altLang="zh-CN" sz="1000" dirty="0" smtClean="0">
                <a:latin typeface="Calibri" pitchFamily="34" charset="0"/>
              </a:rPr>
              <a:t>Note de lecture: 70% de pays avaient prévu de couper des transferts en faveur de la population d’âge actif en 2012.</a:t>
            </a:r>
            <a:endParaRPr lang="fr-FR" altLang="zh-CN" sz="1000" i="1" dirty="0" smtClean="0">
              <a:latin typeface="Calibri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10800000">
            <a:off x="869142" y="3128107"/>
            <a:ext cx="211831" cy="52625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>
            <a:off x="4249441" y="2420888"/>
            <a:ext cx="244896" cy="18002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07" y="1916833"/>
            <a:ext cx="353792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41484" y="4929936"/>
            <a:ext cx="2826292" cy="411882"/>
            <a:chOff x="1041484" y="4929936"/>
            <a:chExt cx="2826292" cy="411882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484" y="5151318"/>
              <a:ext cx="204788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4929936"/>
              <a:ext cx="180020" cy="38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4937155"/>
              <a:ext cx="231880" cy="36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981" y="4943063"/>
              <a:ext cx="278176" cy="316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871271" y="1807899"/>
            <a:ext cx="3704425" cy="3473143"/>
            <a:chOff x="4871271" y="1807899"/>
            <a:chExt cx="3704425" cy="347314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271" y="1807899"/>
              <a:ext cx="3704425" cy="3166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100" y="5090542"/>
              <a:ext cx="204788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2288" y="4869160"/>
              <a:ext cx="180020" cy="38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512" y="4876379"/>
              <a:ext cx="231880" cy="36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597" y="4882287"/>
              <a:ext cx="278176" cy="316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456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2924944"/>
            <a:ext cx="648072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80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2</a:t>
            </a:r>
            <a:endParaRPr lang="en-GB" sz="68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1772816"/>
            <a:ext cx="648072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80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1</a:t>
            </a:r>
            <a:endParaRPr lang="en-GB" sz="68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0"/>
            <a:ext cx="7092400" cy="1260000"/>
          </a:xfrm>
        </p:spPr>
        <p:txBody>
          <a:bodyPr/>
          <a:lstStyle/>
          <a:p>
            <a:r>
              <a:rPr lang="fr-FR" sz="2800" dirty="0"/>
              <a:t>Principales causes de la montée des inégalités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002408" y="1755676"/>
            <a:ext cx="58326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2"/>
                </a:solidFill>
                <a:latin typeface="Calibri" panose="020F0502020204030204" pitchFamily="34" charset="0"/>
              </a:rPr>
              <a:t>Évolution des caractéristiques de l’emploi et des conditions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34332" y="2919760"/>
            <a:ext cx="58326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</a:rPr>
              <a:t>Affaiblissement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de la redistribution</a:t>
            </a:r>
          </a:p>
        </p:txBody>
      </p:sp>
    </p:spTree>
    <p:extLst>
      <p:ext uri="{BB962C8B-B14F-4D97-AF65-F5344CB8AC3E}">
        <p14:creationId xmlns:p14="http://schemas.microsoft.com/office/powerpoint/2010/main" val="174313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3" grpId="0"/>
      <p:bldP spid="4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1879</TotalTime>
  <Words>920</Words>
  <Application>Microsoft Office PowerPoint</Application>
  <PresentationFormat>On-screen Show (4:3)</PresentationFormat>
  <Paragraphs>147</Paragraphs>
  <Slides>18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OECD_English_white</vt:lpstr>
      <vt:lpstr>PowerPoint Presentation</vt:lpstr>
      <vt:lpstr>Quelques travaux de l’OCDE sur les inégalités</vt:lpstr>
      <vt:lpstr>Tous Concernés  les principaux messages</vt:lpstr>
      <vt:lpstr>PowerPoint Presentation</vt:lpstr>
      <vt:lpstr>Des inégalités de revenus d’ampleur différente à travers les pays de l’OCDE</vt:lpstr>
      <vt:lpstr>Tendance à long terme : hausse des inégalités</vt:lpstr>
      <vt:lpstr>PowerPoint Presentation</vt:lpstr>
      <vt:lpstr>Risque de de pauvreté relative, par groupe d’âge</vt:lpstr>
      <vt:lpstr>Principales causes de la montée des inégalités</vt:lpstr>
      <vt:lpstr>Plus de la moitié des emplois créés depuis 1995 sont non-standards</vt:lpstr>
      <vt:lpstr>Polarisation accrue des marchés du travail</vt:lpstr>
      <vt:lpstr>La redistribution atténue les inégalités</vt:lpstr>
      <vt:lpstr>Affaiblissement de la redistribution depuis deux décennies</vt:lpstr>
      <vt:lpstr>Limiter les inégalités, et renforcer la cohésion sociale</vt:lpstr>
      <vt:lpstr>Merci de votre attention!</vt:lpstr>
      <vt:lpstr>L’application Comparez votre revenu</vt:lpstr>
      <vt:lpstr>Peu de personnes situent convenablement leur revenu! </vt:lpstr>
      <vt:lpstr>La plupart des gens se voient plus près du milieu qu’ils ne le sont réellement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Céline Thévenot</dc:creator>
  <cp:lastModifiedBy>Céline Thévenot</cp:lastModifiedBy>
  <cp:revision>135</cp:revision>
  <cp:lastPrinted>2015-12-09T08:41:59Z</cp:lastPrinted>
  <dcterms:created xsi:type="dcterms:W3CDTF">2015-05-19T18:16:38Z</dcterms:created>
  <dcterms:modified xsi:type="dcterms:W3CDTF">2015-12-15T16:23:51Z</dcterms:modified>
</cp:coreProperties>
</file>