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22" r:id="rId2"/>
    <p:sldId id="342" r:id="rId3"/>
    <p:sldId id="340" r:id="rId4"/>
    <p:sldId id="339" r:id="rId5"/>
    <p:sldId id="351" r:id="rId6"/>
    <p:sldId id="352" r:id="rId7"/>
    <p:sldId id="344" r:id="rId8"/>
    <p:sldId id="348" r:id="rId9"/>
    <p:sldId id="349" r:id="rId10"/>
    <p:sldId id="350" r:id="rId11"/>
    <p:sldId id="343" r:id="rId12"/>
    <p:sldId id="336" r:id="rId13"/>
  </p:sldIdLst>
  <p:sldSz cx="9144000" cy="6858000" type="screen4x3"/>
  <p:notesSz cx="6740525" cy="98679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000066"/>
    <a:srgbClr val="FF9999"/>
    <a:srgbClr val="FF7C80"/>
    <a:srgbClr val="29547F"/>
    <a:srgbClr val="CDCDDE"/>
    <a:srgbClr val="CAC4EE"/>
    <a:srgbClr val="204022"/>
    <a:srgbClr val="008000"/>
    <a:srgbClr val="FAC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1" autoAdjust="0"/>
    <p:restoredTop sz="81420" autoAdjust="0"/>
  </p:normalViewPr>
  <p:slideViewPr>
    <p:cSldViewPr>
      <p:cViewPr>
        <p:scale>
          <a:sx n="75" d="100"/>
          <a:sy n="75" d="100"/>
        </p:scale>
        <p:origin x="-858" y="5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21000" cy="492684"/>
          </a:xfrm>
          <a:prstGeom prst="rect">
            <a:avLst/>
          </a:prstGeom>
          <a:noFill/>
          <a:ln>
            <a:noFill/>
          </a:ln>
          <a:extLst/>
        </p:spPr>
        <p:txBody>
          <a:bodyPr vert="horz" wrap="square" lIns="91009" tIns="45505" rIns="91009" bIns="45505" numCol="1" anchor="t" anchorCtr="0" compatLnSpc="1">
            <a:prstTxWarp prst="textNoShape">
              <a:avLst/>
            </a:prstTxWarp>
          </a:bodyPr>
          <a:lstStyle>
            <a:lvl1pPr defTabSz="907567">
              <a:defRPr sz="1200">
                <a:latin typeface="Arial" charset="0"/>
                <a:cs typeface="Arial" charset="0"/>
              </a:defRPr>
            </a:lvl1pPr>
          </a:lstStyle>
          <a:p>
            <a:pPr>
              <a:defRPr/>
            </a:pPr>
            <a:endParaRPr lang="fr-FR" dirty="0"/>
          </a:p>
        </p:txBody>
      </p:sp>
      <p:sp>
        <p:nvSpPr>
          <p:cNvPr id="3" name="Date Placeholder 2"/>
          <p:cNvSpPr>
            <a:spLocks noGrp="1"/>
          </p:cNvSpPr>
          <p:nvPr>
            <p:ph type="dt" sz="quarter" idx="1"/>
          </p:nvPr>
        </p:nvSpPr>
        <p:spPr bwMode="auto">
          <a:xfrm>
            <a:off x="3817938" y="0"/>
            <a:ext cx="2921000" cy="492684"/>
          </a:xfrm>
          <a:prstGeom prst="rect">
            <a:avLst/>
          </a:prstGeom>
          <a:noFill/>
          <a:ln>
            <a:noFill/>
          </a:ln>
          <a:extLst/>
        </p:spPr>
        <p:txBody>
          <a:bodyPr vert="horz" wrap="square" lIns="91009" tIns="45505" rIns="91009" bIns="45505" numCol="1" anchor="t" anchorCtr="0" compatLnSpc="1">
            <a:prstTxWarp prst="textNoShape">
              <a:avLst/>
            </a:prstTxWarp>
          </a:bodyPr>
          <a:lstStyle>
            <a:lvl1pPr algn="r" defTabSz="907567">
              <a:defRPr sz="1200">
                <a:latin typeface="Arial" charset="0"/>
                <a:cs typeface="Arial" charset="0"/>
              </a:defRPr>
            </a:lvl1pPr>
          </a:lstStyle>
          <a:p>
            <a:pPr>
              <a:defRPr/>
            </a:pPr>
            <a:fld id="{92218E39-B18F-4D24-B67D-25040B39E15E}" type="datetimeFigureOut">
              <a:rPr lang="fr-FR"/>
              <a:pPr>
                <a:defRPr/>
              </a:pPr>
              <a:t>21/01/2016</a:t>
            </a:fld>
            <a:endParaRPr lang="fr-FR" dirty="0"/>
          </a:p>
        </p:txBody>
      </p:sp>
      <p:sp>
        <p:nvSpPr>
          <p:cNvPr id="4" name="Footer Placeholder 3"/>
          <p:cNvSpPr>
            <a:spLocks noGrp="1"/>
          </p:cNvSpPr>
          <p:nvPr>
            <p:ph type="ftr" sz="quarter" idx="2"/>
          </p:nvPr>
        </p:nvSpPr>
        <p:spPr bwMode="auto">
          <a:xfrm>
            <a:off x="0" y="9373638"/>
            <a:ext cx="2921000" cy="492684"/>
          </a:xfrm>
          <a:prstGeom prst="rect">
            <a:avLst/>
          </a:prstGeom>
          <a:noFill/>
          <a:ln>
            <a:noFill/>
          </a:ln>
          <a:extLst/>
        </p:spPr>
        <p:txBody>
          <a:bodyPr vert="horz" wrap="square" lIns="91009" tIns="45505" rIns="91009" bIns="45505" numCol="1" anchor="b" anchorCtr="0" compatLnSpc="1">
            <a:prstTxWarp prst="textNoShape">
              <a:avLst/>
            </a:prstTxWarp>
          </a:bodyPr>
          <a:lstStyle>
            <a:lvl1pPr defTabSz="907567">
              <a:defRPr sz="1200">
                <a:latin typeface="Arial" charset="0"/>
                <a:cs typeface="Arial" charset="0"/>
              </a:defRPr>
            </a:lvl1pPr>
          </a:lstStyle>
          <a:p>
            <a:pPr>
              <a:defRPr/>
            </a:pPr>
            <a:endParaRPr lang="fr-FR" dirty="0"/>
          </a:p>
        </p:txBody>
      </p:sp>
      <p:sp>
        <p:nvSpPr>
          <p:cNvPr id="5" name="Slide Number Placeholder 4"/>
          <p:cNvSpPr>
            <a:spLocks noGrp="1"/>
          </p:cNvSpPr>
          <p:nvPr>
            <p:ph type="sldNum" sz="quarter" idx="3"/>
          </p:nvPr>
        </p:nvSpPr>
        <p:spPr bwMode="auto">
          <a:xfrm>
            <a:off x="3817938" y="9373638"/>
            <a:ext cx="2921000" cy="492684"/>
          </a:xfrm>
          <a:prstGeom prst="rect">
            <a:avLst/>
          </a:prstGeom>
          <a:noFill/>
          <a:ln>
            <a:noFill/>
          </a:ln>
          <a:extLst/>
        </p:spPr>
        <p:txBody>
          <a:bodyPr vert="horz" wrap="square" lIns="91009" tIns="45505" rIns="91009" bIns="45505" numCol="1" anchor="b" anchorCtr="0" compatLnSpc="1">
            <a:prstTxWarp prst="textNoShape">
              <a:avLst/>
            </a:prstTxWarp>
          </a:bodyPr>
          <a:lstStyle>
            <a:lvl1pPr algn="r" defTabSz="907567">
              <a:defRPr sz="1200">
                <a:latin typeface="Arial" charset="0"/>
                <a:cs typeface="Arial" charset="0"/>
              </a:defRPr>
            </a:lvl1pPr>
          </a:lstStyle>
          <a:p>
            <a:pPr>
              <a:defRPr/>
            </a:pPr>
            <a:fld id="{F2F77052-61AA-4112-864A-393658067896}" type="slidenum">
              <a:rPr lang="fr-FR"/>
              <a:pPr>
                <a:defRPr/>
              </a:pPr>
              <a:t>‹N°›</a:t>
            </a:fld>
            <a:endParaRPr lang="fr-FR" dirty="0"/>
          </a:p>
        </p:txBody>
      </p:sp>
    </p:spTree>
    <p:extLst>
      <p:ext uri="{BB962C8B-B14F-4D97-AF65-F5344CB8AC3E}">
        <p14:creationId xmlns:p14="http://schemas.microsoft.com/office/powerpoint/2010/main" val="3419008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21000" cy="492684"/>
          </a:xfrm>
          <a:prstGeom prst="rect">
            <a:avLst/>
          </a:prstGeom>
          <a:noFill/>
          <a:ln>
            <a:noFill/>
          </a:ln>
          <a:extLst/>
        </p:spPr>
        <p:txBody>
          <a:bodyPr vert="horz" wrap="square" lIns="91009" tIns="45505" rIns="91009" bIns="45505" numCol="1" anchor="t" anchorCtr="0" compatLnSpc="1">
            <a:prstTxWarp prst="textNoShape">
              <a:avLst/>
            </a:prstTxWarp>
          </a:bodyPr>
          <a:lstStyle>
            <a:lvl1pPr defTabSz="907567">
              <a:defRPr sz="1200">
                <a:latin typeface="Arial" charset="0"/>
                <a:cs typeface="Arial" charset="0"/>
              </a:defRPr>
            </a:lvl1pPr>
          </a:lstStyle>
          <a:p>
            <a:pPr>
              <a:defRPr/>
            </a:pPr>
            <a:endParaRPr lang="fr-FR" dirty="0"/>
          </a:p>
        </p:txBody>
      </p:sp>
      <p:sp>
        <p:nvSpPr>
          <p:cNvPr id="3" name="Date Placeholder 2"/>
          <p:cNvSpPr>
            <a:spLocks noGrp="1"/>
          </p:cNvSpPr>
          <p:nvPr>
            <p:ph type="dt" idx="1"/>
          </p:nvPr>
        </p:nvSpPr>
        <p:spPr bwMode="auto">
          <a:xfrm>
            <a:off x="3817938" y="0"/>
            <a:ext cx="2921000" cy="492684"/>
          </a:xfrm>
          <a:prstGeom prst="rect">
            <a:avLst/>
          </a:prstGeom>
          <a:noFill/>
          <a:ln>
            <a:noFill/>
          </a:ln>
          <a:extLst/>
        </p:spPr>
        <p:txBody>
          <a:bodyPr vert="horz" wrap="square" lIns="91009" tIns="45505" rIns="91009" bIns="45505" numCol="1" anchor="t" anchorCtr="0" compatLnSpc="1">
            <a:prstTxWarp prst="textNoShape">
              <a:avLst/>
            </a:prstTxWarp>
          </a:bodyPr>
          <a:lstStyle>
            <a:lvl1pPr algn="r" defTabSz="907567">
              <a:defRPr sz="1200">
                <a:latin typeface="Arial" charset="0"/>
                <a:cs typeface="Arial" charset="0"/>
              </a:defRPr>
            </a:lvl1pPr>
          </a:lstStyle>
          <a:p>
            <a:pPr>
              <a:defRPr/>
            </a:pPr>
            <a:fld id="{36F0BDD7-F6F0-493B-B2F9-DDB215F2778B}" type="datetimeFigureOut">
              <a:rPr lang="fr-FR"/>
              <a:pPr>
                <a:defRPr/>
              </a:pPr>
              <a:t>21/01/2016</a:t>
            </a:fld>
            <a:endParaRPr lang="fr-FR" dirty="0"/>
          </a:p>
        </p:txBody>
      </p:sp>
      <p:sp>
        <p:nvSpPr>
          <p:cNvPr id="4" name="Slide Image Placeholder 3"/>
          <p:cNvSpPr>
            <a:spLocks noGrp="1" noRot="1" noChangeAspect="1"/>
          </p:cNvSpPr>
          <p:nvPr>
            <p:ph type="sldImg" idx="2"/>
          </p:nvPr>
        </p:nvSpPr>
        <p:spPr>
          <a:xfrm>
            <a:off x="904875" y="741363"/>
            <a:ext cx="4930775" cy="3698875"/>
          </a:xfrm>
          <a:prstGeom prst="rect">
            <a:avLst/>
          </a:prstGeom>
          <a:noFill/>
          <a:ln w="12700">
            <a:solidFill>
              <a:prstClr val="black"/>
            </a:solidFill>
          </a:ln>
        </p:spPr>
        <p:txBody>
          <a:bodyPr vert="horz" lIns="91355" tIns="45678" rIns="91355" bIns="45678" rtlCol="0" anchor="ctr"/>
          <a:lstStyle/>
          <a:p>
            <a:pPr lvl="0"/>
            <a:endParaRPr lang="fr-FR" noProof="0" dirty="0"/>
          </a:p>
        </p:txBody>
      </p:sp>
      <p:sp>
        <p:nvSpPr>
          <p:cNvPr id="5" name="Notes Placeholder 4"/>
          <p:cNvSpPr>
            <a:spLocks noGrp="1"/>
          </p:cNvSpPr>
          <p:nvPr>
            <p:ph type="body" sz="quarter" idx="3"/>
          </p:nvPr>
        </p:nvSpPr>
        <p:spPr bwMode="auto">
          <a:xfrm>
            <a:off x="673102" y="4688398"/>
            <a:ext cx="5394325" cy="4440476"/>
          </a:xfrm>
          <a:prstGeom prst="rect">
            <a:avLst/>
          </a:prstGeom>
          <a:noFill/>
          <a:ln>
            <a:noFill/>
          </a:ln>
          <a:extLst/>
        </p:spPr>
        <p:txBody>
          <a:bodyPr vert="horz" wrap="square" lIns="91009" tIns="45505" rIns="91009" bIns="455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r-FR" noProof="0"/>
          </a:p>
        </p:txBody>
      </p:sp>
      <p:sp>
        <p:nvSpPr>
          <p:cNvPr id="6" name="Footer Placeholder 5"/>
          <p:cNvSpPr>
            <a:spLocks noGrp="1"/>
          </p:cNvSpPr>
          <p:nvPr>
            <p:ph type="ftr" sz="quarter" idx="4"/>
          </p:nvPr>
        </p:nvSpPr>
        <p:spPr bwMode="auto">
          <a:xfrm>
            <a:off x="0" y="9373638"/>
            <a:ext cx="2921000" cy="492684"/>
          </a:xfrm>
          <a:prstGeom prst="rect">
            <a:avLst/>
          </a:prstGeom>
          <a:noFill/>
          <a:ln>
            <a:noFill/>
          </a:ln>
          <a:extLst/>
        </p:spPr>
        <p:txBody>
          <a:bodyPr vert="horz" wrap="square" lIns="91009" tIns="45505" rIns="91009" bIns="45505" numCol="1" anchor="b" anchorCtr="0" compatLnSpc="1">
            <a:prstTxWarp prst="textNoShape">
              <a:avLst/>
            </a:prstTxWarp>
          </a:bodyPr>
          <a:lstStyle>
            <a:lvl1pPr defTabSz="907567">
              <a:defRPr sz="1200">
                <a:latin typeface="Arial" charset="0"/>
                <a:cs typeface="Arial" charset="0"/>
              </a:defRPr>
            </a:lvl1pPr>
          </a:lstStyle>
          <a:p>
            <a:pPr>
              <a:defRPr/>
            </a:pPr>
            <a:endParaRPr lang="fr-FR" dirty="0"/>
          </a:p>
        </p:txBody>
      </p:sp>
      <p:sp>
        <p:nvSpPr>
          <p:cNvPr id="7" name="Slide Number Placeholder 6"/>
          <p:cNvSpPr>
            <a:spLocks noGrp="1"/>
          </p:cNvSpPr>
          <p:nvPr>
            <p:ph type="sldNum" sz="quarter" idx="5"/>
          </p:nvPr>
        </p:nvSpPr>
        <p:spPr bwMode="auto">
          <a:xfrm>
            <a:off x="3817938" y="9373638"/>
            <a:ext cx="2921000" cy="492684"/>
          </a:xfrm>
          <a:prstGeom prst="rect">
            <a:avLst/>
          </a:prstGeom>
          <a:noFill/>
          <a:ln>
            <a:noFill/>
          </a:ln>
          <a:extLst/>
        </p:spPr>
        <p:txBody>
          <a:bodyPr vert="horz" wrap="square" lIns="91009" tIns="45505" rIns="91009" bIns="45505" numCol="1" anchor="b" anchorCtr="0" compatLnSpc="1">
            <a:prstTxWarp prst="textNoShape">
              <a:avLst/>
            </a:prstTxWarp>
          </a:bodyPr>
          <a:lstStyle>
            <a:lvl1pPr algn="r" defTabSz="907567">
              <a:defRPr sz="1200">
                <a:latin typeface="Arial" charset="0"/>
                <a:cs typeface="Arial" charset="0"/>
              </a:defRPr>
            </a:lvl1pPr>
          </a:lstStyle>
          <a:p>
            <a:pPr>
              <a:defRPr/>
            </a:pPr>
            <a:fld id="{7A443E55-DF83-46A9-B95C-A853E4DD1898}" type="slidenum">
              <a:rPr lang="fr-FR"/>
              <a:pPr>
                <a:defRPr/>
              </a:pPr>
              <a:t>‹N°›</a:t>
            </a:fld>
            <a:endParaRPr lang="fr-FR" dirty="0"/>
          </a:p>
        </p:txBody>
      </p:sp>
    </p:spTree>
    <p:extLst>
      <p:ext uri="{BB962C8B-B14F-4D97-AF65-F5344CB8AC3E}">
        <p14:creationId xmlns:p14="http://schemas.microsoft.com/office/powerpoint/2010/main" val="4153723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1</a:t>
            </a:fld>
            <a:endParaRPr lang="fr-FR" dirty="0"/>
          </a:p>
        </p:txBody>
      </p:sp>
    </p:spTree>
    <p:extLst>
      <p:ext uri="{BB962C8B-B14F-4D97-AF65-F5344CB8AC3E}">
        <p14:creationId xmlns:p14="http://schemas.microsoft.com/office/powerpoint/2010/main" val="3354355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10</a:t>
            </a:fld>
            <a:endParaRPr lang="fr-FR" dirty="0"/>
          </a:p>
        </p:txBody>
      </p:sp>
    </p:spTree>
    <p:extLst>
      <p:ext uri="{BB962C8B-B14F-4D97-AF65-F5344CB8AC3E}">
        <p14:creationId xmlns:p14="http://schemas.microsoft.com/office/powerpoint/2010/main" val="3684896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11</a:t>
            </a:fld>
            <a:endParaRPr lang="fr-FR" dirty="0"/>
          </a:p>
        </p:txBody>
      </p:sp>
    </p:spTree>
    <p:extLst>
      <p:ext uri="{BB962C8B-B14F-4D97-AF65-F5344CB8AC3E}">
        <p14:creationId xmlns:p14="http://schemas.microsoft.com/office/powerpoint/2010/main" val="866124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graphique permet de voir la</a:t>
            </a:r>
            <a:r>
              <a:rPr lang="fr-FR" baseline="0" dirty="0" smtClean="0"/>
              <a:t> variation globale de masse de prestation versée par décile de niveau de vie.</a:t>
            </a:r>
          </a:p>
          <a:p>
            <a:r>
              <a:rPr lang="fr-FR" baseline="0" dirty="0" smtClean="0"/>
              <a:t>Pour les ménages les plus aisés, c’est essentiellement la baisse du plafond du quotient familial qui joue (plus marginalement le Clca majoré).</a:t>
            </a:r>
          </a:p>
          <a:p>
            <a:r>
              <a:rPr lang="fr-FR" baseline="0" dirty="0" smtClean="0"/>
              <a:t>La baisse d’AB est répartie plus équitablement sur l’échelle des niveaux de vie.</a:t>
            </a:r>
          </a:p>
          <a:p>
            <a:r>
              <a:rPr lang="fr-FR" baseline="0" dirty="0" smtClean="0"/>
              <a:t>Pour les gains des premiers déciles, ils sont essentiellement dus au complément familial et à l’asf.</a:t>
            </a:r>
          </a:p>
          <a:p>
            <a:endParaRPr lang="fr-FR" baseline="0" dirty="0" smtClean="0"/>
          </a:p>
          <a:p>
            <a:r>
              <a:rPr lang="fr-FR" dirty="0" smtClean="0"/>
              <a:t>Décomposition de la variation de revenu disponible en fonction des prestations et impôts</a:t>
            </a:r>
            <a:endParaRPr lang="fr-FR" dirty="0"/>
          </a:p>
        </p:txBody>
      </p:sp>
      <p:sp>
        <p:nvSpPr>
          <p:cNvPr id="4" name="Espace réservé du numéro de diapositive 3"/>
          <p:cNvSpPr>
            <a:spLocks noGrp="1"/>
          </p:cNvSpPr>
          <p:nvPr>
            <p:ph type="sldNum" sz="quarter" idx="10"/>
          </p:nvPr>
        </p:nvSpPr>
        <p:spPr/>
        <p:txBody>
          <a:bodyPr/>
          <a:lstStyle/>
          <a:p>
            <a:pPr>
              <a:defRPr/>
            </a:pPr>
            <a:fld id="{DAE3ECE0-6128-43B1-B544-6BB250908AAA}" type="slidenum">
              <a:rPr lang="fr-FR" altLang="fr-FR" smtClean="0"/>
              <a:pPr>
                <a:defRPr/>
              </a:pPr>
              <a:t>12</a:t>
            </a:fld>
            <a:endParaRPr lang="fr-FR" altLang="fr-FR" dirty="0"/>
          </a:p>
        </p:txBody>
      </p:sp>
    </p:spTree>
    <p:extLst>
      <p:ext uri="{BB962C8B-B14F-4D97-AF65-F5344CB8AC3E}">
        <p14:creationId xmlns:p14="http://schemas.microsoft.com/office/powerpoint/2010/main" val="283859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Ici l’idée</a:t>
            </a:r>
            <a:r>
              <a:rPr lang="fr-FR" baseline="0" dirty="0" smtClean="0"/>
              <a:t> c’est de dire qu’on est dans un approche assez similaire à ce qui a été présenté précédemment </a:t>
            </a:r>
          </a:p>
          <a:p>
            <a:r>
              <a:rPr lang="fr-FR" baseline="0" dirty="0" smtClean="0"/>
              <a:t>En termes d’outils</a:t>
            </a:r>
          </a:p>
          <a:p>
            <a:r>
              <a:rPr lang="fr-FR" baseline="0" dirty="0" smtClean="0"/>
              <a:t>En termes d’objectifs : mesurer les effets en termes de redistribution de mesures nouvelles</a:t>
            </a:r>
          </a:p>
          <a:p>
            <a:endParaRPr lang="fr-FR" baseline="0" dirty="0" smtClean="0"/>
          </a:p>
          <a:p>
            <a:r>
              <a:rPr lang="fr-FR" baseline="0" dirty="0" smtClean="0"/>
              <a:t>Mais qu’on le fait avec un axe famille :</a:t>
            </a:r>
          </a:p>
          <a:p>
            <a:pPr marL="171431" indent="-171431">
              <a:buFontTx/>
              <a:buChar char="-"/>
            </a:pPr>
            <a:r>
              <a:rPr lang="fr-FR" baseline="0" dirty="0" smtClean="0"/>
              <a:t>Champ de mesures différent</a:t>
            </a:r>
          </a:p>
          <a:p>
            <a:pPr marL="171431" indent="-171431">
              <a:buFontTx/>
              <a:buChar char="-"/>
            </a:pPr>
            <a:r>
              <a:rPr lang="fr-FR" baseline="0" dirty="0" smtClean="0"/>
              <a:t>Horizon temporel différent : fin de montée en charge</a:t>
            </a:r>
          </a:p>
          <a:p>
            <a:pPr marL="171431" indent="-171431">
              <a:buFontTx/>
              <a:buChar char="-"/>
            </a:pPr>
            <a:r>
              <a:rPr lang="fr-FR" baseline="0" dirty="0" smtClean="0"/>
              <a:t>Et intérêt pour le profil du soutien financier aux familles et la compensation du coût de l’enfant</a:t>
            </a:r>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2</a:t>
            </a:fld>
            <a:endParaRPr lang="fr-FR" dirty="0"/>
          </a:p>
        </p:txBody>
      </p:sp>
    </p:spTree>
    <p:extLst>
      <p:ext uri="{BB962C8B-B14F-4D97-AF65-F5344CB8AC3E}">
        <p14:creationId xmlns:p14="http://schemas.microsoft.com/office/powerpoint/2010/main" val="2362872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sz="1800" dirty="0">
                <a:cs typeface="Arial" panose="020B0604020202020204" pitchFamily="34" charset="0"/>
              </a:rPr>
              <a:t>La baisse du plafond du quotient familial (QF) : </a:t>
            </a:r>
          </a:p>
          <a:p>
            <a:pPr lvl="1">
              <a:defRPr/>
            </a:pPr>
            <a:r>
              <a:rPr lang="fr-FR" dirty="0" smtClean="0">
                <a:cs typeface="Arial" panose="020B0604020202020204" pitchFamily="34" charset="0"/>
              </a:rPr>
              <a:t>Le plafond de l’avantage fiscal procuré par chaque enfant est passé de 2000€ à 1500€. </a:t>
            </a:r>
          </a:p>
          <a:p>
            <a:pPr lvl="1">
              <a:defRPr/>
            </a:pPr>
            <a:r>
              <a:rPr lang="fr-FR" dirty="0" smtClean="0">
                <a:cs typeface="Arial" panose="020B0604020202020204" pitchFamily="34" charset="0"/>
              </a:rPr>
              <a:t>Un montant d’impôt qui augmente en moyenne de 71€ par mois pour 1,4 million de ménage. </a:t>
            </a:r>
          </a:p>
          <a:p>
            <a:pPr lvl="1">
              <a:defRPr/>
            </a:pPr>
            <a:endParaRPr lang="fr-FR" dirty="0" smtClean="0">
              <a:cs typeface="Arial" panose="020B0604020202020204" pitchFamily="34" charset="0"/>
            </a:endParaRPr>
          </a:p>
          <a:p>
            <a:pPr>
              <a:defRPr/>
            </a:pPr>
            <a:r>
              <a:rPr lang="fr-FR" sz="1800" dirty="0">
                <a:cs typeface="Arial" panose="020B0604020202020204" pitchFamily="34" charset="0"/>
              </a:rPr>
              <a:t>Les réformes de la PAJE pour les enfants nés à compter du 1</a:t>
            </a:r>
            <a:r>
              <a:rPr lang="fr-FR" sz="1800" baseline="30000" dirty="0">
                <a:cs typeface="Arial" panose="020B0604020202020204" pitchFamily="34" charset="0"/>
              </a:rPr>
              <a:t>er</a:t>
            </a:r>
            <a:r>
              <a:rPr lang="fr-FR" sz="1800" dirty="0">
                <a:cs typeface="Arial" panose="020B0604020202020204" pitchFamily="34" charset="0"/>
              </a:rPr>
              <a:t> avril 2014</a:t>
            </a:r>
          </a:p>
          <a:p>
            <a:pPr lvl="1">
              <a:defRPr/>
            </a:pPr>
            <a:r>
              <a:rPr lang="fr-FR" dirty="0" smtClean="0">
                <a:cs typeface="Arial" panose="020B0604020202020204" pitchFamily="34" charset="0"/>
              </a:rPr>
              <a:t>Un plafond  de ressources  abaissé :</a:t>
            </a:r>
          </a:p>
          <a:p>
            <a:pPr lvl="2">
              <a:defRPr/>
            </a:pPr>
            <a:r>
              <a:rPr lang="fr-FR" sz="1800" dirty="0">
                <a:cs typeface="Arial" panose="020B0604020202020204" pitchFamily="34" charset="0"/>
              </a:rPr>
              <a:t>Exclusion de 2,8% des allocataires de l’Allocation de base (AB).</a:t>
            </a:r>
          </a:p>
          <a:p>
            <a:pPr lvl="2">
              <a:defRPr/>
            </a:pPr>
            <a:r>
              <a:rPr lang="fr-FR" sz="1800" dirty="0">
                <a:cs typeface="Arial" panose="020B0604020202020204" pitchFamily="34" charset="0"/>
              </a:rPr>
              <a:t>Exclusion de 1500 allocataires par mois de la prime de naissance. </a:t>
            </a:r>
          </a:p>
          <a:p>
            <a:pPr lvl="2">
              <a:defRPr/>
            </a:pPr>
            <a:r>
              <a:rPr lang="fr-FR" sz="1800" dirty="0">
                <a:cs typeface="Arial" panose="020B0604020202020204" pitchFamily="34" charset="0"/>
              </a:rPr>
              <a:t>Baisse des montants perçus au titre du complément mode de garde (CMG)</a:t>
            </a:r>
          </a:p>
          <a:p>
            <a:pPr lvl="1">
              <a:defRPr/>
            </a:pPr>
            <a:r>
              <a:rPr lang="fr-FR" dirty="0" smtClean="0">
                <a:cs typeface="Arial" panose="020B0604020202020204" pitchFamily="34" charset="0"/>
              </a:rPr>
              <a:t>L’AB à taux partiel pour 13% des allocataires </a:t>
            </a:r>
          </a:p>
          <a:p>
            <a:pPr lvl="1">
              <a:defRPr/>
            </a:pPr>
            <a:r>
              <a:rPr lang="fr-FR" dirty="0" smtClean="0">
                <a:cs typeface="Arial" panose="020B0604020202020204" pitchFamily="34" charset="0"/>
              </a:rPr>
              <a:t>La suppression de la majoration de CLCA pour les non éligibles à l’AB</a:t>
            </a:r>
          </a:p>
          <a:p>
            <a:pPr lvl="1">
              <a:defRPr/>
            </a:pPr>
            <a:r>
              <a:rPr lang="fr-FR" dirty="0" smtClean="0">
                <a:cs typeface="Arial" panose="020B0604020202020204" pitchFamily="34" charset="0"/>
              </a:rPr>
              <a:t>Une mesure non ciblée : le gel de l’AB jusqu’à ce que son montant soit égal à celui du Complément familial (CF)</a:t>
            </a:r>
          </a:p>
          <a:p>
            <a:pPr>
              <a:defRPr/>
            </a:pPr>
            <a:r>
              <a:rPr lang="fr-FR" sz="1800" dirty="0">
                <a:cs typeface="Arial" panose="020B0604020202020204" pitchFamily="34" charset="0"/>
              </a:rPr>
              <a:t>La modulation des allocations familiales (AF)</a:t>
            </a:r>
          </a:p>
          <a:p>
            <a:pPr lvl="1">
              <a:defRPr/>
            </a:pPr>
            <a:r>
              <a:rPr lang="fr-FR" dirty="0" smtClean="0">
                <a:cs typeface="Arial" panose="020B0604020202020204" pitchFamily="34" charset="0"/>
              </a:rPr>
              <a:t>Une perte moyenne de 127€ pour 10% des allocataires d’AF</a:t>
            </a:r>
          </a:p>
          <a:p>
            <a:pPr lvl="1">
              <a:defRPr/>
            </a:pPr>
            <a:r>
              <a:rPr lang="fr-FR" dirty="0" smtClean="0">
                <a:cs typeface="Arial" panose="020B0604020202020204" pitchFamily="34" charset="0"/>
              </a:rPr>
              <a:t>470 000 familles en septembre 2015 (France entière)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3</a:t>
            </a:fld>
            <a:endParaRPr lang="fr-FR" dirty="0"/>
          </a:p>
        </p:txBody>
      </p:sp>
    </p:spTree>
    <p:extLst>
      <p:ext uri="{BB962C8B-B14F-4D97-AF65-F5344CB8AC3E}">
        <p14:creationId xmlns:p14="http://schemas.microsoft.com/office/powerpoint/2010/main" val="255023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4</a:t>
            </a:fld>
            <a:endParaRPr lang="fr-FR" dirty="0"/>
          </a:p>
        </p:txBody>
      </p:sp>
    </p:spTree>
    <p:extLst>
      <p:ext uri="{BB962C8B-B14F-4D97-AF65-F5344CB8AC3E}">
        <p14:creationId xmlns:p14="http://schemas.microsoft.com/office/powerpoint/2010/main" val="13599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14295">
              <a:defRPr/>
            </a:pPr>
            <a:r>
              <a:rPr lang="fr-FR" dirty="0" smtClean="0"/>
              <a:t>Tout</a:t>
            </a:r>
            <a:r>
              <a:rPr lang="fr-FR" baseline="0" dirty="0" smtClean="0"/>
              <a:t> d’abord quelques éléments permettant de comprendre les effets attendus, un cas-types avec deux situation familiale, et la variation de revenu disponible avant/après réforme en fin de montée en charge.</a:t>
            </a:r>
          </a:p>
          <a:p>
            <a:pPr defTabSz="914295">
              <a:defRPr/>
            </a:pPr>
            <a:endParaRPr lang="fr-FR" baseline="0" dirty="0" smtClean="0"/>
          </a:p>
          <a:p>
            <a:r>
              <a:rPr lang="fr-FR" baseline="0" dirty="0" smtClean="0"/>
              <a:t>Les cas-types représentent des situations stylisées et simplifiées en termes de trajectoires professionnelle, de type de revenu et de configuration familiales.</a:t>
            </a:r>
          </a:p>
          <a:p>
            <a:r>
              <a:rPr lang="fr-FR" baseline="0" dirty="0" smtClean="0"/>
              <a:t>Ils permettent de comprendre les mécanismes en jeu, mais ne peuvent se substituer à une approche représentative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5</a:t>
            </a:fld>
            <a:endParaRPr lang="fr-FR" dirty="0"/>
          </a:p>
        </p:txBody>
      </p:sp>
    </p:spTree>
    <p:extLst>
      <p:ext uri="{BB962C8B-B14F-4D97-AF65-F5344CB8AC3E}">
        <p14:creationId xmlns:p14="http://schemas.microsoft.com/office/powerpoint/2010/main" val="1137527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14295">
              <a:defRPr/>
            </a:pPr>
            <a:r>
              <a:rPr lang="fr-FR" dirty="0" smtClean="0"/>
              <a:t>Tout</a:t>
            </a:r>
            <a:r>
              <a:rPr lang="fr-FR" baseline="0" dirty="0" smtClean="0"/>
              <a:t> d’abord quelques éléments permettant de comprendre les effets attendus, un cas-types avec deux situation familiale, et la variation de revenu disponible avant/après réforme en fin de montée en charge.</a:t>
            </a:r>
          </a:p>
          <a:p>
            <a:pPr defTabSz="914295">
              <a:defRPr/>
            </a:pPr>
            <a:endParaRPr lang="fr-FR" baseline="0" dirty="0" smtClean="0"/>
          </a:p>
          <a:p>
            <a:r>
              <a:rPr lang="fr-FR" baseline="0" dirty="0" smtClean="0"/>
              <a:t>Les cas-types représentent des situations stylisées et simplifiées en termes de trajectoires professionnelle, de type de revenu et de configuration familiales.</a:t>
            </a:r>
          </a:p>
          <a:p>
            <a:r>
              <a:rPr lang="fr-FR" baseline="0" dirty="0" smtClean="0"/>
              <a:t>Ils permettent de comprendre les mécanismes en jeu, mais ne peuvent se substituer à une approche représentative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6</a:t>
            </a:fld>
            <a:endParaRPr lang="fr-FR" dirty="0"/>
          </a:p>
        </p:txBody>
      </p:sp>
    </p:spTree>
    <p:extLst>
      <p:ext uri="{BB962C8B-B14F-4D97-AF65-F5344CB8AC3E}">
        <p14:creationId xmlns:p14="http://schemas.microsoft.com/office/powerpoint/2010/main" val="1137527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Les effets sont contrastés selon</a:t>
            </a:r>
            <a:r>
              <a:rPr lang="fr-FR" b="1" baseline="0" dirty="0" smtClean="0"/>
              <a:t> la configuration familiale :</a:t>
            </a:r>
          </a:p>
          <a:p>
            <a:r>
              <a:rPr lang="fr-FR" baseline="0" dirty="0" smtClean="0"/>
              <a:t>Les familles monoparentales seraient plus fréquemment bénéficiaires des mesures  récentes de la politique familiales :</a:t>
            </a:r>
          </a:p>
          <a:p>
            <a:pPr marL="218997" indent="-218997">
              <a:buAutoNum type="arabicPlain" startAt="40"/>
            </a:pPr>
            <a:r>
              <a:rPr lang="fr-FR" baseline="0" dirty="0" smtClean="0"/>
              <a:t>% des familles monoparentales verraient leur revenu disponible augmenter, 60 % pour les FM avec 2 enfants et plus. Ces familles sont concernées par la revalorisation de l’ASF ciblée sur les FM mais aussi par les mesures ciblant les ménages à bas revenus (CF, revalorisation du RSA).</a:t>
            </a:r>
          </a:p>
          <a:p>
            <a:r>
              <a:rPr lang="fr-FR" dirty="0" smtClean="0"/>
              <a:t>Les</a:t>
            </a:r>
            <a:r>
              <a:rPr lang="fr-FR" baseline="0" dirty="0" smtClean="0"/>
              <a:t> couples seraient davantage concernés par les baisses de revenu disponible (environ 40 % des couples), à noter que la perte mensuelle moyenne augmente avec le nombre d’enfants en lien notamment avec la baisse du plafond du quotient familiale et la modulation des allocations familiales qui dépendent du nombre d’enfants.</a:t>
            </a:r>
          </a:p>
          <a:p>
            <a:endParaRPr lang="fr-FR" baseline="0" dirty="0" smtClean="0"/>
          </a:p>
          <a:p>
            <a:r>
              <a:rPr lang="fr-FR" u="sng" baseline="0" dirty="0" smtClean="0"/>
              <a:t>Rajouter un truc sur les couples monoactifs :</a:t>
            </a:r>
          </a:p>
          <a:p>
            <a:r>
              <a:rPr lang="fr-FR" u="none" baseline="0" dirty="0" smtClean="0"/>
              <a:t>Notons également que la part de couples biactifs perdants est légèrement plus élevée que pour les couples avec enfants (42 %).</a:t>
            </a:r>
          </a:p>
          <a:p>
            <a:r>
              <a:rPr lang="fr-FR" u="none" baseline="0" dirty="0" smtClean="0"/>
              <a:t>C’est un effet de structure lié à des revenus plus élevés pour ces ménages. 41 % de ces familles appartiennent aux deux derniers déciles de niveau de vie.</a:t>
            </a:r>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7</a:t>
            </a:fld>
            <a:endParaRPr lang="fr-FR" dirty="0"/>
          </a:p>
        </p:txBody>
      </p:sp>
    </p:spTree>
    <p:extLst>
      <p:ext uri="{BB962C8B-B14F-4D97-AF65-F5344CB8AC3E}">
        <p14:creationId xmlns:p14="http://schemas.microsoft.com/office/powerpoint/2010/main" val="4012576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ltLang="fr-FR" dirty="0" smtClean="0">
                <a:solidFill>
                  <a:srgbClr val="CCECFF"/>
                </a:solidFill>
              </a:rPr>
              <a:t>Les trois plus hauts décile de niveau de vie représentent 47% des ménages perdants et 86% des pertes totales en fin de montée en charge. C’est surtout l’effet de la baisse du QF et suppression majo Clca et réforme Ab et primes</a:t>
            </a:r>
          </a:p>
          <a:p>
            <a:endParaRPr lang="fr-FR" altLang="fr-FR" dirty="0" smtClean="0">
              <a:solidFill>
                <a:srgbClr val="CCECFF"/>
              </a:solidFill>
            </a:endParaRPr>
          </a:p>
          <a:p>
            <a:r>
              <a:rPr lang="fr-FR" altLang="fr-FR" dirty="0" smtClean="0">
                <a:solidFill>
                  <a:srgbClr val="CCECFF"/>
                </a:solidFill>
              </a:rPr>
              <a:t>47</a:t>
            </a:r>
            <a:r>
              <a:rPr lang="fr-FR" altLang="fr-FR" baseline="0" dirty="0" smtClean="0">
                <a:solidFill>
                  <a:srgbClr val="CCECFF"/>
                </a:solidFill>
              </a:rPr>
              <a:t> % des ménages gagnants sont pauvres</a:t>
            </a:r>
            <a:endParaRPr lang="fr-FR" altLang="fr-FR" dirty="0" smtClean="0">
              <a:solidFill>
                <a:srgbClr val="CCECFF"/>
              </a:solidFill>
            </a:endParaRPr>
          </a:p>
          <a:p>
            <a:endParaRPr lang="fr-FR" altLang="fr-FR" dirty="0" smtClean="0">
              <a:solidFill>
                <a:srgbClr val="CCECFF"/>
              </a:solidFill>
            </a:endParaRPr>
          </a:p>
          <a:p>
            <a:r>
              <a:rPr lang="fr-FR" altLang="fr-FR" dirty="0" smtClean="0">
                <a:solidFill>
                  <a:srgbClr val="CCECFF"/>
                </a:solidFill>
              </a:rPr>
              <a:t>21% des ménages perdants appartiennent aux trois premiers déciles mais pour des pertes de faibles ampleuir: environ 192 euros sur l’année  </a:t>
            </a:r>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8</a:t>
            </a:fld>
            <a:endParaRPr lang="fr-FR" dirty="0"/>
          </a:p>
        </p:txBody>
      </p:sp>
    </p:spTree>
    <p:extLst>
      <p:ext uri="{BB962C8B-B14F-4D97-AF65-F5344CB8AC3E}">
        <p14:creationId xmlns:p14="http://schemas.microsoft.com/office/powerpoint/2010/main" val="3974977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ltLang="fr-FR" i="1" dirty="0" smtClean="0">
                <a:solidFill>
                  <a:srgbClr val="000000"/>
                </a:solidFill>
                <a:latin typeface="Arial" charset="0"/>
                <a:ea typeface="Calibri" pitchFamily="34" charset="0"/>
                <a:cs typeface="Arial" charset="0"/>
              </a:rPr>
              <a:t>Les déciles sont calculés avant avantage familiaux</a:t>
            </a:r>
            <a:endParaRPr lang="fr-FR" altLang="fr-FR" dirty="0" smtClean="0">
              <a:latin typeface="Arial" charset="0"/>
              <a:ea typeface="Calibri" pitchFamily="34" charset="0"/>
              <a:cs typeface="Arial" charset="0"/>
            </a:endParaRPr>
          </a:p>
          <a:p>
            <a:r>
              <a:rPr lang="fr-FR" altLang="fr-FR" i="1" dirty="0" smtClean="0">
                <a:solidFill>
                  <a:srgbClr val="000000"/>
                </a:solidFill>
                <a:latin typeface="Arial" charset="0"/>
                <a:ea typeface="Calibri" pitchFamily="34" charset="0"/>
                <a:cs typeface="Arial" charset="0"/>
              </a:rPr>
              <a:t>Les avantages familiaux après réforme sont évalués en fin de montée en charge.</a:t>
            </a:r>
          </a:p>
          <a:p>
            <a:endParaRPr lang="fr-FR" altLang="fr-FR" i="1" dirty="0" smtClean="0">
              <a:solidFill>
                <a:srgbClr val="000000"/>
              </a:solidFill>
              <a:latin typeface="Arial" charset="0"/>
              <a:ea typeface="Calibri" pitchFamily="34" charset="0"/>
              <a:cs typeface="Arial" charset="0"/>
            </a:endParaRPr>
          </a:p>
          <a:p>
            <a:r>
              <a:rPr lang="fr-FR" altLang="fr-FR" i="0" dirty="0" smtClean="0">
                <a:latin typeface="Arial" charset="0"/>
                <a:ea typeface="Calibri" pitchFamily="34" charset="0"/>
                <a:cs typeface="Arial" charset="0"/>
              </a:rPr>
              <a:t>Cela permet de dresser un bilan </a:t>
            </a:r>
            <a:r>
              <a:rPr lang="fr-FR" altLang="fr-FR" i="0" baseline="0" dirty="0" smtClean="0">
                <a:latin typeface="Arial" charset="0"/>
                <a:ea typeface="Calibri" pitchFamily="34" charset="0"/>
                <a:cs typeface="Arial" charset="0"/>
              </a:rPr>
              <a:t> du profil des composantes familiales des transferts sociofiscaux.</a:t>
            </a:r>
          </a:p>
          <a:p>
            <a:r>
              <a:rPr lang="fr-FR" altLang="fr-FR" i="0" baseline="0" dirty="0" smtClean="0">
                <a:latin typeface="Arial" charset="0"/>
                <a:ea typeface="Calibri" pitchFamily="34" charset="0"/>
                <a:cs typeface="Arial" charset="0"/>
              </a:rPr>
              <a:t>Les composantes familiales des transferts socio-fiscaux correspondent au surplus de transferts conféré par la présence d’enfants, il comprend donc les prestations familiales et composantes familiales des minima sociaux, des aides au logement et de la fiscalité (impôt sur le revenu en particulier).</a:t>
            </a:r>
          </a:p>
          <a:p>
            <a:r>
              <a:rPr lang="fr-FR" altLang="fr-FR" i="0" baseline="0" dirty="0" smtClean="0">
                <a:latin typeface="Arial" charset="0"/>
                <a:ea typeface="Calibri" pitchFamily="34" charset="0"/>
                <a:cs typeface="Arial" charset="0"/>
              </a:rPr>
              <a:t>Traditionnellement le profil des composantes familiales des transferts sociaux fiscaux décrit un courbe en U reflétant le soutien aux familles modestes et une augmentation des aides reçues pour les ménages des derniers déciles liée au barème de l’impôt sur le revenu et du quotient familial.</a:t>
            </a:r>
          </a:p>
          <a:p>
            <a:endParaRPr lang="fr-FR" altLang="fr-FR" i="0" baseline="0" dirty="0" smtClean="0">
              <a:latin typeface="Arial" charset="0"/>
              <a:ea typeface="Calibri" pitchFamily="34" charset="0"/>
              <a:cs typeface="Arial" charset="0"/>
            </a:endParaRPr>
          </a:p>
          <a:p>
            <a:r>
              <a:rPr lang="fr-FR" altLang="fr-FR" i="0" baseline="0" dirty="0" smtClean="0">
                <a:latin typeface="Arial" charset="0"/>
                <a:ea typeface="Calibri" pitchFamily="34" charset="0"/>
                <a:cs typeface="Arial" charset="0"/>
              </a:rPr>
              <a:t>Attention à l’échelle, ce</a:t>
            </a:r>
          </a:p>
          <a:p>
            <a:endParaRPr lang="fr-FR" altLang="fr-FR" i="0" baseline="0" dirty="0" smtClean="0">
              <a:latin typeface="Arial" charset="0"/>
              <a:ea typeface="Calibri" pitchFamily="34" charset="0"/>
              <a:cs typeface="Arial" charset="0"/>
            </a:endParaRPr>
          </a:p>
          <a:p>
            <a:r>
              <a:rPr lang="fr-FR" altLang="fr-FR" i="0" baseline="0" dirty="0" smtClean="0">
                <a:latin typeface="Arial" charset="0"/>
                <a:ea typeface="Calibri" pitchFamily="34" charset="0"/>
                <a:cs typeface="Arial" charset="0"/>
              </a:rPr>
              <a:t>Les réformes ont modifié ce profil, en réduisant les composantes familiales à destination des familles les plus aisées, c’est le passage de la courbe bleu clair à la courbe violette (-75€ pour les familles du dernier décile)</a:t>
            </a:r>
          </a:p>
          <a:p>
            <a:r>
              <a:rPr lang="fr-FR" altLang="fr-FR" i="0" baseline="0" dirty="0" smtClean="0">
                <a:latin typeface="Arial" charset="0"/>
                <a:ea typeface="Calibri" pitchFamily="34" charset="0"/>
                <a:cs typeface="Arial" charset="0"/>
              </a:rPr>
              <a:t>Les courbes roses et vertes soulignent l’importance des réformes des allocations familiales et du quotient familial sur les transferts à destination de ces ménages aisés.</a:t>
            </a:r>
          </a:p>
          <a:p>
            <a:r>
              <a:rPr lang="fr-FR" altLang="fr-FR" i="0" baseline="0" dirty="0" smtClean="0">
                <a:latin typeface="Arial" charset="0"/>
                <a:ea typeface="Calibri" pitchFamily="34" charset="0"/>
                <a:cs typeface="Arial" charset="0"/>
              </a:rPr>
              <a:t>Les réformes feraient augmenter les transferts vers les ménages des trois premiers déciles de niveau de vie.</a:t>
            </a:r>
          </a:p>
          <a:p>
            <a:r>
              <a:rPr lang="fr-FR" altLang="fr-FR" i="0" baseline="0" dirty="0" smtClean="0">
                <a:latin typeface="Arial" charset="0"/>
                <a:ea typeface="Calibri" pitchFamily="34" charset="0"/>
                <a:cs typeface="Arial" charset="0"/>
              </a:rPr>
              <a:t>Ainsi l’avantage moyen versé aux familles du premier décile serait supérieur à celui versé aux familles du dernier décile (+54). </a:t>
            </a:r>
          </a:p>
          <a:p>
            <a:endParaRPr lang="fr-FR" altLang="fr-FR" i="0" baseline="0" dirty="0" smtClean="0">
              <a:latin typeface="Arial" charset="0"/>
              <a:ea typeface="Calibri" pitchFamily="34" charset="0"/>
              <a:cs typeface="Arial" charset="0"/>
            </a:endParaRPr>
          </a:p>
          <a:p>
            <a:endParaRPr lang="fr-FR" altLang="fr-FR" i="0" baseline="0" dirty="0" smtClean="0">
              <a:latin typeface="Arial" charset="0"/>
              <a:ea typeface="Calibri" pitchFamily="34" charset="0"/>
              <a:cs typeface="Arial" charset="0"/>
            </a:endParaRPr>
          </a:p>
          <a:p>
            <a:endParaRPr lang="fr-FR" altLang="fr-FR" i="0" baseline="0" dirty="0" smtClean="0">
              <a:latin typeface="Arial" charset="0"/>
              <a:ea typeface="Calibri" pitchFamily="34" charset="0"/>
              <a:cs typeface="Arial" charset="0"/>
            </a:endParaRPr>
          </a:p>
          <a:p>
            <a:endParaRPr lang="fr-FR" altLang="fr-FR" dirty="0" smtClean="0">
              <a:ea typeface="Calibri" pitchFamily="34" charset="0"/>
              <a:cs typeface="Arial" charset="0"/>
            </a:endParaRPr>
          </a:p>
          <a:p>
            <a:endParaRPr lang="fr-FR" dirty="0"/>
          </a:p>
        </p:txBody>
      </p:sp>
      <p:sp>
        <p:nvSpPr>
          <p:cNvPr id="4" name="Espace réservé du numéro de diapositive 3"/>
          <p:cNvSpPr>
            <a:spLocks noGrp="1"/>
          </p:cNvSpPr>
          <p:nvPr>
            <p:ph type="sldNum" sz="quarter" idx="10"/>
          </p:nvPr>
        </p:nvSpPr>
        <p:spPr/>
        <p:txBody>
          <a:bodyPr/>
          <a:lstStyle/>
          <a:p>
            <a:pPr>
              <a:defRPr/>
            </a:pPr>
            <a:fld id="{7A443E55-DF83-46A9-B95C-A853E4DD1898}" type="slidenum">
              <a:rPr lang="fr-FR" smtClean="0"/>
              <a:pPr>
                <a:defRPr/>
              </a:pPr>
              <a:t>9</a:t>
            </a:fld>
            <a:endParaRPr lang="fr-FR" dirty="0"/>
          </a:p>
        </p:txBody>
      </p:sp>
    </p:spTree>
    <p:extLst>
      <p:ext uri="{BB962C8B-B14F-4D97-AF65-F5344CB8AC3E}">
        <p14:creationId xmlns:p14="http://schemas.microsoft.com/office/powerpoint/2010/main" val="19931524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sp>
        <p:nvSpPr>
          <p:cNvPr id="3" name="Rectangle 8"/>
          <p:cNvSpPr>
            <a:spLocks noChangeArrowheads="1"/>
          </p:cNvSpPr>
          <p:nvPr/>
        </p:nvSpPr>
        <p:spPr bwMode="auto">
          <a:xfrm>
            <a:off x="457200" y="6581775"/>
            <a:ext cx="8291513" cy="184150"/>
          </a:xfrm>
          <a:prstGeom prst="rect">
            <a:avLst/>
          </a:prstGeom>
          <a:solidFill>
            <a:srgbClr val="CAC4EE">
              <a:alpha val="58824"/>
            </a:srgbClr>
          </a:solidFill>
          <a:ln>
            <a:noFill/>
          </a:ln>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fr-FR" altLang="fr-FR" dirty="0" smtClean="0"/>
          </a:p>
        </p:txBody>
      </p:sp>
      <p:graphicFrame>
        <p:nvGraphicFramePr>
          <p:cNvPr id="4" name="Object 24"/>
          <p:cNvGraphicFramePr>
            <a:graphicFrameLocks noChangeAspect="1"/>
          </p:cNvGraphicFramePr>
          <p:nvPr/>
        </p:nvGraphicFramePr>
        <p:xfrm>
          <a:off x="34925" y="6270625"/>
          <a:ext cx="377825" cy="515938"/>
        </p:xfrm>
        <a:graphic>
          <a:graphicData uri="http://schemas.openxmlformats.org/presentationml/2006/ole">
            <mc:AlternateContent xmlns:mc="http://schemas.openxmlformats.org/markup-compatibility/2006">
              <mc:Choice xmlns:v="urn:schemas-microsoft-com:vml" Requires="v">
                <p:oleObj spid="_x0000_s26064" name="Image" r:id="rId3" imgW="1321567" imgH="1804448" progId="">
                  <p:embed/>
                </p:oleObj>
              </mc:Choice>
              <mc:Fallback>
                <p:oleObj name="Image" r:id="rId3" imgW="1321567" imgH="1804448"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 y="6270625"/>
                        <a:ext cx="377825" cy="51593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5" name="Espace réservé du texte 3"/>
          <p:cNvSpPr txBox="1">
            <a:spLocks/>
          </p:cNvSpPr>
          <p:nvPr/>
        </p:nvSpPr>
        <p:spPr bwMode="auto">
          <a:xfrm>
            <a:off x="8713788" y="6550025"/>
            <a:ext cx="43021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nSpc>
                <a:spcPct val="90000"/>
              </a:lnSpc>
              <a:spcBef>
                <a:spcPct val="30000"/>
              </a:spcBef>
              <a:spcAft>
                <a:spcPct val="30000"/>
              </a:spcAft>
              <a:buSzPct val="115000"/>
              <a:buFont typeface="Wingdings 3" pitchFamily="18" charset="2"/>
              <a:buNone/>
              <a:defRPr/>
            </a:pPr>
            <a:fld id="{196859FF-CE6B-4243-BAF5-B88DD4853BB4}" type="slidenum">
              <a:rPr lang="fr-FR" sz="1000" smtClean="0">
                <a:solidFill>
                  <a:srgbClr val="002060"/>
                </a:solidFill>
                <a:latin typeface="Tahoma" pitchFamily="34" charset="0"/>
              </a:rPr>
              <a:pPr>
                <a:lnSpc>
                  <a:spcPct val="90000"/>
                </a:lnSpc>
                <a:spcBef>
                  <a:spcPct val="30000"/>
                </a:spcBef>
                <a:spcAft>
                  <a:spcPct val="30000"/>
                </a:spcAft>
                <a:buSzPct val="115000"/>
                <a:buFont typeface="Wingdings 3" pitchFamily="18" charset="2"/>
                <a:buNone/>
                <a:defRPr/>
              </a:pPr>
              <a:t>‹N°›</a:t>
            </a:fld>
            <a:endParaRPr lang="fr-FR" sz="800" dirty="0" smtClean="0">
              <a:solidFill>
                <a:srgbClr val="002060"/>
              </a:solidFill>
              <a:latin typeface="Tahoma" pitchFamily="34" charset="0"/>
            </a:endParaRPr>
          </a:p>
        </p:txBody>
      </p:sp>
      <p:graphicFrame>
        <p:nvGraphicFramePr>
          <p:cNvPr id="6" name="Object 22"/>
          <p:cNvGraphicFramePr>
            <a:graphicFrameLocks noChangeAspect="1"/>
          </p:cNvGraphicFramePr>
          <p:nvPr/>
        </p:nvGraphicFramePr>
        <p:xfrm>
          <a:off x="5867400" y="2205038"/>
          <a:ext cx="1116013" cy="1524000"/>
        </p:xfrm>
        <a:graphic>
          <a:graphicData uri="http://schemas.openxmlformats.org/presentationml/2006/ole">
            <mc:AlternateContent xmlns:mc="http://schemas.openxmlformats.org/markup-compatibility/2006">
              <mc:Choice xmlns:v="urn:schemas-microsoft-com:vml" Requires="v">
                <p:oleObj spid="_x0000_s26065" name="Image" r:id="rId5" imgW="1321567" imgH="1804448" progId="">
                  <p:embed/>
                </p:oleObj>
              </mc:Choice>
              <mc:Fallback>
                <p:oleObj name="Image" r:id="rId5" imgW="1321567" imgH="1804448"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205038"/>
                        <a:ext cx="111601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Line 5"/>
          <p:cNvSpPr>
            <a:spLocks noChangeShapeType="1"/>
          </p:cNvSpPr>
          <p:nvPr/>
        </p:nvSpPr>
        <p:spPr bwMode="auto">
          <a:xfrm>
            <a:off x="5753100" y="2205038"/>
            <a:ext cx="0" cy="33845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 name="Titre 1"/>
          <p:cNvSpPr>
            <a:spLocks noGrp="1"/>
          </p:cNvSpPr>
          <p:nvPr>
            <p:ph type="title"/>
          </p:nvPr>
        </p:nvSpPr>
        <p:spPr>
          <a:xfrm>
            <a:off x="1835696" y="2194173"/>
            <a:ext cx="3826768" cy="3153792"/>
          </a:xfrm>
          <a:noFill/>
        </p:spPr>
        <p:txBody>
          <a:bodyPr/>
          <a:lstStyle>
            <a:lvl1pPr algn="r">
              <a:defRPr baseline="0"/>
            </a:lvl1pPr>
          </a:lstStyle>
          <a:p>
            <a:r>
              <a:rPr lang="fr-FR" smtClean="0"/>
              <a:t>Modifiez le style du titre</a:t>
            </a:r>
            <a:endParaRPr lang="fr-FR" dirty="0"/>
          </a:p>
        </p:txBody>
      </p:sp>
    </p:spTree>
    <p:extLst>
      <p:ext uri="{BB962C8B-B14F-4D97-AF65-F5344CB8AC3E}">
        <p14:creationId xmlns:p14="http://schemas.microsoft.com/office/powerpoint/2010/main" val="347503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solidFill>
            <a:srgbClr val="CAC4EE">
              <a:alpha val="58824"/>
            </a:srgbClr>
          </a:solidFill>
        </p:spPr>
        <p:txBody>
          <a:bodyPr/>
          <a:lstStyle>
            <a:lvl1pPr>
              <a:defRPr sz="1800"/>
            </a:lvl1pPr>
          </a:lstStyle>
          <a:p>
            <a:r>
              <a:rPr lang="fr-FR" smtClean="0"/>
              <a:t>Modifiez le style du titre</a:t>
            </a:r>
            <a:endParaRPr lang="fr-FR" dirty="0"/>
          </a:p>
        </p:txBody>
      </p:sp>
      <p:sp>
        <p:nvSpPr>
          <p:cNvPr id="3" name="Espace réservé du contenu 2"/>
          <p:cNvSpPr>
            <a:spLocks noGrp="1"/>
          </p:cNvSpPr>
          <p:nvPr>
            <p:ph idx="1"/>
          </p:nvPr>
        </p:nvSpPr>
        <p:spPr>
          <a:xfrm>
            <a:off x="683568" y="908645"/>
            <a:ext cx="8352928" cy="5400675"/>
          </a:xfrm>
        </p:spPr>
        <p:txBody>
          <a:bodyPr/>
          <a:lstStyle>
            <a:lvl1pPr>
              <a:lnSpc>
                <a:spcPct val="100000"/>
              </a:lnSpc>
              <a:spcBef>
                <a:spcPts val="600"/>
              </a:spcBef>
              <a:spcAft>
                <a:spcPts val="300"/>
              </a:spcAft>
              <a:defRPr sz="2000" baseline="0"/>
            </a:lvl1pPr>
            <a:lvl2pPr>
              <a:lnSpc>
                <a:spcPct val="100000"/>
              </a:lnSpc>
              <a:spcBef>
                <a:spcPts val="0"/>
              </a:spcBef>
              <a:spcAft>
                <a:spcPts val="300"/>
              </a:spcAft>
              <a:defRPr sz="1800" baseline="0"/>
            </a:lvl2pPr>
            <a:lvl3pPr>
              <a:lnSpc>
                <a:spcPct val="100000"/>
              </a:lnSpc>
              <a:spcBef>
                <a:spcPts val="0"/>
              </a:spcBef>
              <a:spcAft>
                <a:spcPts val="300"/>
              </a:spcAft>
              <a:defRPr sz="1400"/>
            </a:lvl3pPr>
            <a:lvl4pPr>
              <a:lnSpc>
                <a:spcPct val="100000"/>
              </a:lnSpc>
              <a:spcBef>
                <a:spcPts val="0"/>
              </a:spcBef>
              <a:spcAft>
                <a:spcPts val="300"/>
              </a:spcAft>
              <a:defRPr sz="1400"/>
            </a:lvl4pPr>
            <a:lvl5pPr>
              <a:lnSpc>
                <a:spcPct val="100000"/>
              </a:lnSpc>
              <a:spcBef>
                <a:spcPts val="0"/>
              </a:spcBef>
              <a:spcAft>
                <a:spcPts val="300"/>
              </a:spcAft>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ZoneTexte 5"/>
          <p:cNvSpPr txBox="1"/>
          <p:nvPr userDrawn="1"/>
        </p:nvSpPr>
        <p:spPr>
          <a:xfrm>
            <a:off x="0" y="980728"/>
            <a:ext cx="461665" cy="5256584"/>
          </a:xfrm>
          <a:prstGeom prst="rect">
            <a:avLst/>
          </a:prstGeom>
          <a:solidFill>
            <a:srgbClr val="CDCDDE"/>
          </a:solidFill>
        </p:spPr>
        <p:txBody>
          <a:bodyPr vert="vert270" wrap="square" rtlCol="0">
            <a:spAutoFit/>
          </a:bodyPr>
          <a:lstStyle/>
          <a:p>
            <a:pPr algn="ctr"/>
            <a:endParaRPr lang="fr-FR" b="0" dirty="0"/>
          </a:p>
        </p:txBody>
      </p:sp>
    </p:spTree>
    <p:extLst>
      <p:ext uri="{BB962C8B-B14F-4D97-AF65-F5344CB8AC3E}">
        <p14:creationId xmlns:p14="http://schemas.microsoft.com/office/powerpoint/2010/main" val="33603902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a:xfrm>
            <a:off x="8714074" y="6550283"/>
            <a:ext cx="429926" cy="230832"/>
          </a:xfrm>
        </p:spPr>
        <p:txBody>
          <a:bodyPr wrap="none">
            <a:spAutoFit/>
          </a:bodyPr>
          <a:lstStyle>
            <a:lvl1pPr marL="0" indent="0">
              <a:buNone/>
              <a:defRPr sz="800"/>
            </a:lvl1pPr>
          </a:lstStyle>
          <a:p>
            <a:pPr lvl="0"/>
            <a:r>
              <a:rPr lang="fr-FR" smtClean="0"/>
              <a:t>Modifiez les styles du texte du masque</a:t>
            </a:r>
          </a:p>
        </p:txBody>
      </p:sp>
    </p:spTree>
    <p:extLst>
      <p:ext uri="{BB962C8B-B14F-4D97-AF65-F5344CB8AC3E}">
        <p14:creationId xmlns:p14="http://schemas.microsoft.com/office/powerpoint/2010/main" val="1185849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575051" y="273054"/>
            <a:ext cx="5111750" cy="5853113"/>
          </a:xfrm>
        </p:spPr>
        <p:txBody>
          <a:bodyPr/>
          <a:lstStyle>
            <a:lvl1pPr>
              <a:lnSpc>
                <a:spcPct val="90000"/>
              </a:lnSpc>
              <a:spcBef>
                <a:spcPct val="30000"/>
              </a:spcBef>
              <a:spcAft>
                <a:spcPct val="30000"/>
              </a:spcAft>
              <a:defRPr sz="2000"/>
            </a:lvl1pPr>
            <a:lvl2pPr>
              <a:lnSpc>
                <a:spcPct val="90000"/>
              </a:lnSpc>
              <a:spcBef>
                <a:spcPct val="30000"/>
              </a:spcBef>
              <a:spcAft>
                <a:spcPct val="30000"/>
              </a:spcAft>
              <a:defRPr sz="1800"/>
            </a:lvl2pPr>
            <a:lvl3pPr>
              <a:lnSpc>
                <a:spcPct val="90000"/>
              </a:lnSpc>
              <a:spcBef>
                <a:spcPct val="30000"/>
              </a:spcBef>
              <a:spcAft>
                <a:spcPct val="30000"/>
              </a:spcAft>
              <a:defRPr sz="1600"/>
            </a:lvl3pPr>
            <a:lvl4pPr>
              <a:lnSpc>
                <a:spcPct val="90000"/>
              </a:lnSpc>
              <a:spcBef>
                <a:spcPct val="30000"/>
              </a:spcBef>
              <a:spcAft>
                <a:spcPct val="30000"/>
              </a:spcAft>
              <a:defRPr sz="1600"/>
            </a:lvl4pPr>
            <a:lvl5pPr>
              <a:lnSpc>
                <a:spcPct val="90000"/>
              </a:lnSpc>
              <a:spcBef>
                <a:spcPct val="30000"/>
              </a:spcBef>
              <a:spcAft>
                <a:spcPct val="30000"/>
              </a:spcAft>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457200" y="1435103"/>
            <a:ext cx="3008313" cy="4691063"/>
          </a:xfrm>
        </p:spPr>
        <p:txBody>
          <a:bodyPr/>
          <a:lstStyle>
            <a:lvl1pPr marL="0" indent="0">
              <a:lnSpc>
                <a:spcPct val="90000"/>
              </a:lnSpc>
              <a:spcBef>
                <a:spcPct val="30000"/>
              </a:spcBef>
              <a:spcAft>
                <a:spcPct val="30000"/>
              </a:spcAft>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46377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Texte et contenu">
    <p:spTree>
      <p:nvGrpSpPr>
        <p:cNvPr id="1" name=""/>
        <p:cNvGrpSpPr/>
        <p:nvPr/>
      </p:nvGrpSpPr>
      <p:grpSpPr>
        <a:xfrm>
          <a:off x="0" y="0"/>
          <a:ext cx="0" cy="0"/>
          <a:chOff x="0" y="0"/>
          <a:chExt cx="0" cy="0"/>
        </a:xfrm>
      </p:grpSpPr>
      <p:sp>
        <p:nvSpPr>
          <p:cNvPr id="3" name="Espace réservé du texte 2"/>
          <p:cNvSpPr>
            <a:spLocks noGrp="1"/>
          </p:cNvSpPr>
          <p:nvPr>
            <p:ph type="body" sz="half" idx="1"/>
          </p:nvPr>
        </p:nvSpPr>
        <p:spPr>
          <a:xfrm>
            <a:off x="457200" y="1600204"/>
            <a:ext cx="4038600" cy="4525963"/>
          </a:xfrm>
        </p:spPr>
        <p:txBody>
          <a:bodyPr/>
          <a:lstStyle>
            <a:lvl1pPr>
              <a:lnSpc>
                <a:spcPct val="90000"/>
              </a:lnSpc>
              <a:spcBef>
                <a:spcPct val="30000"/>
              </a:spcBef>
              <a:spcAft>
                <a:spcPct val="30000"/>
              </a:spcAft>
              <a:defRPr/>
            </a:lvl1pPr>
            <a:lvl2pPr>
              <a:lnSpc>
                <a:spcPct val="90000"/>
              </a:lnSpc>
              <a:spcBef>
                <a:spcPct val="30000"/>
              </a:spcBef>
              <a:spcAft>
                <a:spcPct val="30000"/>
              </a:spcAft>
              <a:defRPr/>
            </a:lvl2pPr>
            <a:lvl3pPr>
              <a:lnSpc>
                <a:spcPct val="90000"/>
              </a:lnSpc>
              <a:spcBef>
                <a:spcPct val="30000"/>
              </a:spcBef>
              <a:spcAft>
                <a:spcPct val="30000"/>
              </a:spcAft>
              <a:defRPr sz="1400"/>
            </a:lvl3pPr>
            <a:lvl4pPr>
              <a:lnSpc>
                <a:spcPct val="90000"/>
              </a:lnSpc>
              <a:spcBef>
                <a:spcPct val="30000"/>
              </a:spcBef>
              <a:spcAft>
                <a:spcPct val="30000"/>
              </a:spcAft>
              <a:defRPr/>
            </a:lvl4pPr>
            <a:lvl5pPr>
              <a:lnSpc>
                <a:spcPct val="90000"/>
              </a:lnSpc>
              <a:spcBef>
                <a:spcPct val="30000"/>
              </a:spcBef>
              <a:spcAft>
                <a:spcPct val="30000"/>
              </a:spcAft>
              <a:defRPr sz="14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4648200" y="1600204"/>
            <a:ext cx="4038600" cy="4525963"/>
          </a:xfrm>
        </p:spPr>
        <p:txBody>
          <a:bodyPr/>
          <a:lstStyle>
            <a:lvl1pPr>
              <a:lnSpc>
                <a:spcPct val="90000"/>
              </a:lnSpc>
              <a:spcBef>
                <a:spcPct val="30000"/>
              </a:spcBef>
              <a:spcAft>
                <a:spcPct val="30000"/>
              </a:spcAft>
              <a:defRPr/>
            </a:lvl1pPr>
            <a:lvl2pPr>
              <a:lnSpc>
                <a:spcPct val="90000"/>
              </a:lnSpc>
              <a:spcBef>
                <a:spcPct val="30000"/>
              </a:spcBef>
              <a:spcAft>
                <a:spcPct val="30000"/>
              </a:spcAft>
              <a:defRPr/>
            </a:lvl2pPr>
            <a:lvl3pPr>
              <a:lnSpc>
                <a:spcPct val="90000"/>
              </a:lnSpc>
              <a:spcBef>
                <a:spcPct val="30000"/>
              </a:spcBef>
              <a:spcAft>
                <a:spcPct val="30000"/>
              </a:spcAft>
              <a:defRPr sz="1400"/>
            </a:lvl3pPr>
            <a:lvl4pPr>
              <a:lnSpc>
                <a:spcPct val="90000"/>
              </a:lnSpc>
              <a:spcBef>
                <a:spcPct val="30000"/>
              </a:spcBef>
              <a:spcAft>
                <a:spcPct val="30000"/>
              </a:spcAft>
              <a:defRPr/>
            </a:lvl4pPr>
            <a:lvl5pPr>
              <a:lnSpc>
                <a:spcPct val="90000"/>
              </a:lnSpc>
              <a:spcBef>
                <a:spcPct val="30000"/>
              </a:spcBef>
              <a:spcAft>
                <a:spcPct val="30000"/>
              </a:spcAft>
              <a:defRPr sz="14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Titre 1"/>
          <p:cNvSpPr>
            <a:spLocks noGrp="1"/>
          </p:cNvSpPr>
          <p:nvPr>
            <p:ph type="title"/>
          </p:nvPr>
        </p:nvSpPr>
        <p:spPr>
          <a:xfrm>
            <a:off x="457200" y="202630"/>
            <a:ext cx="8229600" cy="850106"/>
          </a:xfrm>
        </p:spPr>
        <p:txBody>
          <a:bodyPr/>
          <a:lstStyle/>
          <a:p>
            <a:r>
              <a:rPr lang="fr-FR" smtClean="0"/>
              <a:t>Modifiez le style du titre</a:t>
            </a:r>
            <a:endParaRPr lang="fr-FR"/>
          </a:p>
        </p:txBody>
      </p:sp>
    </p:spTree>
    <p:extLst>
      <p:ext uri="{BB962C8B-B14F-4D97-AF65-F5344CB8AC3E}">
        <p14:creationId xmlns:p14="http://schemas.microsoft.com/office/powerpoint/2010/main" val="395373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419911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457200" y="6581775"/>
            <a:ext cx="8291513" cy="184150"/>
          </a:xfrm>
          <a:prstGeom prst="rect">
            <a:avLst/>
          </a:prstGeom>
          <a:solidFill>
            <a:srgbClr val="CAC4EE">
              <a:alpha val="58824"/>
            </a:srgbClr>
          </a:solidFill>
          <a:ln>
            <a:noFill/>
          </a:ln>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fr-FR" altLang="fr-FR" dirty="0" smtClean="0"/>
          </a:p>
        </p:txBody>
      </p:sp>
      <p:sp>
        <p:nvSpPr>
          <p:cNvPr id="1027" name="Rectangle 2"/>
          <p:cNvSpPr>
            <a:spLocks noGrp="1" noChangeArrowheads="1"/>
          </p:cNvSpPr>
          <p:nvPr>
            <p:ph type="title"/>
          </p:nvPr>
        </p:nvSpPr>
        <p:spPr bwMode="auto">
          <a:xfrm>
            <a:off x="457200" y="115888"/>
            <a:ext cx="8229600" cy="635000"/>
          </a:xfrm>
          <a:prstGeom prst="rect">
            <a:avLst/>
          </a:prstGeom>
          <a:solidFill>
            <a:srgbClr val="CAC4EE">
              <a:alpha val="5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80000" tIns="45720" rIns="180000" bIns="45720" numCol="1" anchor="ctr" anchorCtr="0" compatLnSpc="1">
            <a:prstTxWarp prst="textNoShape">
              <a:avLst/>
            </a:prstTxWarp>
          </a:bodyPr>
          <a:lstStyle/>
          <a:p>
            <a:pPr lvl="0"/>
            <a:r>
              <a:rPr lang="fr-FR" altLang="fr-FR" smtClean="0"/>
              <a:t>Cliquez pour modifier le style du titre</a:t>
            </a:r>
          </a:p>
        </p:txBody>
      </p:sp>
      <p:sp>
        <p:nvSpPr>
          <p:cNvPr id="1028" name="Rectangle 3"/>
          <p:cNvSpPr>
            <a:spLocks noGrp="1" noChangeArrowheads="1"/>
          </p:cNvSpPr>
          <p:nvPr>
            <p:ph type="body" idx="1"/>
          </p:nvPr>
        </p:nvSpPr>
        <p:spPr bwMode="auto">
          <a:xfrm>
            <a:off x="107950" y="908050"/>
            <a:ext cx="89281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endParaRPr lang="fr-FR" altLang="fr-FR" smtClean="0"/>
          </a:p>
        </p:txBody>
      </p:sp>
      <p:graphicFrame>
        <p:nvGraphicFramePr>
          <p:cNvPr id="1029" name="Object 24"/>
          <p:cNvGraphicFramePr>
            <a:graphicFrameLocks noChangeAspect="1"/>
          </p:cNvGraphicFramePr>
          <p:nvPr/>
        </p:nvGraphicFramePr>
        <p:xfrm>
          <a:off x="34925" y="6270625"/>
          <a:ext cx="377825" cy="515938"/>
        </p:xfrm>
        <a:graphic>
          <a:graphicData uri="http://schemas.openxmlformats.org/presentationml/2006/ole">
            <mc:AlternateContent xmlns:mc="http://schemas.openxmlformats.org/markup-compatibility/2006">
              <mc:Choice xmlns:v="urn:schemas-microsoft-com:vml" Requires="v">
                <p:oleObj spid="_x0000_s1262" name="Image" r:id="rId9" imgW="1321567" imgH="1804448" progId="">
                  <p:embed/>
                </p:oleObj>
              </mc:Choice>
              <mc:Fallback>
                <p:oleObj name="Image" r:id="rId9" imgW="1321567" imgH="1804448" progId="">
                  <p:embed/>
                  <p:pic>
                    <p:nvPicPr>
                      <p:cNvPr id="0" name="Object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925" y="6270625"/>
                        <a:ext cx="377825" cy="51593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1030" name="Espace réservé du texte 3"/>
          <p:cNvSpPr txBox="1">
            <a:spLocks/>
          </p:cNvSpPr>
          <p:nvPr/>
        </p:nvSpPr>
        <p:spPr bwMode="auto">
          <a:xfrm>
            <a:off x="8713788" y="6550025"/>
            <a:ext cx="43021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nSpc>
                <a:spcPct val="90000"/>
              </a:lnSpc>
              <a:spcBef>
                <a:spcPct val="30000"/>
              </a:spcBef>
              <a:spcAft>
                <a:spcPct val="30000"/>
              </a:spcAft>
              <a:buSzPct val="115000"/>
              <a:buFont typeface="Wingdings 3" pitchFamily="18" charset="2"/>
              <a:buNone/>
              <a:defRPr/>
            </a:pPr>
            <a:fld id="{1AE86555-0C38-4D10-9834-0A473BBCF3A0}" type="slidenum">
              <a:rPr lang="fr-FR" sz="1000" smtClean="0">
                <a:solidFill>
                  <a:srgbClr val="002060"/>
                </a:solidFill>
                <a:latin typeface="Tahoma" pitchFamily="34" charset="0"/>
              </a:rPr>
              <a:pPr>
                <a:lnSpc>
                  <a:spcPct val="90000"/>
                </a:lnSpc>
                <a:spcBef>
                  <a:spcPct val="30000"/>
                </a:spcBef>
                <a:spcAft>
                  <a:spcPct val="30000"/>
                </a:spcAft>
                <a:buSzPct val="115000"/>
                <a:buFont typeface="Wingdings 3" pitchFamily="18" charset="2"/>
                <a:buNone/>
                <a:defRPr/>
              </a:pPr>
              <a:t>‹N°›</a:t>
            </a:fld>
            <a:endParaRPr lang="fr-FR" sz="800" dirty="0" smtClean="0">
              <a:solidFill>
                <a:srgbClr val="002060"/>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5185" r:id="rId1"/>
    <p:sldLayoutId id="2147485180" r:id="rId2"/>
    <p:sldLayoutId id="2147485181" r:id="rId3"/>
    <p:sldLayoutId id="2147485182" r:id="rId4"/>
    <p:sldLayoutId id="2147485183" r:id="rId5"/>
    <p:sldLayoutId id="2147485184" r:id="rId6"/>
  </p:sldLayoutIdLst>
  <p:hf hdr="0" ftr="0" dt="0"/>
  <p:txStyles>
    <p:titleStyle>
      <a:lvl1pPr algn="l" rtl="0" eaLnBrk="1" fontAlgn="base" hangingPunct="1">
        <a:spcBef>
          <a:spcPct val="0"/>
        </a:spcBef>
        <a:spcAft>
          <a:spcPct val="0"/>
        </a:spcAft>
        <a:defRPr sz="1600" b="1">
          <a:solidFill>
            <a:srgbClr val="002060"/>
          </a:solidFill>
          <a:latin typeface="+mj-lt"/>
          <a:ea typeface="+mj-ea"/>
          <a:cs typeface="+mj-cs"/>
        </a:defRPr>
      </a:lvl1pPr>
      <a:lvl2pPr algn="l" rtl="0" eaLnBrk="1" fontAlgn="base" hangingPunct="1">
        <a:spcBef>
          <a:spcPct val="0"/>
        </a:spcBef>
        <a:spcAft>
          <a:spcPct val="0"/>
        </a:spcAft>
        <a:defRPr sz="1600" b="1">
          <a:solidFill>
            <a:srgbClr val="002060"/>
          </a:solidFill>
          <a:latin typeface="Tahoma" pitchFamily="34" charset="0"/>
        </a:defRPr>
      </a:lvl2pPr>
      <a:lvl3pPr algn="l" rtl="0" eaLnBrk="1" fontAlgn="base" hangingPunct="1">
        <a:spcBef>
          <a:spcPct val="0"/>
        </a:spcBef>
        <a:spcAft>
          <a:spcPct val="0"/>
        </a:spcAft>
        <a:defRPr sz="1600" b="1">
          <a:solidFill>
            <a:srgbClr val="002060"/>
          </a:solidFill>
          <a:latin typeface="Tahoma" pitchFamily="34" charset="0"/>
        </a:defRPr>
      </a:lvl3pPr>
      <a:lvl4pPr algn="l" rtl="0" eaLnBrk="1" fontAlgn="base" hangingPunct="1">
        <a:spcBef>
          <a:spcPct val="0"/>
        </a:spcBef>
        <a:spcAft>
          <a:spcPct val="0"/>
        </a:spcAft>
        <a:defRPr sz="1600" b="1">
          <a:solidFill>
            <a:srgbClr val="002060"/>
          </a:solidFill>
          <a:latin typeface="Tahoma" pitchFamily="34" charset="0"/>
        </a:defRPr>
      </a:lvl4pPr>
      <a:lvl5pPr algn="l" rtl="0" eaLnBrk="1" fontAlgn="base" hangingPunct="1">
        <a:spcBef>
          <a:spcPct val="0"/>
        </a:spcBef>
        <a:spcAft>
          <a:spcPct val="0"/>
        </a:spcAft>
        <a:defRPr sz="1600" b="1">
          <a:solidFill>
            <a:srgbClr val="002060"/>
          </a:solidFill>
          <a:latin typeface="Tahoma" pitchFamily="34" charset="0"/>
        </a:defRPr>
      </a:lvl5pPr>
      <a:lvl6pPr marL="457200" algn="l" rtl="0" eaLnBrk="1" fontAlgn="base" hangingPunct="1">
        <a:spcBef>
          <a:spcPct val="0"/>
        </a:spcBef>
        <a:spcAft>
          <a:spcPct val="0"/>
        </a:spcAft>
        <a:defRPr b="1">
          <a:solidFill>
            <a:schemeClr val="tx2"/>
          </a:solidFill>
          <a:latin typeface="Tahoma" pitchFamily="34" charset="0"/>
        </a:defRPr>
      </a:lvl6pPr>
      <a:lvl7pPr marL="914400" algn="l" rtl="0" eaLnBrk="1" fontAlgn="base" hangingPunct="1">
        <a:spcBef>
          <a:spcPct val="0"/>
        </a:spcBef>
        <a:spcAft>
          <a:spcPct val="0"/>
        </a:spcAft>
        <a:defRPr b="1">
          <a:solidFill>
            <a:schemeClr val="tx2"/>
          </a:solidFill>
          <a:latin typeface="Tahoma" pitchFamily="34" charset="0"/>
        </a:defRPr>
      </a:lvl7pPr>
      <a:lvl8pPr marL="1371600" algn="l" rtl="0" eaLnBrk="1" fontAlgn="base" hangingPunct="1">
        <a:spcBef>
          <a:spcPct val="0"/>
        </a:spcBef>
        <a:spcAft>
          <a:spcPct val="0"/>
        </a:spcAft>
        <a:defRPr b="1">
          <a:solidFill>
            <a:schemeClr val="tx2"/>
          </a:solidFill>
          <a:latin typeface="Tahoma" pitchFamily="34" charset="0"/>
        </a:defRPr>
      </a:lvl8pPr>
      <a:lvl9pPr marL="1828800" algn="l" rtl="0" eaLnBrk="1" fontAlgn="base" hangingPunct="1">
        <a:spcBef>
          <a:spcPct val="0"/>
        </a:spcBef>
        <a:spcAft>
          <a:spcPct val="0"/>
        </a:spcAft>
        <a:defRPr b="1">
          <a:solidFill>
            <a:schemeClr val="tx2"/>
          </a:solidFill>
          <a:latin typeface="Tahoma" pitchFamily="34" charset="0"/>
        </a:defRPr>
      </a:lvl9pPr>
    </p:titleStyle>
    <p:bodyStyle>
      <a:lvl1pPr marL="342900" indent="-342900" algn="l" rtl="0" eaLnBrk="1" fontAlgn="base" hangingPunct="1">
        <a:lnSpc>
          <a:spcPct val="90000"/>
        </a:lnSpc>
        <a:spcBef>
          <a:spcPct val="30000"/>
        </a:spcBef>
        <a:spcAft>
          <a:spcPct val="30000"/>
        </a:spcAft>
        <a:buSzPct val="115000"/>
        <a:buFont typeface="Wingdings 3" pitchFamily="18" charset="2"/>
        <a:buChar char="ê"/>
        <a:defRPr sz="2400">
          <a:solidFill>
            <a:srgbClr val="002060"/>
          </a:solidFill>
          <a:latin typeface="+mn-lt"/>
          <a:ea typeface="+mn-ea"/>
          <a:cs typeface="+mn-cs"/>
        </a:defRPr>
      </a:lvl1pPr>
      <a:lvl2pPr marL="742950" indent="-285750" algn="l" rtl="0" eaLnBrk="1" fontAlgn="base" hangingPunct="1">
        <a:lnSpc>
          <a:spcPct val="90000"/>
        </a:lnSpc>
        <a:spcBef>
          <a:spcPct val="30000"/>
        </a:spcBef>
        <a:spcAft>
          <a:spcPct val="30000"/>
        </a:spcAft>
        <a:buFont typeface="Wingdings" pitchFamily="2" charset="2"/>
        <a:buChar char="§"/>
        <a:defRPr>
          <a:solidFill>
            <a:srgbClr val="002060"/>
          </a:solidFill>
          <a:latin typeface="+mn-lt"/>
        </a:defRPr>
      </a:lvl2pPr>
      <a:lvl3pPr marL="1143000" indent="-228600" algn="l" rtl="0" eaLnBrk="1" fontAlgn="base" hangingPunct="1">
        <a:lnSpc>
          <a:spcPct val="90000"/>
        </a:lnSpc>
        <a:spcBef>
          <a:spcPct val="30000"/>
        </a:spcBef>
        <a:spcAft>
          <a:spcPct val="30000"/>
        </a:spcAft>
        <a:buSzPct val="70000"/>
        <a:buFont typeface="Wingdings" pitchFamily="2" charset="2"/>
        <a:buChar char="§"/>
        <a:defRPr sz="1400">
          <a:solidFill>
            <a:srgbClr val="002060"/>
          </a:solidFill>
          <a:latin typeface="+mn-lt"/>
        </a:defRPr>
      </a:lvl3pPr>
      <a:lvl4pPr marL="1600200" indent="-228600" algn="l" rtl="0" eaLnBrk="1" fontAlgn="base" hangingPunct="1">
        <a:lnSpc>
          <a:spcPct val="90000"/>
        </a:lnSpc>
        <a:spcBef>
          <a:spcPct val="30000"/>
        </a:spcBef>
        <a:spcAft>
          <a:spcPct val="30000"/>
        </a:spcAft>
        <a:buChar char="–"/>
        <a:defRPr sz="1400">
          <a:solidFill>
            <a:srgbClr val="002060"/>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f.fr/sites/default/files/cnaf/essentiel%20-%20Effets%20redistributif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0" y="1412776"/>
            <a:ext cx="5651501" cy="4167287"/>
          </a:xfrm>
          <a:noFill/>
          <a:extLst>
            <a:ext uri="{909E8E84-426E-40DD-AFC4-6F175D3DCCD1}">
              <a14:hiddenFill xmlns:a14="http://schemas.microsoft.com/office/drawing/2010/main">
                <a:solidFill>
                  <a:srgbClr val="FAC464"/>
                </a:solidFill>
              </a14:hiddenFill>
            </a:ext>
          </a:extLst>
        </p:spPr>
        <p:txBody>
          <a:bodyPr/>
          <a:lstStyle/>
          <a:p>
            <a:r>
              <a:rPr lang="fr-FR" altLang="fr-FR" dirty="0" smtClean="0"/>
              <a:t/>
            </a:r>
            <a:br>
              <a:rPr lang="fr-FR" altLang="fr-FR" dirty="0" smtClean="0"/>
            </a:br>
            <a:r>
              <a:rPr lang="fr-FR" altLang="fr-FR" dirty="0" smtClean="0"/>
              <a:t/>
            </a:r>
            <a:br>
              <a:rPr lang="fr-FR" altLang="fr-FR" dirty="0" smtClean="0"/>
            </a:br>
            <a:r>
              <a:rPr lang="fr-FR" altLang="fr-FR" dirty="0" smtClean="0"/>
              <a:t/>
            </a:r>
            <a:br>
              <a:rPr lang="fr-FR" altLang="fr-FR" dirty="0" smtClean="0"/>
            </a:br>
            <a:r>
              <a:rPr lang="fr-FR" altLang="fr-FR" dirty="0" smtClean="0"/>
              <a:t/>
            </a:r>
            <a:br>
              <a:rPr lang="fr-FR" altLang="fr-FR" dirty="0" smtClean="0"/>
            </a:br>
            <a:r>
              <a:rPr lang="fr-FR" altLang="fr-FR" sz="2400" dirty="0" smtClean="0"/>
              <a:t>CNLE</a:t>
            </a:r>
            <a:br>
              <a:rPr lang="fr-FR" altLang="fr-FR" sz="2400" dirty="0" smtClean="0"/>
            </a:br>
            <a:r>
              <a:rPr lang="fr-FR" altLang="fr-FR" sz="2400" dirty="0" smtClean="0"/>
              <a:t/>
            </a:r>
            <a:br>
              <a:rPr lang="fr-FR" altLang="fr-FR" sz="2400" dirty="0" smtClean="0"/>
            </a:br>
            <a:r>
              <a:rPr lang="fr-FR" altLang="fr-FR" sz="2400" dirty="0"/>
              <a:t/>
            </a:r>
            <a:br>
              <a:rPr lang="fr-FR" altLang="fr-FR" sz="2400" dirty="0"/>
            </a:br>
            <a:r>
              <a:rPr lang="fr-FR" altLang="fr-FR" sz="2400" dirty="0" smtClean="0"/>
              <a:t/>
            </a:r>
            <a:br>
              <a:rPr lang="fr-FR" altLang="fr-FR" sz="2400" dirty="0" smtClean="0"/>
            </a:br>
            <a:r>
              <a:rPr lang="fr-FR" altLang="fr-FR" dirty="0" smtClean="0"/>
              <a:t/>
            </a:r>
            <a:br>
              <a:rPr lang="fr-FR" altLang="fr-FR" dirty="0" smtClean="0"/>
            </a:br>
            <a:r>
              <a:rPr lang="fr-FR" altLang="fr-FR" dirty="0" smtClean="0"/>
              <a:t>Adélaïde </a:t>
            </a:r>
            <a:r>
              <a:rPr lang="fr-FR" altLang="fr-FR" dirty="0" err="1" smtClean="0"/>
              <a:t>Favrat</a:t>
            </a:r>
            <a:r>
              <a:rPr lang="fr-FR" altLang="fr-FR" dirty="0" smtClean="0"/>
              <a:t> (CNAF)</a:t>
            </a:r>
            <a:br>
              <a:rPr lang="fr-FR" altLang="fr-FR" dirty="0" smtClean="0"/>
            </a:br>
            <a:r>
              <a:rPr lang="fr-FR" altLang="fr-FR" dirty="0" smtClean="0"/>
              <a:t>21 Janvier 2016</a:t>
            </a:r>
          </a:p>
        </p:txBody>
      </p:sp>
      <p:sp>
        <p:nvSpPr>
          <p:cNvPr id="2" name="ZoneTexte 1"/>
          <p:cNvSpPr txBox="1"/>
          <p:nvPr/>
        </p:nvSpPr>
        <p:spPr>
          <a:xfrm>
            <a:off x="539552" y="727829"/>
            <a:ext cx="8136904" cy="707886"/>
          </a:xfrm>
          <a:prstGeom prst="rect">
            <a:avLst/>
          </a:prstGeom>
          <a:noFill/>
        </p:spPr>
        <p:txBody>
          <a:bodyPr wrap="square" rtlCol="0">
            <a:spAutoFit/>
          </a:bodyPr>
          <a:lstStyle/>
          <a:p>
            <a:pPr algn="ctr"/>
            <a:r>
              <a:rPr lang="fr-FR" sz="2000" b="1" dirty="0">
                <a:solidFill>
                  <a:srgbClr val="002060"/>
                </a:solidFill>
              </a:rPr>
              <a:t>Effets redistributifs des réformes récentes des politiques sociales et </a:t>
            </a:r>
            <a:r>
              <a:rPr lang="fr-FR" sz="2000" b="1" dirty="0" smtClean="0">
                <a:solidFill>
                  <a:srgbClr val="002060"/>
                </a:solidFill>
              </a:rPr>
              <a:t>familiales (2014-2015)</a:t>
            </a:r>
            <a:endParaRPr lang="fr-FR" sz="2000" dirty="0">
              <a:solidFill>
                <a:srgbClr val="002060"/>
              </a:solidFill>
            </a:endParaRPr>
          </a:p>
        </p:txBody>
      </p:sp>
    </p:spTree>
    <p:extLst>
      <p:ext uri="{BB962C8B-B14F-4D97-AF65-F5344CB8AC3E}">
        <p14:creationId xmlns:p14="http://schemas.microsoft.com/office/powerpoint/2010/main" val="3278378601"/>
      </p:ext>
    </p:extLst>
  </p:cSld>
  <p:clrMapOvr>
    <a:masterClrMapping/>
  </p:clrMapOvr>
  <mc:AlternateContent xmlns:mc="http://schemas.openxmlformats.org/markup-compatibility/2006" xmlns:p14="http://schemas.microsoft.com/office/powerpoint/2010/main">
    <mc:Choice Requires="p14">
      <p:transition spd="slow" p14:dur="2000" advTm="19696"/>
    </mc:Choice>
    <mc:Fallback xmlns="">
      <p:transition spd="slow" advTm="1969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latin typeface="Arial" charset="0"/>
                <a:cs typeface="Arial" charset="0"/>
              </a:rPr>
              <a:t>Conclusion</a:t>
            </a:r>
            <a:endParaRPr lang="fr-FR" dirty="0"/>
          </a:p>
        </p:txBody>
      </p:sp>
      <p:sp>
        <p:nvSpPr>
          <p:cNvPr id="3" name="Espace réservé du contenu 2"/>
          <p:cNvSpPr>
            <a:spLocks noGrp="1"/>
          </p:cNvSpPr>
          <p:nvPr>
            <p:ph idx="1"/>
          </p:nvPr>
        </p:nvSpPr>
        <p:spPr/>
        <p:txBody>
          <a:bodyPr/>
          <a:lstStyle/>
          <a:p>
            <a:r>
              <a:rPr lang="fr-FR" altLang="fr-FR" dirty="0">
                <a:latin typeface="Tahoma" panose="020B0604030504040204" pitchFamily="34" charset="0"/>
                <a:ea typeface="Tahoma" panose="020B0604030504040204" pitchFamily="34" charset="0"/>
                <a:cs typeface="Tahoma" panose="020B0604030504040204" pitchFamily="34" charset="0"/>
              </a:rPr>
              <a:t> Pour aller plus loin</a:t>
            </a:r>
            <a:r>
              <a:rPr lang="fr-FR" altLang="fr-FR" dirty="0" smtClean="0">
                <a:latin typeface="Tahoma" panose="020B0604030504040204" pitchFamily="34" charset="0"/>
                <a:ea typeface="Tahoma" panose="020B0604030504040204" pitchFamily="34" charset="0"/>
                <a:cs typeface="Tahoma" panose="020B0604030504040204" pitchFamily="34" charset="0"/>
              </a:rPr>
              <a:t>…:</a:t>
            </a:r>
          </a:p>
          <a:p>
            <a:endParaRPr lang="fr-FR" altLang="fr-FR" dirty="0">
              <a:latin typeface="Tahoma" panose="020B0604030504040204" pitchFamily="34" charset="0"/>
              <a:ea typeface="Tahoma" panose="020B0604030504040204" pitchFamily="34" charset="0"/>
              <a:cs typeface="Tahoma" panose="020B0604030504040204" pitchFamily="34" charset="0"/>
            </a:endParaRPr>
          </a:p>
          <a:p>
            <a:pPr marL="722313" lvl="1" indent="-342900" algn="just">
              <a:buSzPct val="130000"/>
            </a:pPr>
            <a:r>
              <a:rPr lang="fr-FR" altLang="fr-FR" dirty="0">
                <a:ea typeface="Arial Unicode MS" pitchFamily="34" charset="-128"/>
                <a:cs typeface="Arial" pitchFamily="34" charset="0"/>
              </a:rPr>
              <a:t>Suivi de la montée en charge et </a:t>
            </a:r>
            <a:r>
              <a:rPr lang="fr-FR" altLang="fr-FR" dirty="0" smtClean="0">
                <a:ea typeface="Arial Unicode MS" pitchFamily="34" charset="-128"/>
                <a:cs typeface="Arial" pitchFamily="34" charset="0"/>
              </a:rPr>
              <a:t>les résultats </a:t>
            </a:r>
            <a:r>
              <a:rPr lang="fr-FR" altLang="fr-FR" dirty="0">
                <a:ea typeface="Arial Unicode MS" pitchFamily="34" charset="-128"/>
                <a:cs typeface="Arial" pitchFamily="34" charset="0"/>
              </a:rPr>
              <a:t>dans les fichiers statistiques</a:t>
            </a:r>
          </a:p>
          <a:p>
            <a:pPr marL="722313" lvl="1" indent="-342900" algn="just">
              <a:buSzPct val="130000"/>
            </a:pPr>
            <a:r>
              <a:rPr lang="fr-FR" altLang="fr-FR" dirty="0" smtClean="0">
                <a:ea typeface="Arial Unicode MS" pitchFamily="34" charset="-128"/>
                <a:cs typeface="Arial" pitchFamily="34" charset="0"/>
              </a:rPr>
              <a:t>Un démarche à reproduire dans un contexte législatif en mouvement:</a:t>
            </a:r>
          </a:p>
          <a:p>
            <a:pPr marL="1122363" lvl="2" indent="-342900" algn="just">
              <a:buSzPct val="130000"/>
            </a:pPr>
            <a:r>
              <a:rPr lang="fr-FR" altLang="fr-FR" dirty="0" smtClean="0">
                <a:ea typeface="Arial Unicode MS" pitchFamily="34" charset="-128"/>
                <a:cs typeface="Arial" pitchFamily="34" charset="0"/>
              </a:rPr>
              <a:t>Nouvelles réformes : prime d’activité</a:t>
            </a:r>
          </a:p>
          <a:p>
            <a:pPr marL="0" indent="0">
              <a:buNone/>
            </a:pPr>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r>
              <a:rPr lang="fr-FR" sz="3200" dirty="0"/>
              <a:t>Merci de votre attention</a:t>
            </a:r>
          </a:p>
          <a:p>
            <a:endParaRPr lang="fr-FR" altLang="fr-FR" dirty="0">
              <a:latin typeface="Tahoma" panose="020B0604030504040204" pitchFamily="34" charset="0"/>
              <a:ea typeface="Tahoma" panose="020B0604030504040204" pitchFamily="34" charset="0"/>
              <a:cs typeface="Tahoma" panose="020B0604030504040204" pitchFamily="34" charset="0"/>
            </a:endParaRPr>
          </a:p>
          <a:p>
            <a:r>
              <a:rPr lang="fr-FR" dirty="0" smtClean="0"/>
              <a:t>Lien vers la publication L’</a:t>
            </a:r>
            <a:r>
              <a:rPr lang="fr-FR" dirty="0" err="1" smtClean="0"/>
              <a:t>e-ssentiel</a:t>
            </a:r>
            <a:r>
              <a:rPr lang="fr-FR" dirty="0" smtClean="0"/>
              <a:t> </a:t>
            </a:r>
            <a:r>
              <a:rPr lang="fr-FR" dirty="0" err="1" smtClean="0"/>
              <a:t>Cnaf</a:t>
            </a:r>
            <a:endParaRPr lang="fr-FR" dirty="0" smtClean="0"/>
          </a:p>
          <a:p>
            <a:r>
              <a:rPr lang="fr-FR" smtClean="0">
                <a:hlinkClick r:id="rId3"/>
              </a:rPr>
              <a:t>https://www.caf.fr/sites/default/files/cnaf/essentiel%20-%20Effets%20redistributifs.pdf</a:t>
            </a:r>
            <a:endParaRPr lang="fr-FR" dirty="0"/>
          </a:p>
        </p:txBody>
      </p:sp>
    </p:spTree>
    <p:extLst>
      <p:ext uri="{BB962C8B-B14F-4D97-AF65-F5344CB8AC3E}">
        <p14:creationId xmlns:p14="http://schemas.microsoft.com/office/powerpoint/2010/main" val="30061070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Compléments : Les mesures prises en compte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53148875"/>
              </p:ext>
            </p:extLst>
          </p:nvPr>
        </p:nvGraphicFramePr>
        <p:xfrm>
          <a:off x="755576" y="1050927"/>
          <a:ext cx="8064896" cy="5258394"/>
        </p:xfrm>
        <a:graphic>
          <a:graphicData uri="http://schemas.openxmlformats.org/drawingml/2006/table">
            <a:tbl>
              <a:tblPr firstRow="1" firstCol="1" lastRow="1" lastCol="1" bandRow="1" bandCol="1">
                <a:tableStyleId>{2D5ABB26-0587-4C30-8999-92F81FD0307C}</a:tableStyleId>
              </a:tblPr>
              <a:tblGrid>
                <a:gridCol w="3456384"/>
                <a:gridCol w="4608512"/>
              </a:tblGrid>
              <a:tr h="325867">
                <a:tc>
                  <a:txBody>
                    <a:bodyPr/>
                    <a:lstStyle/>
                    <a:p>
                      <a:pPr algn="ctr">
                        <a:lnSpc>
                          <a:spcPts val="1100"/>
                        </a:lnSpc>
                        <a:spcAft>
                          <a:spcPts val="0"/>
                        </a:spcAft>
                      </a:pPr>
                      <a:r>
                        <a:rPr lang="fr-FR" sz="1200" b="1" spc="-25" dirty="0">
                          <a:effectLst/>
                          <a:latin typeface="Arial" panose="020B0604020202020204" pitchFamily="34" charset="0"/>
                          <a:cs typeface="Arial" panose="020B0604020202020204" pitchFamily="34" charset="0"/>
                        </a:rPr>
                        <a:t> </a:t>
                      </a:r>
                      <a:r>
                        <a:rPr lang="fr-FR" sz="1200" b="1" spc="-25" dirty="0" smtClean="0">
                          <a:effectLst/>
                          <a:latin typeface="Arial" panose="020B0604020202020204" pitchFamily="34" charset="0"/>
                          <a:cs typeface="Arial" panose="020B0604020202020204" pitchFamily="34" charset="0"/>
                        </a:rPr>
                        <a:t>Prestation</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FF"/>
                    </a:solidFill>
                  </a:tcPr>
                </a:tc>
                <a:tc>
                  <a:txBody>
                    <a:bodyPr/>
                    <a:lstStyle/>
                    <a:p>
                      <a:pPr marL="449580" indent="-449580" algn="ctr">
                        <a:lnSpc>
                          <a:spcPts val="1100"/>
                        </a:lnSpc>
                        <a:spcAft>
                          <a:spcPts val="0"/>
                        </a:spcAft>
                      </a:pPr>
                      <a:r>
                        <a:rPr lang="fr-FR" sz="1200" b="1" spc="-25" dirty="0">
                          <a:effectLst/>
                          <a:latin typeface="Arial" panose="020B0604020202020204" pitchFamily="34" charset="0"/>
                          <a:cs typeface="Arial" panose="020B0604020202020204" pitchFamily="34" charset="0"/>
                        </a:rPr>
                        <a:t>Fin de montée en charge</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FF"/>
                    </a:solidFill>
                  </a:tcPr>
                </a:tc>
              </a:tr>
              <a:tr h="397983">
                <a:tc>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ASF</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Revalorisation de 25 % du montant</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52078">
                <a:tc>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Complément familial</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Revalorisation de 50% du montant pour les ménages aux revenus inférieurs à 50% du plafond actuel</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94284">
                <a:tc>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Prime à la naissance</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Montant= 5 x Montant Cf </a:t>
                      </a:r>
                    </a:p>
                    <a:p>
                      <a:pPr algn="ctr">
                        <a:lnSpc>
                          <a:spcPts val="1100"/>
                        </a:lnSpc>
                        <a:spcAft>
                          <a:spcPts val="0"/>
                        </a:spcAft>
                      </a:pPr>
                      <a:r>
                        <a:rPr lang="fr-FR" sz="1200" spc="-25" dirty="0">
                          <a:effectLst/>
                          <a:latin typeface="Arial" panose="020B0604020202020204" pitchFamily="34" charset="0"/>
                          <a:cs typeface="Arial" panose="020B0604020202020204" pitchFamily="34" charset="0"/>
                        </a:rPr>
                        <a:t>(baisse de 9,4%)</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4284">
                <a:tc rowSpan="2">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Allocation de base</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Montant= Montant Cf</a:t>
                      </a:r>
                    </a:p>
                    <a:p>
                      <a:pPr algn="ctr">
                        <a:lnSpc>
                          <a:spcPts val="1100"/>
                        </a:lnSpc>
                        <a:spcAft>
                          <a:spcPts val="0"/>
                        </a:spcAft>
                      </a:pPr>
                      <a:r>
                        <a:rPr lang="fr-FR" sz="1200" spc="-25" dirty="0">
                          <a:effectLst/>
                          <a:latin typeface="Arial" panose="020B0604020202020204" pitchFamily="34" charset="0"/>
                          <a:cs typeface="Arial" panose="020B0604020202020204" pitchFamily="34" charset="0"/>
                        </a:rPr>
                        <a:t>(baisse de 9,4%)</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409871">
                <a:tc vMerge="1">
                  <a:txBody>
                    <a:bodyPr/>
                    <a:lstStyle/>
                    <a:p>
                      <a:endParaRPr lang="fr-FR" dirty="0"/>
                    </a:p>
                  </a:txBody>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Baisse du montant de 50% de l’allocation pour les 10% des allocataires aux plus hauts </a:t>
                      </a:r>
                      <a:r>
                        <a:rPr lang="fr-FR" sz="1200" spc="-25" dirty="0" smtClean="0">
                          <a:effectLst/>
                          <a:latin typeface="Arial" panose="020B0604020202020204" pitchFamily="34" charset="0"/>
                          <a:cs typeface="Arial" panose="020B0604020202020204" pitchFamily="34" charset="0"/>
                        </a:rPr>
                        <a:t>revenus</a:t>
                      </a:r>
                    </a:p>
                    <a:p>
                      <a:pPr algn="ctr">
                        <a:lnSpc>
                          <a:spcPts val="1100"/>
                        </a:lnSpc>
                        <a:spcAft>
                          <a:spcPts val="0"/>
                        </a:spcAft>
                      </a:pPr>
                      <a:endParaRPr lang="fr-FR" sz="1200" spc="-25" dirty="0">
                        <a:effectLst/>
                        <a:latin typeface="Arial" panose="020B0604020202020204" pitchFamily="34" charset="0"/>
                        <a:cs typeface="Arial" panose="020B0604020202020204" pitchFamily="34" charset="0"/>
                      </a:endParaRPr>
                    </a:p>
                    <a:p>
                      <a:pPr algn="just">
                        <a:lnSpc>
                          <a:spcPts val="1100"/>
                        </a:lnSpc>
                        <a:spcAft>
                          <a:spcPts val="0"/>
                        </a:spcAft>
                      </a:pPr>
                      <a:r>
                        <a:rPr lang="fr-FR" sz="1200" spc="-25" dirty="0">
                          <a:effectLst/>
                          <a:latin typeface="Arial" panose="020B0604020202020204" pitchFamily="34" charset="0"/>
                          <a:cs typeface="Arial" panose="020B0604020202020204" pitchFamily="34" charset="0"/>
                        </a:rPr>
                        <a:t>Linéarisation du plafond (la part de plafond attribuée au titre des enfants s’élève à 22% du montant attribué au titre du 1</a:t>
                      </a:r>
                      <a:r>
                        <a:rPr lang="fr-FR" sz="1200" spc="-25" baseline="30000" dirty="0">
                          <a:effectLst/>
                          <a:latin typeface="Arial" panose="020B0604020202020204" pitchFamily="34" charset="0"/>
                          <a:cs typeface="Arial" panose="020B0604020202020204" pitchFamily="34" charset="0"/>
                        </a:rPr>
                        <a:t>er</a:t>
                      </a:r>
                      <a:r>
                        <a:rPr lang="fr-FR" sz="1200" spc="-25" dirty="0">
                          <a:effectLst/>
                          <a:latin typeface="Arial" panose="020B0604020202020204" pitchFamily="34" charset="0"/>
                          <a:cs typeface="Arial" panose="020B0604020202020204" pitchFamily="34" charset="0"/>
                        </a:rPr>
                        <a:t> adulte) et baisse de la majoration du plafond pour biactivité ou </a:t>
                      </a:r>
                      <a:r>
                        <a:rPr lang="fr-FR" sz="1200" spc="-25" dirty="0" smtClean="0">
                          <a:effectLst/>
                          <a:latin typeface="Arial" panose="020B0604020202020204" pitchFamily="34" charset="0"/>
                          <a:cs typeface="Arial" panose="020B0604020202020204" pitchFamily="34" charset="0"/>
                        </a:rPr>
                        <a:t>isolement</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347537">
                <a:tc>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Clca</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Suppression de la majoration de Clca pour les familles ne percevant pas </a:t>
                      </a:r>
                      <a:r>
                        <a:rPr lang="fr-FR" sz="1200" spc="-25" dirty="0" smtClean="0">
                          <a:effectLst/>
                          <a:latin typeface="Arial" panose="020B0604020202020204" pitchFamily="34" charset="0"/>
                          <a:cs typeface="Arial" panose="020B0604020202020204" pitchFamily="34" charset="0"/>
                        </a:rPr>
                        <a:t>l’AB</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6490">
                <a:tc>
                  <a:txBody>
                    <a:bodyPr/>
                    <a:lstStyle/>
                    <a:p>
                      <a:pPr algn="l">
                        <a:lnSpc>
                          <a:spcPts val="1100"/>
                        </a:lnSpc>
                        <a:spcAft>
                          <a:spcPts val="0"/>
                        </a:spcAft>
                      </a:pPr>
                      <a:r>
                        <a:rPr lang="fr-FR" sz="1200" b="1" spc="-25" dirty="0">
                          <a:effectLst/>
                          <a:latin typeface="Arial" panose="020B0604020202020204" pitchFamily="34" charset="0"/>
                          <a:cs typeface="Arial" panose="020B0604020202020204" pitchFamily="34" charset="0"/>
                        </a:rPr>
                        <a:t>Impôt sur le revenu</a:t>
                      </a:r>
                      <a:endParaRPr lang="fr-FR" sz="1200" b="1"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gn="ctr">
                        <a:lnSpc>
                          <a:spcPts val="1100"/>
                        </a:lnSpc>
                        <a:spcAft>
                          <a:spcPts val="0"/>
                        </a:spcAft>
                      </a:pPr>
                      <a:r>
                        <a:rPr lang="fr-FR" sz="1200" spc="-25" dirty="0">
                          <a:effectLst/>
                          <a:latin typeface="Arial" panose="020B0604020202020204" pitchFamily="34" charset="0"/>
                          <a:cs typeface="Arial" panose="020B0604020202020204" pitchFamily="34" charset="0"/>
                        </a:rPr>
                        <a:t>Abaissement du plafond du quotient familial</a:t>
                      </a:r>
                      <a:endParaRPr lang="fr-FR" sz="1200" b="0" spc="-25" dirty="0">
                        <a:effectLst/>
                        <a:latin typeface="Arial" panose="020B0604020202020204" pitchFamily="34" charset="0"/>
                        <a:ea typeface="Times New Roman"/>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Tree>
    <p:extLst>
      <p:ext uri="{BB962C8B-B14F-4D97-AF65-F5344CB8AC3E}">
        <p14:creationId xmlns:p14="http://schemas.microsoft.com/office/powerpoint/2010/main" val="3123618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i="1" dirty="0" smtClean="0"/>
          </a:p>
          <a:p>
            <a:endParaRPr lang="fr-FR" i="1" dirty="0"/>
          </a:p>
          <a:p>
            <a:endParaRPr lang="fr-FR" i="1" dirty="0" smtClean="0"/>
          </a:p>
          <a:p>
            <a:endParaRPr lang="fr-FR" i="1" dirty="0"/>
          </a:p>
          <a:p>
            <a:endParaRPr lang="fr-FR" i="1" dirty="0" smtClean="0"/>
          </a:p>
          <a:p>
            <a:endParaRPr lang="fr-FR" dirty="0"/>
          </a:p>
        </p:txBody>
      </p:sp>
      <p:sp>
        <p:nvSpPr>
          <p:cNvPr id="5" name="Rectangle 4"/>
          <p:cNvSpPr/>
          <p:nvPr/>
        </p:nvSpPr>
        <p:spPr>
          <a:xfrm>
            <a:off x="1765300" y="6218484"/>
            <a:ext cx="7378700" cy="307777"/>
          </a:xfrm>
          <a:prstGeom prst="rect">
            <a:avLst/>
          </a:prstGeom>
        </p:spPr>
        <p:txBody>
          <a:bodyPr wrap="square">
            <a:spAutoFit/>
          </a:bodyPr>
          <a:lstStyle/>
          <a:p>
            <a:r>
              <a:rPr lang="fr-FR" sz="1400" i="1" dirty="0">
                <a:latin typeface="Optima" panose="020B0502050508020304" pitchFamily="34" charset="0"/>
              </a:rPr>
              <a:t>Source : Myriade, ERFS11, barèmes 2013, France métropolitaine </a:t>
            </a:r>
            <a:endParaRPr lang="fr-FR" sz="1400" dirty="0">
              <a:latin typeface="Optima" panose="020B0502050508020304" pitchFamily="34" charset="0"/>
            </a:endParaRPr>
          </a:p>
        </p:txBody>
      </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908720"/>
            <a:ext cx="8111739" cy="5010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re 3"/>
          <p:cNvSpPr>
            <a:spLocks noGrp="1"/>
          </p:cNvSpPr>
          <p:nvPr>
            <p:ph type="title"/>
          </p:nvPr>
        </p:nvSpPr>
        <p:spPr/>
        <p:txBody>
          <a:bodyPr/>
          <a:lstStyle/>
          <a:p>
            <a:r>
              <a:rPr lang="fr-FR" dirty="0" smtClean="0"/>
              <a:t>Complément : Décomposition </a:t>
            </a:r>
            <a:r>
              <a:rPr lang="fr-FR" dirty="0"/>
              <a:t>de la variation de revenu disponible en fonction des prestations et impôts</a:t>
            </a:r>
          </a:p>
        </p:txBody>
      </p:sp>
    </p:spTree>
    <p:extLst>
      <p:ext uri="{BB962C8B-B14F-4D97-AF65-F5344CB8AC3E}">
        <p14:creationId xmlns:p14="http://schemas.microsoft.com/office/powerpoint/2010/main" val="74070222"/>
      </p:ext>
    </p:extLst>
  </p:cSld>
  <p:clrMapOvr>
    <a:masterClrMapping/>
  </p:clrMapOvr>
  <mc:AlternateContent xmlns:mc="http://schemas.openxmlformats.org/markup-compatibility/2006" xmlns:p14="http://schemas.microsoft.com/office/powerpoint/2010/main">
    <mc:Choice Requires="p14">
      <p:transition spd="slow" p14:dur="2000" advTm="107127"/>
    </mc:Choice>
    <mc:Fallback xmlns="">
      <p:transition spd="slow" advTm="10712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Arial" charset="0"/>
                <a:cs typeface="Arial" charset="0"/>
              </a:rPr>
              <a:t>Enjeux et contexte</a:t>
            </a:r>
          </a:p>
        </p:txBody>
      </p:sp>
      <p:sp>
        <p:nvSpPr>
          <p:cNvPr id="3" name="Espace réservé du contenu 2"/>
          <p:cNvSpPr>
            <a:spLocks noGrp="1"/>
          </p:cNvSpPr>
          <p:nvPr>
            <p:ph idx="1"/>
          </p:nvPr>
        </p:nvSpPr>
        <p:spPr>
          <a:xfrm>
            <a:off x="683568" y="908646"/>
            <a:ext cx="8064896" cy="5328668"/>
          </a:xfrm>
        </p:spPr>
        <p:txBody>
          <a:bodyPr/>
          <a:lstStyle/>
          <a:p>
            <a:pPr algn="just">
              <a:buSzPct val="130000"/>
            </a:pPr>
            <a:r>
              <a:rPr lang="fr-FR" altLang="fr-FR" dirty="0">
                <a:latin typeface="Tahoma" panose="020B0604030504040204" pitchFamily="34" charset="0"/>
                <a:ea typeface="Tahoma" panose="020B0604030504040204" pitchFamily="34" charset="0"/>
                <a:cs typeface="Tahoma" panose="020B0604030504040204" pitchFamily="34" charset="0"/>
              </a:rPr>
              <a:t>Evaluer l’impact des réformes récentes de la politique familiale </a:t>
            </a:r>
            <a:r>
              <a:rPr lang="fr-FR" altLang="fr-FR" dirty="0" smtClean="0">
                <a:latin typeface="Tahoma" panose="020B0604030504040204" pitchFamily="34" charset="0"/>
                <a:ea typeface="Tahoma" panose="020B0604030504040204" pitchFamily="34" charset="0"/>
                <a:cs typeface="Tahoma" panose="020B0604030504040204" pitchFamily="34" charset="0"/>
              </a:rPr>
              <a:t>:</a:t>
            </a:r>
          </a:p>
          <a:p>
            <a:pPr lvl="1"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Méthodologie très similaire à celle </a:t>
            </a:r>
            <a:r>
              <a:rPr lang="fr-FR" altLang="fr-FR" dirty="0" err="1" smtClean="0">
                <a:latin typeface="Tahoma" panose="020B0604030504040204" pitchFamily="34" charset="0"/>
                <a:ea typeface="Tahoma" panose="020B0604030504040204" pitchFamily="34" charset="0"/>
                <a:cs typeface="Tahoma" panose="020B0604030504040204" pitchFamily="34" charset="0"/>
              </a:rPr>
              <a:t>d’Ines</a:t>
            </a:r>
            <a:r>
              <a:rPr lang="fr-FR" altLang="fr-FR" dirty="0" smtClean="0">
                <a:latin typeface="Tahoma" panose="020B0604030504040204" pitchFamily="34" charset="0"/>
                <a:ea typeface="Tahoma" panose="020B0604030504040204" pitchFamily="34" charset="0"/>
                <a:cs typeface="Tahoma" panose="020B0604030504040204" pitchFamily="34" charset="0"/>
              </a:rPr>
              <a:t> : </a:t>
            </a:r>
            <a:r>
              <a:rPr lang="fr-FR" altLang="fr-FR" dirty="0" err="1" smtClean="0">
                <a:latin typeface="Tahoma" panose="020B0604030504040204" pitchFamily="34" charset="0"/>
                <a:ea typeface="Tahoma" panose="020B0604030504040204" pitchFamily="34" charset="0"/>
                <a:cs typeface="Tahoma" panose="020B0604030504040204" pitchFamily="34" charset="0"/>
              </a:rPr>
              <a:t>Microsimulation</a:t>
            </a:r>
            <a:r>
              <a:rPr lang="fr-FR" altLang="fr-FR" dirty="0" smtClean="0">
                <a:latin typeface="Tahoma" panose="020B0604030504040204" pitchFamily="34" charset="0"/>
                <a:ea typeface="Tahoma" panose="020B0604030504040204" pitchFamily="34" charset="0"/>
                <a:cs typeface="Tahoma" panose="020B0604030504040204" pitchFamily="34" charset="0"/>
              </a:rPr>
              <a:t> </a:t>
            </a:r>
          </a:p>
          <a:p>
            <a:pPr lvl="2"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Comparaison de la situation avant/après</a:t>
            </a:r>
          </a:p>
          <a:p>
            <a:pPr lvl="1"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Champ de mesures spécifiques : politiques familiales</a:t>
            </a:r>
            <a:endParaRPr lang="fr-FR" altLang="fr-FR" dirty="0">
              <a:latin typeface="Tahoma" panose="020B0604030504040204" pitchFamily="34" charset="0"/>
              <a:ea typeface="Tahoma" panose="020B0604030504040204" pitchFamily="34" charset="0"/>
              <a:cs typeface="Tahoma" panose="020B0604030504040204" pitchFamily="34" charset="0"/>
            </a:endParaRPr>
          </a:p>
          <a:p>
            <a:pPr lvl="1"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Horizon </a:t>
            </a:r>
            <a:r>
              <a:rPr lang="fr-FR" altLang="fr-FR" dirty="0">
                <a:latin typeface="Tahoma" panose="020B0604030504040204" pitchFamily="34" charset="0"/>
                <a:ea typeface="Tahoma" panose="020B0604030504040204" pitchFamily="34" charset="0"/>
                <a:cs typeface="Tahoma" panose="020B0604030504040204" pitchFamily="34" charset="0"/>
              </a:rPr>
              <a:t>fin de montée en </a:t>
            </a:r>
            <a:r>
              <a:rPr lang="fr-FR" altLang="fr-FR" dirty="0" smtClean="0">
                <a:latin typeface="Tahoma" panose="020B0604030504040204" pitchFamily="34" charset="0"/>
                <a:ea typeface="Tahoma" panose="020B0604030504040204" pitchFamily="34" charset="0"/>
                <a:cs typeface="Tahoma" panose="020B0604030504040204" pitchFamily="34" charset="0"/>
              </a:rPr>
              <a:t>charge </a:t>
            </a:r>
            <a:endParaRPr lang="fr-FR" altLang="fr-FR" dirty="0">
              <a:latin typeface="Tahoma" panose="020B0604030504040204" pitchFamily="34" charset="0"/>
              <a:ea typeface="Tahoma" panose="020B0604030504040204" pitchFamily="34" charset="0"/>
              <a:cs typeface="Tahoma" panose="020B0604030504040204" pitchFamily="34" charset="0"/>
            </a:endParaRPr>
          </a:p>
          <a:p>
            <a:pPr marL="722313" lvl="1" indent="-277813" algn="just">
              <a:buSzPct val="130000"/>
            </a:pPr>
            <a:r>
              <a:rPr lang="fr-FR" altLang="fr-FR" dirty="0">
                <a:latin typeface="Tahoma" panose="020B0604030504040204" pitchFamily="34" charset="0"/>
                <a:ea typeface="Tahoma" panose="020B0604030504040204" pitchFamily="34" charset="0"/>
                <a:cs typeface="Tahoma" panose="020B0604030504040204" pitchFamily="34" charset="0"/>
              </a:rPr>
              <a:t> </a:t>
            </a:r>
            <a:r>
              <a:rPr lang="fr-FR" altLang="fr-FR" dirty="0" smtClean="0">
                <a:latin typeface="Tahoma" panose="020B0604030504040204" pitchFamily="34" charset="0"/>
                <a:ea typeface="Tahoma" panose="020B0604030504040204" pitchFamily="34" charset="0"/>
                <a:cs typeface="Tahoma" panose="020B0604030504040204" pitchFamily="34" charset="0"/>
              </a:rPr>
              <a:t>Quels sont les publics concernés </a:t>
            </a:r>
            <a:r>
              <a:rPr lang="fr-FR" altLang="fr-FR" dirty="0">
                <a:latin typeface="Tahoma" panose="020B0604030504040204" pitchFamily="34" charset="0"/>
                <a:ea typeface="Tahoma" panose="020B0604030504040204" pitchFamily="34" charset="0"/>
                <a:cs typeface="Tahoma" panose="020B0604030504040204" pitchFamily="34" charset="0"/>
              </a:rPr>
              <a:t>?</a:t>
            </a:r>
          </a:p>
          <a:p>
            <a:pPr marL="1009650" lvl="2" indent="-34290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Quels configurations familiales ?</a:t>
            </a:r>
            <a:endParaRPr lang="fr-FR" altLang="fr-FR" dirty="0">
              <a:latin typeface="Tahoma" panose="020B0604030504040204" pitchFamily="34" charset="0"/>
              <a:ea typeface="Tahoma" panose="020B0604030504040204" pitchFamily="34" charset="0"/>
              <a:cs typeface="Tahoma" panose="020B0604030504040204" pitchFamily="34" charset="0"/>
            </a:endParaRPr>
          </a:p>
          <a:p>
            <a:pPr marL="1009650" lvl="2" indent="-34290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Où </a:t>
            </a:r>
            <a:r>
              <a:rPr lang="fr-FR" altLang="fr-FR" dirty="0">
                <a:latin typeface="Tahoma" panose="020B0604030504040204" pitchFamily="34" charset="0"/>
                <a:ea typeface="Tahoma" panose="020B0604030504040204" pitchFamily="34" charset="0"/>
                <a:cs typeface="Tahoma" panose="020B0604030504040204" pitchFamily="34" charset="0"/>
              </a:rPr>
              <a:t>se </a:t>
            </a:r>
            <a:r>
              <a:rPr lang="fr-FR" altLang="fr-FR" dirty="0" smtClean="0">
                <a:latin typeface="Tahoma" panose="020B0604030504040204" pitchFamily="34" charset="0"/>
                <a:ea typeface="Tahoma" panose="020B0604030504040204" pitchFamily="34" charset="0"/>
                <a:cs typeface="Tahoma" panose="020B0604030504040204" pitchFamily="34" charset="0"/>
              </a:rPr>
              <a:t>situent-ils </a:t>
            </a:r>
            <a:r>
              <a:rPr lang="fr-FR" altLang="fr-FR" dirty="0">
                <a:latin typeface="Tahoma" panose="020B0604030504040204" pitchFamily="34" charset="0"/>
                <a:ea typeface="Tahoma" panose="020B0604030504040204" pitchFamily="34" charset="0"/>
                <a:cs typeface="Tahoma" panose="020B0604030504040204" pitchFamily="34" charset="0"/>
              </a:rPr>
              <a:t>sur l’échelle des niveaux de vie </a:t>
            </a:r>
            <a:r>
              <a:rPr lang="fr-FR" altLang="fr-FR" dirty="0" smtClean="0">
                <a:latin typeface="Tahoma" panose="020B0604030504040204" pitchFamily="34" charset="0"/>
                <a:ea typeface="Tahoma" panose="020B0604030504040204" pitchFamily="34" charset="0"/>
                <a:cs typeface="Tahoma" panose="020B0604030504040204" pitchFamily="34" charset="0"/>
              </a:rPr>
              <a:t>?</a:t>
            </a:r>
          </a:p>
          <a:p>
            <a:pPr marL="666750" lvl="2" indent="0" algn="just">
              <a:buSzPct val="130000"/>
              <a:buNone/>
            </a:pPr>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pPr marL="666750" lvl="2" indent="0" algn="just">
              <a:buSzPct val="130000"/>
              <a:buNone/>
            </a:pPr>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pPr marL="20955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Evolution du profil du soutien financier lié à la charge d’enfants</a:t>
            </a:r>
          </a:p>
          <a:p>
            <a:pPr marL="812800" lvl="2" indent="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  Réduction des dépenses dans un contexte de </a:t>
            </a:r>
            <a:r>
              <a:rPr lang="fr-FR" altLang="fr-FR" dirty="0" smtClean="0">
                <a:latin typeface="Tahoma" panose="020B0604030504040204" pitchFamily="34" charset="0"/>
                <a:ea typeface="Tahoma" panose="020B0604030504040204" pitchFamily="34" charset="0"/>
                <a:cs typeface="Tahoma" panose="020B0604030504040204" pitchFamily="34" charset="0"/>
              </a:rPr>
              <a:t>consolidation </a:t>
            </a:r>
            <a:r>
              <a:rPr lang="fr-FR" altLang="fr-FR" dirty="0" smtClean="0">
                <a:latin typeface="Tahoma" panose="020B0604030504040204" pitchFamily="34" charset="0"/>
                <a:ea typeface="Tahoma" panose="020B0604030504040204" pitchFamily="34" charset="0"/>
                <a:cs typeface="Tahoma" panose="020B0604030504040204" pitchFamily="34" charset="0"/>
              </a:rPr>
              <a:t>budgétaire</a:t>
            </a:r>
            <a:endParaRPr lang="fr-FR" altLang="fr-FR" dirty="0">
              <a:latin typeface="Tahoma" panose="020B0604030504040204" pitchFamily="34" charset="0"/>
              <a:ea typeface="Tahoma" panose="020B0604030504040204" pitchFamily="34" charset="0"/>
              <a:cs typeface="Tahoma" panose="020B0604030504040204" pitchFamily="34" charset="0"/>
            </a:endParaRPr>
          </a:p>
          <a:p>
            <a:pPr marL="1122363" lvl="2" indent="-34290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Evolution du profil des montants moyens distribués en fonction du revenu. </a:t>
            </a:r>
          </a:p>
          <a:p>
            <a:pPr marL="1579563" lvl="3" indent="-342900" algn="just">
              <a:buSzPct val="130000"/>
            </a:pPr>
            <a:r>
              <a:rPr lang="fr-FR" altLang="fr-FR" dirty="0" smtClean="0">
                <a:latin typeface="Tahoma" panose="020B0604030504040204" pitchFamily="34" charset="0"/>
                <a:ea typeface="Tahoma" panose="020B0604030504040204" pitchFamily="34" charset="0"/>
                <a:cs typeface="Tahoma" panose="020B0604030504040204" pitchFamily="34" charset="0"/>
              </a:rPr>
              <a:t>Courbe en U?</a:t>
            </a:r>
            <a:endParaRPr lang="fr-FR" altLang="fr-FR" dirty="0">
              <a:latin typeface="Tahoma" panose="020B0604030504040204" pitchFamily="34" charset="0"/>
              <a:ea typeface="Tahoma" panose="020B0604030504040204" pitchFamily="34" charset="0"/>
              <a:cs typeface="Tahoma" panose="020B0604030504040204" pitchFamily="34" charset="0"/>
            </a:endParaRPr>
          </a:p>
          <a:p>
            <a:pPr marL="779463" lvl="2" indent="0" algn="just">
              <a:buSzPct val="130000"/>
              <a:buNone/>
            </a:pPr>
            <a:endParaRPr lang="fr-FR" altLang="fr-FR" dirty="0">
              <a:latin typeface="Tahoma" panose="020B0604030504040204" pitchFamily="34" charset="0"/>
              <a:ea typeface="Tahoma" panose="020B0604030504040204" pitchFamily="34" charset="0"/>
              <a:cs typeface="Tahoma" panose="020B0604030504040204" pitchFamily="34" charset="0"/>
            </a:endParaRPr>
          </a:p>
          <a:p>
            <a:endParaRPr lang="fr-FR" dirty="0"/>
          </a:p>
        </p:txBody>
      </p:sp>
      <p:sp>
        <p:nvSpPr>
          <p:cNvPr id="4" name="ZoneTexte 3"/>
          <p:cNvSpPr txBox="1"/>
          <p:nvPr/>
        </p:nvSpPr>
        <p:spPr>
          <a:xfrm>
            <a:off x="-4119" y="980729"/>
            <a:ext cx="461665" cy="5256584"/>
          </a:xfrm>
          <a:prstGeom prst="rect">
            <a:avLst/>
          </a:prstGeom>
          <a:noFill/>
        </p:spPr>
        <p:txBody>
          <a:bodyPr vert="vert" wrap="square" rtlCol="0">
            <a:spAutoFit/>
          </a:bodyPr>
          <a:lstStyle/>
          <a:p>
            <a:pPr algn="ctr"/>
            <a:r>
              <a:rPr lang="fr-FR" dirty="0" smtClean="0"/>
              <a:t>Démarche et champ</a:t>
            </a:r>
            <a:endParaRPr lang="fr-FR" dirty="0"/>
          </a:p>
        </p:txBody>
      </p:sp>
    </p:spTree>
    <p:extLst>
      <p:ext uri="{BB962C8B-B14F-4D97-AF65-F5344CB8AC3E}">
        <p14:creationId xmlns:p14="http://schemas.microsoft.com/office/powerpoint/2010/main" val="377656945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33493"/>
    </mc:Choice>
    <mc:Fallback xmlns="">
      <p:transition spd="slow" advTm="1334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CAC4EE">
              <a:alpha val="58824"/>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80000" tIns="45720" rIns="180000" bIns="45720" numCol="1" anchor="ctr" anchorCtr="0" compatLnSpc="1">
            <a:prstTxWarp prst="textNoShape">
              <a:avLst/>
            </a:prstTxWarp>
          </a:bodyPr>
          <a:lstStyle/>
          <a:p>
            <a:r>
              <a:rPr lang="fr-FR" altLang="fr-FR" dirty="0">
                <a:latin typeface="Arial" charset="0"/>
                <a:cs typeface="Arial" charset="0"/>
              </a:rPr>
              <a:t>Les réformes qui limitent les transferts vers les familles les plus aisées</a:t>
            </a:r>
            <a:endParaRPr lang="fr-FR" dirty="0">
              <a:latin typeface="Arial" charset="0"/>
              <a:cs typeface="Arial" charset="0"/>
            </a:endParaRPr>
          </a:p>
        </p:txBody>
      </p:sp>
      <p:sp>
        <p:nvSpPr>
          <p:cNvPr id="3" name="Espace réservé du contenu 2"/>
          <p:cNvSpPr>
            <a:spLocks noGrp="1"/>
          </p:cNvSpPr>
          <p:nvPr>
            <p:ph idx="1"/>
          </p:nvPr>
        </p:nvSpPr>
        <p:spPr>
          <a:xfrm>
            <a:off x="683568" y="908645"/>
            <a:ext cx="8352928" cy="5760715"/>
          </a:xfrm>
        </p:spPr>
        <p:txBody>
          <a:bodyPr/>
          <a:lstStyle/>
          <a:p>
            <a:pPr>
              <a:defRPr/>
            </a:pPr>
            <a:r>
              <a:rPr lang="fr-FR" dirty="0">
                <a:cs typeface="Arial" panose="020B0604020202020204" pitchFamily="34" charset="0"/>
              </a:rPr>
              <a:t>La baisse du plafond du </a:t>
            </a:r>
            <a:r>
              <a:rPr lang="fr-FR" u="sng" dirty="0">
                <a:cs typeface="Arial" panose="020B0604020202020204" pitchFamily="34" charset="0"/>
              </a:rPr>
              <a:t>quotient familial </a:t>
            </a:r>
            <a:r>
              <a:rPr lang="fr-FR" dirty="0" smtClean="0">
                <a:cs typeface="Arial" panose="020B0604020202020204" pitchFamily="34" charset="0"/>
              </a:rPr>
              <a:t>: </a:t>
            </a:r>
            <a:endParaRPr lang="fr-FR" dirty="0">
              <a:cs typeface="Arial" panose="020B0604020202020204" pitchFamily="34" charset="0"/>
            </a:endParaRPr>
          </a:p>
          <a:p>
            <a:pPr lvl="1">
              <a:defRPr/>
            </a:pPr>
            <a:r>
              <a:rPr lang="fr-FR" sz="2000" dirty="0">
                <a:cs typeface="Arial" panose="020B0604020202020204" pitchFamily="34" charset="0"/>
              </a:rPr>
              <a:t>L</a:t>
            </a:r>
            <a:r>
              <a:rPr lang="fr-FR" sz="2000" dirty="0" smtClean="0">
                <a:cs typeface="Arial" panose="020B0604020202020204" pitchFamily="34" charset="0"/>
              </a:rPr>
              <a:t>e </a:t>
            </a:r>
            <a:r>
              <a:rPr lang="fr-FR" sz="2000" dirty="0">
                <a:cs typeface="Arial" panose="020B0604020202020204" pitchFamily="34" charset="0"/>
              </a:rPr>
              <a:t>plafond de l’avantage fiscal procuré par chaque enfant est passé de 2000€ à 1500€. </a:t>
            </a:r>
            <a:endParaRPr lang="fr-FR" sz="2000" dirty="0" smtClean="0">
              <a:cs typeface="Arial" panose="020B0604020202020204" pitchFamily="34" charset="0"/>
            </a:endParaRPr>
          </a:p>
          <a:p>
            <a:pPr marL="457200" lvl="1" indent="0">
              <a:buNone/>
              <a:defRPr/>
            </a:pPr>
            <a:endParaRPr lang="fr-FR" sz="2000" dirty="0">
              <a:cs typeface="Arial" panose="020B0604020202020204" pitchFamily="34" charset="0"/>
            </a:endParaRPr>
          </a:p>
          <a:p>
            <a:pPr>
              <a:defRPr/>
            </a:pPr>
            <a:r>
              <a:rPr lang="fr-FR" dirty="0" smtClean="0">
                <a:cs typeface="Arial" panose="020B0604020202020204" pitchFamily="34" charset="0"/>
              </a:rPr>
              <a:t>Les </a:t>
            </a:r>
            <a:r>
              <a:rPr lang="fr-FR" dirty="0">
                <a:cs typeface="Arial" panose="020B0604020202020204" pitchFamily="34" charset="0"/>
              </a:rPr>
              <a:t>réformes de la </a:t>
            </a:r>
            <a:r>
              <a:rPr lang="fr-FR" u="sng" dirty="0" smtClean="0">
                <a:cs typeface="Arial" panose="020B0604020202020204" pitchFamily="34" charset="0"/>
              </a:rPr>
              <a:t>Prestation d’accueil du jeune enfant</a:t>
            </a:r>
            <a:r>
              <a:rPr lang="fr-FR" dirty="0" smtClean="0">
                <a:cs typeface="Arial" panose="020B0604020202020204" pitchFamily="34" charset="0"/>
              </a:rPr>
              <a:t> :</a:t>
            </a:r>
            <a:endParaRPr lang="fr-FR" dirty="0">
              <a:cs typeface="Arial" panose="020B0604020202020204" pitchFamily="34" charset="0"/>
            </a:endParaRPr>
          </a:p>
          <a:p>
            <a:pPr lvl="1">
              <a:defRPr/>
            </a:pPr>
            <a:r>
              <a:rPr lang="fr-FR" sz="2000" dirty="0" smtClean="0">
                <a:cs typeface="Arial" panose="020B0604020202020204" pitchFamily="34" charset="0"/>
              </a:rPr>
              <a:t>Abaissement des plafonds de ressources</a:t>
            </a:r>
            <a:endParaRPr lang="fr-FR" sz="2000" dirty="0">
              <a:cs typeface="Arial" panose="020B0604020202020204" pitchFamily="34" charset="0"/>
            </a:endParaRPr>
          </a:p>
          <a:p>
            <a:pPr lvl="1">
              <a:defRPr/>
            </a:pPr>
            <a:r>
              <a:rPr lang="fr-FR" sz="2000" dirty="0">
                <a:cs typeface="Arial" panose="020B0604020202020204" pitchFamily="34" charset="0"/>
              </a:rPr>
              <a:t>A</a:t>
            </a:r>
            <a:r>
              <a:rPr lang="fr-FR" sz="2000" dirty="0" smtClean="0">
                <a:cs typeface="Arial" panose="020B0604020202020204" pitchFamily="34" charset="0"/>
              </a:rPr>
              <a:t>llocation de base </a:t>
            </a:r>
            <a:r>
              <a:rPr lang="fr-FR" sz="2000" dirty="0">
                <a:cs typeface="Arial" panose="020B0604020202020204" pitchFamily="34" charset="0"/>
              </a:rPr>
              <a:t>à taux partiel </a:t>
            </a:r>
            <a:endParaRPr lang="fr-FR" sz="2000" dirty="0" smtClean="0">
              <a:cs typeface="Arial" panose="020B0604020202020204" pitchFamily="34" charset="0"/>
            </a:endParaRPr>
          </a:p>
          <a:p>
            <a:pPr lvl="1">
              <a:defRPr/>
            </a:pPr>
            <a:r>
              <a:rPr lang="fr-FR" sz="2000" dirty="0" smtClean="0">
                <a:cs typeface="Arial" panose="020B0604020202020204" pitchFamily="34" charset="0"/>
              </a:rPr>
              <a:t>Une </a:t>
            </a:r>
            <a:r>
              <a:rPr lang="fr-FR" sz="2000" dirty="0">
                <a:cs typeface="Arial" panose="020B0604020202020204" pitchFamily="34" charset="0"/>
              </a:rPr>
              <a:t>mesure non ciblée : le gel de </a:t>
            </a:r>
            <a:r>
              <a:rPr lang="fr-FR" sz="2000" dirty="0" smtClean="0">
                <a:cs typeface="Arial" panose="020B0604020202020204" pitchFamily="34" charset="0"/>
              </a:rPr>
              <a:t>l’AB</a:t>
            </a:r>
          </a:p>
          <a:p>
            <a:pPr lvl="1">
              <a:defRPr/>
            </a:pPr>
            <a:endParaRPr lang="fr-FR" sz="2000" dirty="0">
              <a:cs typeface="Arial" panose="020B0604020202020204" pitchFamily="34" charset="0"/>
            </a:endParaRPr>
          </a:p>
          <a:p>
            <a:pPr>
              <a:defRPr/>
            </a:pPr>
            <a:r>
              <a:rPr lang="fr-FR" dirty="0">
                <a:cs typeface="Arial" panose="020B0604020202020204" pitchFamily="34" charset="0"/>
              </a:rPr>
              <a:t>La modulation des </a:t>
            </a:r>
            <a:r>
              <a:rPr lang="fr-FR" u="sng" dirty="0">
                <a:cs typeface="Arial" panose="020B0604020202020204" pitchFamily="34" charset="0"/>
              </a:rPr>
              <a:t>allocations familiales </a:t>
            </a:r>
            <a:endParaRPr lang="fr-FR" u="sng" dirty="0" smtClean="0">
              <a:cs typeface="Arial" panose="020B0604020202020204" pitchFamily="34" charset="0"/>
            </a:endParaRPr>
          </a:p>
          <a:p>
            <a:pPr lvl="1">
              <a:defRPr/>
            </a:pPr>
            <a:r>
              <a:rPr lang="fr-FR" sz="2000" dirty="0" smtClean="0">
                <a:cs typeface="Arial" panose="020B0604020202020204" pitchFamily="34" charset="0"/>
              </a:rPr>
              <a:t>Une </a:t>
            </a:r>
            <a:r>
              <a:rPr lang="fr-FR" sz="2000" dirty="0">
                <a:cs typeface="Arial" panose="020B0604020202020204" pitchFamily="34" charset="0"/>
              </a:rPr>
              <a:t>perte moyenne de 127€ pour 10% des allocataires </a:t>
            </a:r>
            <a:r>
              <a:rPr lang="fr-FR" sz="2000" dirty="0" smtClean="0">
                <a:cs typeface="Arial" panose="020B0604020202020204" pitchFamily="34" charset="0"/>
              </a:rPr>
              <a:t>d’AF</a:t>
            </a:r>
          </a:p>
          <a:p>
            <a:pPr lvl="1">
              <a:defRPr/>
            </a:pPr>
            <a:r>
              <a:rPr lang="fr-FR" sz="2000" dirty="0" smtClean="0">
                <a:cs typeface="Arial" panose="020B0604020202020204" pitchFamily="34" charset="0"/>
              </a:rPr>
              <a:t>470 000 familles en septembre 2015 (France entière)</a:t>
            </a:r>
            <a:endParaRPr lang="fr-FR" sz="2000" dirty="0"/>
          </a:p>
          <a:p>
            <a:endParaRPr lang="fr-FR" dirty="0"/>
          </a:p>
        </p:txBody>
      </p:sp>
      <p:sp>
        <p:nvSpPr>
          <p:cNvPr id="4" name="ZoneTexte 3"/>
          <p:cNvSpPr txBox="1"/>
          <p:nvPr/>
        </p:nvSpPr>
        <p:spPr>
          <a:xfrm>
            <a:off x="-4119" y="980729"/>
            <a:ext cx="461665" cy="5256584"/>
          </a:xfrm>
          <a:prstGeom prst="rect">
            <a:avLst/>
          </a:prstGeom>
          <a:noFill/>
        </p:spPr>
        <p:txBody>
          <a:bodyPr vert="vert" wrap="square" rtlCol="0">
            <a:spAutoFit/>
          </a:bodyPr>
          <a:lstStyle/>
          <a:p>
            <a:pPr algn="ctr"/>
            <a:r>
              <a:rPr lang="fr-FR" dirty="0" smtClean="0"/>
              <a:t>Démarche et champ</a:t>
            </a:r>
            <a:endParaRPr lang="fr-FR" dirty="0"/>
          </a:p>
        </p:txBody>
      </p:sp>
    </p:spTree>
    <p:extLst>
      <p:ext uri="{BB962C8B-B14F-4D97-AF65-F5344CB8AC3E}">
        <p14:creationId xmlns:p14="http://schemas.microsoft.com/office/powerpoint/2010/main" val="3853500592"/>
      </p:ext>
    </p:extLst>
  </p:cSld>
  <p:clrMapOvr>
    <a:masterClrMapping/>
  </p:clrMapOvr>
  <mc:AlternateContent xmlns:mc="http://schemas.openxmlformats.org/markup-compatibility/2006" xmlns:p14="http://schemas.microsoft.com/office/powerpoint/2010/main">
    <mc:Choice Requires="p14">
      <p:transition spd="slow" p14:dur="2000" advTm="15428"/>
    </mc:Choice>
    <mc:Fallback xmlns="">
      <p:transition spd="slow" advTm="154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latin typeface="Arial" charset="0"/>
                <a:cs typeface="Arial" charset="0"/>
              </a:rPr>
              <a:t>Plan pauvreté : des </a:t>
            </a:r>
            <a:r>
              <a:rPr lang="fr-FR" altLang="fr-FR" dirty="0">
                <a:latin typeface="Arial" charset="0"/>
                <a:cs typeface="Arial" charset="0"/>
              </a:rPr>
              <a:t>mesures qui contribuent à améliorer le pouvoir d’achat des familles les plus modestes </a:t>
            </a:r>
            <a:endParaRPr lang="fr-FR" dirty="0"/>
          </a:p>
        </p:txBody>
      </p:sp>
      <p:sp>
        <p:nvSpPr>
          <p:cNvPr id="3" name="Espace réservé du contenu 2"/>
          <p:cNvSpPr>
            <a:spLocks noGrp="1"/>
          </p:cNvSpPr>
          <p:nvPr>
            <p:ph idx="1"/>
          </p:nvPr>
        </p:nvSpPr>
        <p:spPr/>
        <p:txBody>
          <a:bodyPr/>
          <a:lstStyle/>
          <a:p>
            <a:r>
              <a:rPr lang="fr-FR" altLang="fr-FR" dirty="0">
                <a:latin typeface="Tahoma" panose="020B0604030504040204" pitchFamily="34" charset="0"/>
                <a:ea typeface="Tahoma" panose="020B0604030504040204" pitchFamily="34" charset="0"/>
                <a:cs typeface="Tahoma" panose="020B0604030504040204" pitchFamily="34" charset="0"/>
              </a:rPr>
              <a:t>La majoration du </a:t>
            </a:r>
            <a:r>
              <a:rPr lang="fr-FR" altLang="fr-FR" u="sng" dirty="0">
                <a:latin typeface="Tahoma" panose="020B0604030504040204" pitchFamily="34" charset="0"/>
                <a:ea typeface="Tahoma" panose="020B0604030504040204" pitchFamily="34" charset="0"/>
                <a:cs typeface="Tahoma" panose="020B0604030504040204" pitchFamily="34" charset="0"/>
              </a:rPr>
              <a:t>complément familial</a:t>
            </a:r>
            <a:r>
              <a:rPr lang="fr-FR" altLang="fr-FR" dirty="0">
                <a:latin typeface="Tahoma" panose="020B0604030504040204" pitchFamily="34" charset="0"/>
                <a:ea typeface="Tahoma" panose="020B0604030504040204" pitchFamily="34" charset="0"/>
                <a:cs typeface="Tahoma" panose="020B0604030504040204" pitchFamily="34" charset="0"/>
              </a:rPr>
              <a:t> </a:t>
            </a:r>
            <a:r>
              <a:rPr lang="fr-FR" altLang="fr-FR" dirty="0" smtClean="0">
                <a:latin typeface="Tahoma" panose="020B0604030504040204" pitchFamily="34" charset="0"/>
                <a:ea typeface="Tahoma" panose="020B0604030504040204" pitchFamily="34" charset="0"/>
                <a:cs typeface="Tahoma" panose="020B0604030504040204" pitchFamily="34" charset="0"/>
              </a:rPr>
              <a:t>(CF) </a:t>
            </a:r>
          </a:p>
          <a:p>
            <a:pPr lvl="1"/>
            <a:r>
              <a:rPr lang="fr-FR" altLang="fr-FR" sz="2000" dirty="0" smtClean="0">
                <a:latin typeface="Tahoma" panose="020B0604030504040204" pitchFamily="34" charset="0"/>
                <a:ea typeface="Tahoma" panose="020B0604030504040204" pitchFamily="34" charset="0"/>
                <a:cs typeface="Tahoma" panose="020B0604030504040204" pitchFamily="34" charset="0"/>
              </a:rPr>
              <a:t>le CF majoré atteindra en 2018 1,5 fois le montant du CF non majoré.  </a:t>
            </a:r>
          </a:p>
          <a:p>
            <a:pPr lvl="1"/>
            <a:r>
              <a:rPr lang="fr-FR" altLang="fr-FR" sz="2000" dirty="0" smtClean="0">
                <a:latin typeface="Tahoma" panose="020B0604030504040204" pitchFamily="34" charset="0"/>
                <a:ea typeface="Tahoma" panose="020B0604030504040204" pitchFamily="34" charset="0"/>
                <a:cs typeface="Tahoma" panose="020B0604030504040204" pitchFamily="34" charset="0"/>
              </a:rPr>
              <a:t>53</a:t>
            </a:r>
            <a:r>
              <a:rPr lang="fr-FR" altLang="fr-FR" sz="2000" dirty="0">
                <a:latin typeface="Tahoma" panose="020B0604030504040204" pitchFamily="34" charset="0"/>
                <a:ea typeface="Tahoma" panose="020B0604030504040204" pitchFamily="34" charset="0"/>
                <a:cs typeface="Tahoma" panose="020B0604030504040204" pitchFamily="34" charset="0"/>
              </a:rPr>
              <a:t>% des bénéficiaires du CF les plus pauvres (environ 430 000) sont concernés.</a:t>
            </a:r>
          </a:p>
          <a:p>
            <a:pPr lvl="1"/>
            <a:endParaRPr lang="fr-FR" altLang="fr-FR" sz="2000" dirty="0">
              <a:latin typeface="Tahoma" panose="020B0604030504040204" pitchFamily="34" charset="0"/>
              <a:ea typeface="Tahoma" panose="020B0604030504040204" pitchFamily="34" charset="0"/>
              <a:cs typeface="Tahoma" panose="020B0604030504040204" pitchFamily="34" charset="0"/>
            </a:endParaRPr>
          </a:p>
          <a:p>
            <a:r>
              <a:rPr lang="fr-FR" altLang="fr-FR" dirty="0">
                <a:latin typeface="Tahoma" panose="020B0604030504040204" pitchFamily="34" charset="0"/>
                <a:ea typeface="Tahoma" panose="020B0604030504040204" pitchFamily="34" charset="0"/>
                <a:cs typeface="Tahoma" panose="020B0604030504040204" pitchFamily="34" charset="0"/>
              </a:rPr>
              <a:t>Revalorisation de </a:t>
            </a:r>
            <a:r>
              <a:rPr lang="fr-FR" altLang="fr-FR" u="sng" dirty="0">
                <a:latin typeface="Tahoma" panose="020B0604030504040204" pitchFamily="34" charset="0"/>
                <a:ea typeface="Tahoma" panose="020B0604030504040204" pitchFamily="34" charset="0"/>
                <a:cs typeface="Tahoma" panose="020B0604030504040204" pitchFamily="34" charset="0"/>
              </a:rPr>
              <a:t>l’allocation de soutien familial</a:t>
            </a:r>
            <a:r>
              <a:rPr lang="fr-FR" altLang="fr-FR" dirty="0">
                <a:latin typeface="Tahoma" panose="020B0604030504040204" pitchFamily="34" charset="0"/>
                <a:ea typeface="Tahoma" panose="020B0604030504040204" pitchFamily="34" charset="0"/>
                <a:cs typeface="Tahoma" panose="020B0604030504040204" pitchFamily="34" charset="0"/>
              </a:rPr>
              <a:t> de 25% entre 2014 et 2018 : </a:t>
            </a:r>
          </a:p>
          <a:p>
            <a:pPr lvl="1"/>
            <a:r>
              <a:rPr lang="fr-FR" altLang="fr-FR" sz="2000" dirty="0" smtClean="0">
                <a:latin typeface="Tahoma" panose="020B0604030504040204" pitchFamily="34" charset="0"/>
                <a:ea typeface="Tahoma" panose="020B0604030504040204" pitchFamily="34" charset="0"/>
                <a:cs typeface="Tahoma" panose="020B0604030504040204" pitchFamily="34" charset="0"/>
              </a:rPr>
              <a:t>745 000 </a:t>
            </a:r>
            <a:r>
              <a:rPr lang="fr-FR" altLang="fr-FR" sz="2000" dirty="0">
                <a:latin typeface="Tahoma" panose="020B0604030504040204" pitchFamily="34" charset="0"/>
                <a:ea typeface="Tahoma" panose="020B0604030504040204" pitchFamily="34" charset="0"/>
                <a:cs typeface="Tahoma" panose="020B0604030504040204" pitchFamily="34" charset="0"/>
              </a:rPr>
              <a:t>foyers bénéficiaires de l’ASF en déc. 2014</a:t>
            </a:r>
          </a:p>
          <a:p>
            <a:pPr lvl="1"/>
            <a:endParaRPr lang="fr-FR" altLang="fr-FR" sz="2000" dirty="0">
              <a:latin typeface="Tahoma" panose="020B0604030504040204" pitchFamily="34" charset="0"/>
              <a:ea typeface="Tahoma" panose="020B0604030504040204" pitchFamily="34" charset="0"/>
              <a:cs typeface="Tahoma" panose="020B0604030504040204" pitchFamily="34" charset="0"/>
            </a:endParaRPr>
          </a:p>
          <a:p>
            <a:r>
              <a:rPr lang="fr-FR" altLang="fr-FR" u="sng" dirty="0">
                <a:latin typeface="Tahoma" panose="020B0604030504040204" pitchFamily="34" charset="0"/>
                <a:ea typeface="Tahoma" panose="020B0604030504040204" pitchFamily="34" charset="0"/>
                <a:cs typeface="Tahoma" panose="020B0604030504040204" pitchFamily="34" charset="0"/>
              </a:rPr>
              <a:t>Plan de revalorisation du RSA</a:t>
            </a:r>
            <a:r>
              <a:rPr lang="fr-FR" altLang="fr-FR" dirty="0">
                <a:latin typeface="Tahoma" panose="020B0604030504040204" pitchFamily="34" charset="0"/>
                <a:ea typeface="Tahoma" panose="020B0604030504040204" pitchFamily="34" charset="0"/>
                <a:cs typeface="Tahoma" panose="020B0604030504040204" pitchFamily="34" charset="0"/>
              </a:rPr>
              <a:t> de 10% entre 2013 et 2017</a:t>
            </a:r>
          </a:p>
          <a:p>
            <a:pPr lvl="1"/>
            <a:r>
              <a:rPr lang="fr-FR" altLang="fr-FR" sz="2000" dirty="0">
                <a:latin typeface="Tahoma" panose="020B0604030504040204" pitchFamily="34" charset="0"/>
                <a:ea typeface="Tahoma" panose="020B0604030504040204" pitchFamily="34" charset="0"/>
                <a:cs typeface="Tahoma" panose="020B0604030504040204" pitchFamily="34" charset="0"/>
              </a:rPr>
              <a:t>15% des familles avec enfant(s) bénéficient du RSA</a:t>
            </a:r>
            <a:r>
              <a:rPr lang="fr-FR" altLang="fr-FR" sz="2000" dirty="0" smtClean="0">
                <a:latin typeface="Tahoma" panose="020B0604030504040204" pitchFamily="34" charset="0"/>
                <a:ea typeface="Tahoma" panose="020B0604030504040204" pitchFamily="34" charset="0"/>
                <a:cs typeface="Tahoma" panose="020B0604030504040204" pitchFamily="34" charset="0"/>
              </a:rPr>
              <a:t>.</a:t>
            </a:r>
          </a:p>
          <a:p>
            <a:pPr lvl="1"/>
            <a:endParaRPr lang="fr-FR" altLang="fr-FR" sz="2000" dirty="0">
              <a:latin typeface="Tahoma" panose="020B0604030504040204" pitchFamily="34" charset="0"/>
              <a:ea typeface="Tahoma" panose="020B0604030504040204" pitchFamily="34" charset="0"/>
              <a:cs typeface="Tahoma" panose="020B0604030504040204" pitchFamily="34" charset="0"/>
            </a:endParaRPr>
          </a:p>
          <a:p>
            <a:pPr lvl="1"/>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pPr lvl="1"/>
            <a:endParaRPr lang="fr-FR" altLang="fr-FR" dirty="0" smtClean="0">
              <a:latin typeface="Tahoma" panose="020B0604030504040204" pitchFamily="34" charset="0"/>
              <a:ea typeface="Tahoma" panose="020B0604030504040204" pitchFamily="34" charset="0"/>
              <a:cs typeface="Tahoma" panose="020B0604030504040204" pitchFamily="34" charset="0"/>
            </a:endParaRPr>
          </a:p>
          <a:p>
            <a:endParaRPr lang="fr-FR" dirty="0"/>
          </a:p>
        </p:txBody>
      </p:sp>
      <p:sp>
        <p:nvSpPr>
          <p:cNvPr id="4" name="ZoneTexte 3"/>
          <p:cNvSpPr txBox="1"/>
          <p:nvPr/>
        </p:nvSpPr>
        <p:spPr>
          <a:xfrm>
            <a:off x="-4119" y="980729"/>
            <a:ext cx="461665" cy="5256584"/>
          </a:xfrm>
          <a:prstGeom prst="rect">
            <a:avLst/>
          </a:prstGeom>
          <a:noFill/>
        </p:spPr>
        <p:txBody>
          <a:bodyPr vert="vert" wrap="square" rtlCol="0">
            <a:spAutoFit/>
          </a:bodyPr>
          <a:lstStyle/>
          <a:p>
            <a:pPr algn="ctr"/>
            <a:r>
              <a:rPr lang="fr-FR" dirty="0" smtClean="0"/>
              <a:t>Démarche et champ</a:t>
            </a:r>
            <a:endParaRPr lang="fr-FR" dirty="0"/>
          </a:p>
        </p:txBody>
      </p:sp>
    </p:spTree>
    <p:extLst>
      <p:ext uri="{BB962C8B-B14F-4D97-AF65-F5344CB8AC3E}">
        <p14:creationId xmlns:p14="http://schemas.microsoft.com/office/powerpoint/2010/main" val="368765290"/>
      </p:ext>
    </p:extLst>
  </p:cSld>
  <p:clrMapOvr>
    <a:masterClrMapping/>
  </p:clrMapOvr>
  <mc:AlternateContent xmlns:mc="http://schemas.openxmlformats.org/markup-compatibility/2006" xmlns:p14="http://schemas.microsoft.com/office/powerpoint/2010/main">
    <mc:Choice Requires="p14">
      <p:transition spd="slow" p14:dur="2000" advTm="138004"/>
    </mc:Choice>
    <mc:Fallback xmlns="">
      <p:transition spd="slow" advTm="1380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latin typeface="Arial" charset="0"/>
                <a:cs typeface="Arial" charset="0"/>
              </a:rPr>
              <a:t>Les effets attendus des réformes sur le revenu disponible des </a:t>
            </a:r>
            <a:r>
              <a:rPr lang="fr-FR" altLang="fr-FR" dirty="0" smtClean="0">
                <a:latin typeface="Arial" charset="0"/>
                <a:cs typeface="Arial" charset="0"/>
              </a:rPr>
              <a:t>familles : Exemple stylisé d’un couple biactif 2 enfants</a:t>
            </a:r>
            <a:endParaRPr lang="fr-FR" dirty="0"/>
          </a:p>
        </p:txBody>
      </p:sp>
      <p:sp>
        <p:nvSpPr>
          <p:cNvPr id="3" name="Espace réservé du contenu 2"/>
          <p:cNvSpPr>
            <a:spLocks noGrp="1"/>
          </p:cNvSpPr>
          <p:nvPr>
            <p:ph idx="1"/>
          </p:nvPr>
        </p:nvSpPr>
        <p:spPr/>
        <p:txBody>
          <a:bodyPr/>
          <a:lstStyle/>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p:txBody>
      </p:sp>
      <p:sp>
        <p:nvSpPr>
          <p:cNvPr id="5" name="ZoneTexte 4"/>
          <p:cNvSpPr txBox="1"/>
          <p:nvPr/>
        </p:nvSpPr>
        <p:spPr>
          <a:xfrm>
            <a:off x="-4119" y="980729"/>
            <a:ext cx="461665" cy="5256584"/>
          </a:xfrm>
          <a:prstGeom prst="rect">
            <a:avLst/>
          </a:prstGeom>
          <a:noFill/>
        </p:spPr>
        <p:txBody>
          <a:bodyPr vert="vert" wrap="square" rtlCol="0">
            <a:spAutoFit/>
          </a:bodyPr>
          <a:lstStyle/>
          <a:p>
            <a:pPr algn="ctr"/>
            <a:r>
              <a:rPr lang="fr-FR" dirty="0" smtClean="0"/>
              <a:t>Effets redistributifs</a:t>
            </a:r>
            <a:endParaRPr lang="fr-FR" dirty="0"/>
          </a:p>
        </p:txBody>
      </p:sp>
      <p:sp>
        <p:nvSpPr>
          <p:cNvPr id="6" name="ZoneTexte 3"/>
          <p:cNvSpPr txBox="1">
            <a:spLocks noChangeArrowheads="1"/>
          </p:cNvSpPr>
          <p:nvPr/>
        </p:nvSpPr>
        <p:spPr bwMode="auto">
          <a:xfrm>
            <a:off x="1691680" y="6108958"/>
            <a:ext cx="4006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r>
              <a:rPr lang="fr-FR" altLang="fr-FR" sz="900" i="1" dirty="0">
                <a:latin typeface="Arial" charset="0"/>
                <a:cs typeface="Arial" charset="0"/>
              </a:rPr>
              <a:t>Source : Cas-types, barèmes de France métropolitaine, rebasés sur 2013. </a:t>
            </a:r>
            <a:endParaRPr lang="fr-FR" altLang="fr-FR" sz="900" dirty="0">
              <a:latin typeface="Arial" charset="0"/>
              <a:cs typeface="Arial" charset="0"/>
            </a:endParaRPr>
          </a:p>
        </p:txBody>
      </p:sp>
      <p:pic>
        <p:nvPicPr>
          <p:cNvPr id="286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911627"/>
            <a:ext cx="7918171" cy="5176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92546112"/>
      </p:ext>
    </p:extLst>
  </p:cSld>
  <p:clrMapOvr>
    <a:masterClrMapping/>
  </p:clrMapOvr>
  <mc:AlternateContent xmlns:mc="http://schemas.openxmlformats.org/markup-compatibility/2006" xmlns:p14="http://schemas.microsoft.com/office/powerpoint/2010/main">
    <mc:Choice Requires="p14">
      <p:transition spd="slow" p14:dur="2000" advTm="1737"/>
    </mc:Choice>
    <mc:Fallback xmlns="">
      <p:transition spd="slow" advTm="173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latin typeface="Arial" charset="0"/>
                <a:cs typeface="Arial" charset="0"/>
              </a:rPr>
              <a:t>Les effets attendus des réformes sur le revenu disponible des </a:t>
            </a:r>
            <a:r>
              <a:rPr lang="fr-FR" altLang="fr-FR" dirty="0" smtClean="0">
                <a:latin typeface="Arial" charset="0"/>
                <a:cs typeface="Arial" charset="0"/>
              </a:rPr>
              <a:t>familles : </a:t>
            </a:r>
            <a:r>
              <a:rPr lang="fr-FR" altLang="fr-FR" smtClean="0">
                <a:latin typeface="Arial" charset="0"/>
                <a:cs typeface="Arial" charset="0"/>
              </a:rPr>
              <a:t>Exemple stylisé </a:t>
            </a:r>
            <a:r>
              <a:rPr lang="fr-FR" altLang="fr-FR" dirty="0" smtClean="0">
                <a:latin typeface="Arial" charset="0"/>
                <a:cs typeface="Arial" charset="0"/>
              </a:rPr>
              <a:t>d’une famille monoparentale 3 enfants</a:t>
            </a:r>
            <a:endParaRPr lang="fr-FR" dirty="0"/>
          </a:p>
        </p:txBody>
      </p:sp>
      <p:sp>
        <p:nvSpPr>
          <p:cNvPr id="3" name="Espace réservé du contenu 2"/>
          <p:cNvSpPr>
            <a:spLocks noGrp="1"/>
          </p:cNvSpPr>
          <p:nvPr>
            <p:ph idx="1"/>
          </p:nvPr>
        </p:nvSpPr>
        <p:spPr/>
        <p:txBody>
          <a:bodyPr/>
          <a:lstStyle/>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p:txBody>
      </p:sp>
      <p:sp>
        <p:nvSpPr>
          <p:cNvPr id="5" name="ZoneTexte 4"/>
          <p:cNvSpPr txBox="1"/>
          <p:nvPr/>
        </p:nvSpPr>
        <p:spPr>
          <a:xfrm>
            <a:off x="-4119" y="980729"/>
            <a:ext cx="461665" cy="5256584"/>
          </a:xfrm>
          <a:prstGeom prst="rect">
            <a:avLst/>
          </a:prstGeom>
          <a:noFill/>
        </p:spPr>
        <p:txBody>
          <a:bodyPr vert="vert" wrap="square" rtlCol="0">
            <a:spAutoFit/>
          </a:bodyPr>
          <a:lstStyle/>
          <a:p>
            <a:pPr algn="ctr"/>
            <a:r>
              <a:rPr lang="fr-FR" dirty="0" smtClean="0"/>
              <a:t>Effets redistributifs</a:t>
            </a:r>
            <a:endParaRPr lang="fr-FR" dirty="0"/>
          </a:p>
        </p:txBody>
      </p:sp>
      <p:sp>
        <p:nvSpPr>
          <p:cNvPr id="6" name="ZoneTexte 3"/>
          <p:cNvSpPr txBox="1">
            <a:spLocks noChangeArrowheads="1"/>
          </p:cNvSpPr>
          <p:nvPr/>
        </p:nvSpPr>
        <p:spPr bwMode="auto">
          <a:xfrm>
            <a:off x="1691680" y="6108958"/>
            <a:ext cx="4006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r>
              <a:rPr lang="fr-FR" altLang="fr-FR" sz="900" i="1" dirty="0">
                <a:latin typeface="Arial" charset="0"/>
                <a:cs typeface="Arial" charset="0"/>
              </a:rPr>
              <a:t>Source : Cas-types, barèmes de France métropolitaine, rebasés sur 2013. </a:t>
            </a:r>
            <a:endParaRPr lang="fr-FR" altLang="fr-FR" sz="900" dirty="0">
              <a:latin typeface="Arial" charset="0"/>
              <a:cs typeface="Arial" charset="0"/>
            </a:endParaRPr>
          </a:p>
        </p:txBody>
      </p:sp>
      <p:pic>
        <p:nvPicPr>
          <p:cNvPr id="296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902623"/>
            <a:ext cx="7918171" cy="5176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357513168"/>
      </p:ext>
    </p:extLst>
  </p:cSld>
  <p:clrMapOvr>
    <a:masterClrMapping/>
  </p:clrMapOvr>
  <mc:AlternateContent xmlns:mc="http://schemas.openxmlformats.org/markup-compatibility/2006" xmlns:p14="http://schemas.microsoft.com/office/powerpoint/2010/main">
    <mc:Choice Requires="p14">
      <p:transition spd="slow" p14:dur="2000" advTm="1737"/>
    </mc:Choice>
    <mc:Fallback xmlns="">
      <p:transition spd="slow" advTm="173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Arial" charset="0"/>
                <a:cs typeface="Arial" charset="0"/>
              </a:rPr>
              <a:t>Des effets </a:t>
            </a:r>
            <a:r>
              <a:rPr lang="fr-FR" dirty="0" smtClean="0">
                <a:latin typeface="Arial" charset="0"/>
                <a:cs typeface="Arial" charset="0"/>
              </a:rPr>
              <a:t>contrastés </a:t>
            </a:r>
            <a:r>
              <a:rPr lang="fr-FR" dirty="0">
                <a:latin typeface="Arial" charset="0"/>
                <a:cs typeface="Arial" charset="0"/>
              </a:rPr>
              <a:t>selon  la configuration familiale</a:t>
            </a:r>
          </a:p>
        </p:txBody>
      </p:sp>
      <p:graphicFrame>
        <p:nvGraphicFramePr>
          <p:cNvPr id="4" name="Espace réservé du contenu 3"/>
          <p:cNvGraphicFramePr>
            <a:graphicFrameLocks/>
          </p:cNvGraphicFramePr>
          <p:nvPr>
            <p:extLst>
              <p:ext uri="{D42A27DB-BD31-4B8C-83A1-F6EECF244321}">
                <p14:modId xmlns:p14="http://schemas.microsoft.com/office/powerpoint/2010/main" val="2771439635"/>
              </p:ext>
            </p:extLst>
          </p:nvPr>
        </p:nvGraphicFramePr>
        <p:xfrm>
          <a:off x="461624" y="1124747"/>
          <a:ext cx="8502864" cy="4951394"/>
        </p:xfrm>
        <a:graphic>
          <a:graphicData uri="http://schemas.openxmlformats.org/drawingml/2006/table">
            <a:tbl>
              <a:tblPr firstRow="1" firstCol="1" bandRow="1">
                <a:tableStyleId>{21E4AEA4-8DFA-4A89-87EB-49C32662AFE0}</a:tableStyleId>
              </a:tblPr>
              <a:tblGrid>
                <a:gridCol w="2181028"/>
                <a:gridCol w="196014"/>
                <a:gridCol w="1574115"/>
                <a:gridCol w="1550266"/>
                <a:gridCol w="196014"/>
                <a:gridCol w="1426466"/>
                <a:gridCol w="1378961"/>
              </a:tblGrid>
              <a:tr h="2475376">
                <a:tc>
                  <a:txBody>
                    <a:bodyPr/>
                    <a:lstStyle/>
                    <a:p>
                      <a:pPr algn="ctr">
                        <a:lnSpc>
                          <a:spcPct val="115000"/>
                        </a:lnSpc>
                        <a:spcAft>
                          <a:spcPts val="0"/>
                        </a:spcAft>
                      </a:pPr>
                      <a:r>
                        <a:rPr lang="fr-FR" sz="1200" dirty="0">
                          <a:effectLst/>
                        </a:rPr>
                        <a:t>Type de ménage</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Part de ménages </a:t>
                      </a:r>
                      <a:r>
                        <a:rPr lang="fr-FR" sz="1200" dirty="0" smtClean="0">
                          <a:effectLst/>
                        </a:rPr>
                        <a:t>perdants</a:t>
                      </a:r>
                    </a:p>
                    <a:p>
                      <a:pPr algn="ctr">
                        <a:lnSpc>
                          <a:spcPct val="115000"/>
                        </a:lnSpc>
                        <a:spcAft>
                          <a:spcPts val="0"/>
                        </a:spcAft>
                      </a:pPr>
                      <a:r>
                        <a:rPr lang="fr-FR" sz="1200" dirty="0" smtClean="0">
                          <a:effectLst/>
                        </a:rPr>
                        <a:t> </a:t>
                      </a:r>
                      <a:r>
                        <a:rPr lang="fr-FR" sz="1200" dirty="0">
                          <a:effectLst/>
                        </a:rPr>
                        <a:t>(en %)</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Perte moyenne </a:t>
                      </a:r>
                      <a:r>
                        <a:rPr lang="fr-FR" sz="1200" dirty="0" smtClean="0">
                          <a:effectLst/>
                        </a:rPr>
                        <a:t>par </a:t>
                      </a:r>
                      <a:r>
                        <a:rPr lang="fr-FR" sz="1200" dirty="0">
                          <a:effectLst/>
                        </a:rPr>
                        <a:t>ménage perdant </a:t>
                      </a:r>
                      <a:endParaRPr lang="fr-FR" sz="1200" dirty="0" smtClean="0">
                        <a:effectLst/>
                      </a:endParaRPr>
                    </a:p>
                    <a:p>
                      <a:pPr algn="ctr">
                        <a:lnSpc>
                          <a:spcPct val="115000"/>
                        </a:lnSpc>
                        <a:spcAft>
                          <a:spcPts val="0"/>
                        </a:spcAft>
                      </a:pPr>
                      <a:r>
                        <a:rPr lang="fr-FR" sz="1200" dirty="0" smtClean="0">
                          <a:effectLst/>
                        </a:rPr>
                        <a:t>(</a:t>
                      </a:r>
                      <a:r>
                        <a:rPr lang="fr-FR" sz="1200" dirty="0">
                          <a:effectLst/>
                        </a:rPr>
                        <a:t>en </a:t>
                      </a:r>
                      <a:r>
                        <a:rPr lang="fr-FR" sz="1200" dirty="0" smtClean="0">
                          <a:effectLst/>
                        </a:rPr>
                        <a:t>€ par mois)</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Part de ménages gagnants </a:t>
                      </a:r>
                      <a:endParaRPr lang="fr-FR" sz="1200" dirty="0" smtClean="0">
                        <a:effectLst/>
                      </a:endParaRPr>
                    </a:p>
                    <a:p>
                      <a:pPr algn="ctr">
                        <a:lnSpc>
                          <a:spcPct val="115000"/>
                        </a:lnSpc>
                        <a:spcAft>
                          <a:spcPts val="0"/>
                        </a:spcAft>
                      </a:pPr>
                      <a:r>
                        <a:rPr lang="fr-FR" sz="1200" dirty="0" smtClean="0">
                          <a:effectLst/>
                        </a:rPr>
                        <a:t>(</a:t>
                      </a:r>
                      <a:r>
                        <a:rPr lang="fr-FR" sz="1200" dirty="0">
                          <a:effectLst/>
                        </a:rPr>
                        <a:t>en %)</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Gain moyen </a:t>
                      </a:r>
                      <a:r>
                        <a:rPr lang="fr-FR" sz="1200" dirty="0" smtClean="0">
                          <a:effectLst/>
                        </a:rPr>
                        <a:t> </a:t>
                      </a:r>
                      <a:r>
                        <a:rPr lang="fr-FR" sz="1200" dirty="0">
                          <a:effectLst/>
                        </a:rPr>
                        <a:t>par ménage gagnant </a:t>
                      </a:r>
                      <a:endParaRPr lang="fr-FR" sz="1200" dirty="0" smtClean="0">
                        <a:effectLst/>
                      </a:endParaRPr>
                    </a:p>
                    <a:p>
                      <a:pPr algn="ctr">
                        <a:lnSpc>
                          <a:spcPct val="115000"/>
                        </a:lnSpc>
                        <a:spcAft>
                          <a:spcPts val="0"/>
                        </a:spcAft>
                      </a:pPr>
                      <a:r>
                        <a:rPr lang="fr-FR" sz="1200" dirty="0" smtClean="0">
                          <a:effectLst/>
                        </a:rPr>
                        <a:t>(</a:t>
                      </a:r>
                      <a:r>
                        <a:rPr lang="fr-FR" sz="1200" dirty="0">
                          <a:effectLst/>
                        </a:rPr>
                        <a:t>en </a:t>
                      </a:r>
                      <a:r>
                        <a:rPr lang="fr-FR" sz="1200" dirty="0" smtClean="0">
                          <a:effectLst/>
                        </a:rPr>
                        <a:t>€ par mois)</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250709">
                <a:tc>
                  <a:txBody>
                    <a:bodyPr/>
                    <a:lstStyle/>
                    <a:p>
                      <a:pPr>
                        <a:lnSpc>
                          <a:spcPct val="115000"/>
                        </a:lnSpc>
                        <a:spcAft>
                          <a:spcPts val="0"/>
                        </a:spcAft>
                      </a:pPr>
                      <a:r>
                        <a:rPr lang="fr-FR" sz="1200" dirty="0" smtClean="0">
                          <a:effectLst/>
                        </a:rPr>
                        <a:t>Isolé 1 enfant</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6</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-40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40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+42</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491038">
                <a:tc>
                  <a:txBody>
                    <a:bodyPr/>
                    <a:lstStyle/>
                    <a:p>
                      <a:pPr>
                        <a:lnSpc>
                          <a:spcPct val="115000"/>
                        </a:lnSpc>
                        <a:spcAft>
                          <a:spcPts val="0"/>
                        </a:spcAft>
                      </a:pPr>
                      <a:r>
                        <a:rPr lang="fr-FR" sz="1200" dirty="0">
                          <a:effectLst/>
                        </a:rPr>
                        <a:t>Isolé 2 enfants et plus</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8</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-83</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60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+83</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491038">
                <a:tc>
                  <a:txBody>
                    <a:bodyPr/>
                    <a:lstStyle/>
                    <a:p>
                      <a:pPr>
                        <a:lnSpc>
                          <a:spcPct val="115000"/>
                        </a:lnSpc>
                        <a:spcAft>
                          <a:spcPts val="0"/>
                        </a:spcAft>
                      </a:pPr>
                      <a:r>
                        <a:rPr lang="fr-FR" sz="1200" dirty="0">
                          <a:effectLst/>
                        </a:rPr>
                        <a:t>Couples 1 enfant</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37</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-34</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10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+47</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491038">
                <a:tc>
                  <a:txBody>
                    <a:bodyPr/>
                    <a:lstStyle/>
                    <a:p>
                      <a:pPr>
                        <a:lnSpc>
                          <a:spcPct val="115000"/>
                        </a:lnSpc>
                        <a:spcAft>
                          <a:spcPts val="0"/>
                        </a:spcAft>
                      </a:pPr>
                      <a:r>
                        <a:rPr lang="fr-FR" sz="1200" dirty="0">
                          <a:effectLst/>
                        </a:rPr>
                        <a:t>Couples 2 enfants</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40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-70</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7</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+61</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491038">
                <a:tc>
                  <a:txBody>
                    <a:bodyPr/>
                    <a:lstStyle/>
                    <a:p>
                      <a:pPr>
                        <a:lnSpc>
                          <a:spcPct val="115000"/>
                        </a:lnSpc>
                        <a:spcAft>
                          <a:spcPts val="0"/>
                        </a:spcAft>
                      </a:pPr>
                      <a:r>
                        <a:rPr lang="fr-FR" sz="1200" dirty="0">
                          <a:effectLst/>
                        </a:rPr>
                        <a:t>Couples 3 enfants et plus</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36</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-125</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24</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+96</a:t>
                      </a:r>
                      <a:endParaRPr lang="fr-FR" sz="1200" b="0"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r h="261157">
                <a:tc>
                  <a:txBody>
                    <a:bodyPr/>
                    <a:lstStyle/>
                    <a:p>
                      <a:pPr>
                        <a:lnSpc>
                          <a:spcPct val="115000"/>
                        </a:lnSpc>
                        <a:spcAft>
                          <a:spcPts val="0"/>
                        </a:spcAft>
                      </a:pPr>
                      <a:r>
                        <a:rPr lang="fr-FR" sz="1200" dirty="0" smtClean="0">
                          <a:effectLst/>
                        </a:rPr>
                        <a:t>Ensemble</a:t>
                      </a: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30</a:t>
                      </a: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-67</a:t>
                      </a: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solidFill>
                      <a:schemeClr val="bg1"/>
                    </a:solidFill>
                  </a:tcPr>
                </a:tc>
                <a:tc>
                  <a:txBody>
                    <a:bodyPr/>
                    <a:lstStyle/>
                    <a:p>
                      <a:pPr algn="ctr">
                        <a:lnSpc>
                          <a:spcPct val="115000"/>
                        </a:lnSpc>
                        <a:spcAft>
                          <a:spcPts val="0"/>
                        </a:spcAft>
                      </a:pPr>
                      <a:r>
                        <a:rPr lang="fr-FR" sz="1200" dirty="0">
                          <a:effectLst/>
                        </a:rPr>
                        <a:t>20</a:t>
                      </a: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c>
                  <a:txBody>
                    <a:bodyPr/>
                    <a:lstStyle/>
                    <a:p>
                      <a:pPr algn="ctr">
                        <a:lnSpc>
                          <a:spcPct val="115000"/>
                        </a:lnSpc>
                        <a:spcAft>
                          <a:spcPts val="0"/>
                        </a:spcAft>
                      </a:pPr>
                      <a:r>
                        <a:rPr lang="fr-FR" sz="1200" dirty="0">
                          <a:effectLst/>
                        </a:rPr>
                        <a:t>+67</a:t>
                      </a:r>
                      <a:endParaRPr lang="fr-FR" sz="1200" b="1" dirty="0">
                        <a:solidFill>
                          <a:schemeClr val="tx1"/>
                        </a:solidFill>
                        <a:effectLst/>
                        <a:latin typeface="Arial" panose="020B0604020202020204" pitchFamily="34" charset="0"/>
                        <a:ea typeface="Calibri"/>
                        <a:cs typeface="Arial" panose="020B0604020202020204" pitchFamily="34" charset="0"/>
                      </a:endParaRPr>
                    </a:p>
                  </a:txBody>
                  <a:tcPr marL="44450" marR="44450" marT="0" marB="0" anchor="ctr"/>
                </a:tc>
              </a:tr>
            </a:tbl>
          </a:graphicData>
        </a:graphic>
      </p:graphicFrame>
      <p:sp>
        <p:nvSpPr>
          <p:cNvPr id="5" name="ZoneTexte 4"/>
          <p:cNvSpPr txBox="1"/>
          <p:nvPr/>
        </p:nvSpPr>
        <p:spPr>
          <a:xfrm>
            <a:off x="-4119" y="980729"/>
            <a:ext cx="461665" cy="5256584"/>
          </a:xfrm>
          <a:prstGeom prst="rect">
            <a:avLst/>
          </a:prstGeom>
          <a:noFill/>
        </p:spPr>
        <p:txBody>
          <a:bodyPr vert="vert" wrap="square" rtlCol="0">
            <a:spAutoFit/>
          </a:bodyPr>
          <a:lstStyle/>
          <a:p>
            <a:pPr algn="ctr"/>
            <a:r>
              <a:rPr lang="fr-FR" dirty="0" smtClean="0"/>
              <a:t>Effets redistributifs</a:t>
            </a:r>
            <a:endParaRPr lang="fr-FR" dirty="0"/>
          </a:p>
        </p:txBody>
      </p:sp>
      <p:sp>
        <p:nvSpPr>
          <p:cNvPr id="6" name="Rectangle 3"/>
          <p:cNvSpPr>
            <a:spLocks noChangeArrowheads="1"/>
          </p:cNvSpPr>
          <p:nvPr/>
        </p:nvSpPr>
        <p:spPr bwMode="auto">
          <a:xfrm>
            <a:off x="1533524" y="6012490"/>
            <a:ext cx="5846787"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pPr algn="l"/>
            <a:r>
              <a:rPr lang="fr-FR" altLang="fr-FR" sz="1200" i="1" dirty="0">
                <a:latin typeface="Arial" charset="0"/>
                <a:ea typeface="Calibri" pitchFamily="34" charset="0"/>
                <a:cs typeface="Arial" charset="0"/>
              </a:rPr>
              <a:t>Source : Myriade, ERFS11, barèmes rebasés sur 2013, France métropolitaine.</a:t>
            </a:r>
            <a:endParaRPr lang="fr-FR" altLang="fr-FR" sz="1200" dirty="0">
              <a:latin typeface="Arial" charset="0"/>
              <a:ea typeface="Calibri" pitchFamily="34" charset="0"/>
              <a:cs typeface="Arial" charset="0"/>
            </a:endParaRPr>
          </a:p>
          <a:p>
            <a:pPr algn="l"/>
            <a:r>
              <a:rPr lang="fr-FR" altLang="fr-FR" sz="1200" i="1" dirty="0">
                <a:latin typeface="Arial" charset="0"/>
                <a:ea typeface="Times New Roman" pitchFamily="18" charset="0"/>
                <a:cs typeface="Arial" charset="0"/>
              </a:rPr>
              <a:t>Champ : Ménages ordinaires de France métropolitaine</a:t>
            </a:r>
            <a:r>
              <a:rPr lang="fr-FR" altLang="fr-FR" sz="1200" i="1" dirty="0" smtClean="0">
                <a:latin typeface="Arial" charset="0"/>
                <a:ea typeface="Times New Roman" pitchFamily="18" charset="0"/>
                <a:cs typeface="Arial" charset="0"/>
              </a:rPr>
              <a:t>.</a:t>
            </a:r>
          </a:p>
          <a:p>
            <a:pPr algn="l"/>
            <a:r>
              <a:rPr lang="fr-FR" altLang="fr-FR" sz="1200" i="1" dirty="0" smtClean="0">
                <a:latin typeface="Arial" charset="0"/>
                <a:cs typeface="Arial" charset="0"/>
              </a:rPr>
              <a:t>Enfants de moins de 21 ans</a:t>
            </a:r>
            <a:endParaRPr lang="fr-FR" altLang="fr-FR" sz="1200" dirty="0">
              <a:latin typeface="Arial" charset="0"/>
              <a:cs typeface="Arial" charset="0"/>
            </a:endParaRPr>
          </a:p>
        </p:txBody>
      </p:sp>
    </p:spTree>
    <p:extLst>
      <p:ext uri="{BB962C8B-B14F-4D97-AF65-F5344CB8AC3E}">
        <p14:creationId xmlns:p14="http://schemas.microsoft.com/office/powerpoint/2010/main" val="2315791396"/>
      </p:ext>
    </p:extLst>
  </p:cSld>
  <p:clrMapOvr>
    <a:masterClrMapping/>
  </p:clrMapOvr>
  <mc:AlternateContent xmlns:mc="http://schemas.openxmlformats.org/markup-compatibility/2006" xmlns:p14="http://schemas.microsoft.com/office/powerpoint/2010/main">
    <mc:Choice Requires="p14">
      <p:transition spd="slow" p14:dur="2000" advTm="10804"/>
    </mc:Choice>
    <mc:Fallback xmlns="">
      <p:transition spd="slow" advTm="1080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5888"/>
            <a:ext cx="8363272" cy="720824"/>
          </a:xfrm>
        </p:spPr>
        <p:txBody>
          <a:bodyPr/>
          <a:lstStyle/>
          <a:p>
            <a:pPr algn="ctr"/>
            <a:r>
              <a:rPr lang="fr-FR" altLang="fr-FR" dirty="0" smtClean="0">
                <a:latin typeface="Arial" charset="0"/>
                <a:cs typeface="Arial" charset="0"/>
              </a:rPr>
              <a:t/>
            </a:r>
            <a:br>
              <a:rPr lang="fr-FR" altLang="fr-FR" dirty="0" smtClean="0">
                <a:latin typeface="Arial" charset="0"/>
                <a:cs typeface="Arial" charset="0"/>
              </a:rPr>
            </a:br>
            <a:r>
              <a:rPr lang="fr-FR" altLang="fr-FR" dirty="0" smtClean="0">
                <a:latin typeface="Arial" charset="0"/>
                <a:cs typeface="Arial" charset="0"/>
              </a:rPr>
              <a:t>Analyse </a:t>
            </a:r>
            <a:r>
              <a:rPr lang="fr-FR" altLang="fr-FR" dirty="0">
                <a:latin typeface="Arial" charset="0"/>
                <a:cs typeface="Arial" charset="0"/>
              </a:rPr>
              <a:t>des effets redistributifs des réformes selon le décile de niveau de vie</a:t>
            </a:r>
            <a:r>
              <a:rPr lang="fr-FR" altLang="fr-FR" dirty="0">
                <a:solidFill>
                  <a:srgbClr val="FFCC00"/>
                </a:solidFill>
                <a:latin typeface="Arial" pitchFamily="34" charset="0"/>
                <a:cs typeface="Arial" pitchFamily="34" charset="0"/>
              </a:rPr>
              <a:t/>
            </a:r>
            <a:br>
              <a:rPr lang="fr-FR" altLang="fr-FR" dirty="0">
                <a:solidFill>
                  <a:srgbClr val="FFCC00"/>
                </a:solidFill>
                <a:latin typeface="Arial" pitchFamily="34" charset="0"/>
                <a:cs typeface="Arial" pitchFamily="34" charset="0"/>
              </a:rPr>
            </a:br>
            <a:endParaRPr lang="fr-FR" dirty="0"/>
          </a:p>
        </p:txBody>
      </p:sp>
      <p:sp>
        <p:nvSpPr>
          <p:cNvPr id="3" name="Espace réservé du contenu 2"/>
          <p:cNvSpPr>
            <a:spLocks noGrp="1"/>
          </p:cNvSpPr>
          <p:nvPr>
            <p:ph idx="1"/>
          </p:nvPr>
        </p:nvSpPr>
        <p:spPr/>
        <p:txBody>
          <a:bodyPr/>
          <a:lstStyle/>
          <a:p>
            <a:pPr>
              <a:buClr>
                <a:schemeClr val="accent6"/>
              </a:buClr>
              <a:defRPr/>
            </a:pPr>
            <a:r>
              <a:rPr lang="fr-FR" altLang="fr-FR" sz="1800" dirty="0">
                <a:cs typeface="Arial" panose="020B0604020202020204" pitchFamily="34" charset="0"/>
              </a:rPr>
              <a:t>Concentration des ménages perdants dans les trois derniers déciles de niveau de vie </a:t>
            </a:r>
          </a:p>
          <a:p>
            <a:pPr>
              <a:buClr>
                <a:schemeClr val="accent6"/>
              </a:buClr>
              <a:defRPr/>
            </a:pPr>
            <a:r>
              <a:rPr lang="fr-FR" altLang="fr-FR" sz="1800" dirty="0">
                <a:cs typeface="Arial" panose="020B0604020202020204" pitchFamily="34" charset="0"/>
              </a:rPr>
              <a:t>78% des ménages gagnants appartiennent aux deux premiers déciles de niveau de vie </a:t>
            </a:r>
          </a:p>
          <a:p>
            <a:endParaRPr lang="fr-FR" dirty="0" smtClean="0"/>
          </a:p>
          <a:p>
            <a:endParaRPr lang="fr-FR" dirty="0"/>
          </a:p>
        </p:txBody>
      </p:sp>
      <p:sp>
        <p:nvSpPr>
          <p:cNvPr id="5" name="ZoneTexte 4"/>
          <p:cNvSpPr txBox="1"/>
          <p:nvPr/>
        </p:nvSpPr>
        <p:spPr>
          <a:xfrm>
            <a:off x="-4119" y="980729"/>
            <a:ext cx="461665" cy="5256584"/>
          </a:xfrm>
          <a:prstGeom prst="rect">
            <a:avLst/>
          </a:prstGeom>
          <a:noFill/>
        </p:spPr>
        <p:txBody>
          <a:bodyPr vert="vert" wrap="square" rtlCol="0">
            <a:spAutoFit/>
          </a:bodyPr>
          <a:lstStyle/>
          <a:p>
            <a:pPr algn="ctr"/>
            <a:r>
              <a:rPr lang="fr-FR" dirty="0" smtClean="0"/>
              <a:t>Effets redistributifs</a:t>
            </a:r>
            <a:endParaRPr lang="fr-FR" dirty="0"/>
          </a:p>
        </p:txBody>
      </p:sp>
      <p:sp>
        <p:nvSpPr>
          <p:cNvPr id="6" name="Rectangle 3"/>
          <p:cNvSpPr>
            <a:spLocks noChangeArrowheads="1"/>
          </p:cNvSpPr>
          <p:nvPr/>
        </p:nvSpPr>
        <p:spPr bwMode="auto">
          <a:xfrm>
            <a:off x="1533525" y="6159353"/>
            <a:ext cx="5521168"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pPr algn="l"/>
            <a:r>
              <a:rPr lang="fr-FR" altLang="fr-FR" sz="1200" i="1" dirty="0">
                <a:latin typeface="Arial" charset="0"/>
                <a:ea typeface="Calibri" pitchFamily="34" charset="0"/>
                <a:cs typeface="Arial" charset="0"/>
              </a:rPr>
              <a:t>Source : Myriade, ERFS11, barèmes rebasés sur 2013, France métropolitaine.</a:t>
            </a:r>
            <a:endParaRPr lang="fr-FR" altLang="fr-FR" sz="1200" dirty="0">
              <a:latin typeface="Arial" charset="0"/>
              <a:ea typeface="Calibri" pitchFamily="34" charset="0"/>
              <a:cs typeface="Arial" charset="0"/>
            </a:endParaRPr>
          </a:p>
          <a:p>
            <a:pPr algn="l"/>
            <a:r>
              <a:rPr lang="fr-FR" altLang="fr-FR" sz="1200" i="1" dirty="0">
                <a:latin typeface="Arial" charset="0"/>
                <a:ea typeface="Times New Roman" pitchFamily="18" charset="0"/>
                <a:cs typeface="Arial" charset="0"/>
              </a:rPr>
              <a:t>Champ : Ménages ordinaires de France métropolitaine.</a:t>
            </a:r>
            <a:endParaRPr lang="fr-FR" altLang="fr-FR" sz="1200" dirty="0">
              <a:latin typeface="Arial" charset="0"/>
              <a:cs typeface="Arial" charset="0"/>
            </a:endParaRPr>
          </a:p>
        </p:txBody>
      </p:sp>
      <p:pic>
        <p:nvPicPr>
          <p:cNvPr id="276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89072" y="2132856"/>
            <a:ext cx="6055072" cy="396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89072" y="2136924"/>
            <a:ext cx="6055072" cy="3962743"/>
          </a:xfrm>
          <a:prstGeom prst="rect">
            <a:avLst/>
          </a:prstGeom>
          <a:solidFill>
            <a:schemeClr val="bg1"/>
          </a:solidFill>
          <a:ln>
            <a:noFill/>
          </a:ln>
          <a:effectLst/>
        </p:spPr>
      </p:pic>
    </p:spTree>
    <p:extLst>
      <p:ext uri="{BB962C8B-B14F-4D97-AF65-F5344CB8AC3E}">
        <p14:creationId xmlns:p14="http://schemas.microsoft.com/office/powerpoint/2010/main" val="61786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825" y="1504826"/>
            <a:ext cx="7635545" cy="4986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altLang="fr-FR" dirty="0">
                <a:latin typeface="Arial" charset="0"/>
                <a:cs typeface="Arial" charset="0"/>
              </a:rPr>
              <a:t>Les réformes modifient le profil redistributif des composantes familiales des transferts sociaux et fiscaux </a:t>
            </a:r>
            <a:endParaRPr lang="fr-FR" dirty="0"/>
          </a:p>
        </p:txBody>
      </p:sp>
      <p:sp>
        <p:nvSpPr>
          <p:cNvPr id="5" name="Espace réservé du contenu 2"/>
          <p:cNvSpPr txBox="1">
            <a:spLocks/>
          </p:cNvSpPr>
          <p:nvPr/>
        </p:nvSpPr>
        <p:spPr bwMode="auto">
          <a:xfrm>
            <a:off x="899592" y="764704"/>
            <a:ext cx="74660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ts val="600"/>
              </a:spcBef>
              <a:spcAft>
                <a:spcPts val="300"/>
              </a:spcAft>
              <a:buSzPct val="115000"/>
              <a:buFont typeface="Wingdings 3" pitchFamily="18" charset="2"/>
              <a:buChar char="ê"/>
              <a:defRPr sz="2000" baseline="0">
                <a:solidFill>
                  <a:srgbClr val="002060"/>
                </a:solidFill>
                <a:latin typeface="+mn-lt"/>
                <a:ea typeface="+mn-ea"/>
                <a:cs typeface="+mn-cs"/>
              </a:defRPr>
            </a:lvl1pPr>
            <a:lvl2pPr marL="742950" indent="-285750" algn="l" rtl="0" eaLnBrk="1" fontAlgn="base" hangingPunct="1">
              <a:lnSpc>
                <a:spcPct val="100000"/>
              </a:lnSpc>
              <a:spcBef>
                <a:spcPts val="0"/>
              </a:spcBef>
              <a:spcAft>
                <a:spcPts val="300"/>
              </a:spcAft>
              <a:buFont typeface="Wingdings" pitchFamily="2" charset="2"/>
              <a:buChar char="§"/>
              <a:defRPr sz="1800" baseline="0">
                <a:solidFill>
                  <a:srgbClr val="002060"/>
                </a:solidFill>
                <a:latin typeface="+mn-lt"/>
              </a:defRPr>
            </a:lvl2pPr>
            <a:lvl3pPr marL="1143000" indent="-228600" algn="l" rtl="0" eaLnBrk="1" fontAlgn="base" hangingPunct="1">
              <a:lnSpc>
                <a:spcPct val="100000"/>
              </a:lnSpc>
              <a:spcBef>
                <a:spcPts val="0"/>
              </a:spcBef>
              <a:spcAft>
                <a:spcPts val="300"/>
              </a:spcAft>
              <a:buSzPct val="70000"/>
              <a:buFont typeface="Wingdings" pitchFamily="2" charset="2"/>
              <a:buChar char="§"/>
              <a:defRPr sz="1400">
                <a:solidFill>
                  <a:srgbClr val="002060"/>
                </a:solidFill>
                <a:latin typeface="+mn-lt"/>
              </a:defRPr>
            </a:lvl3pPr>
            <a:lvl4pPr marL="1600200" indent="-228600" algn="l" rtl="0" eaLnBrk="1" fontAlgn="base" hangingPunct="1">
              <a:lnSpc>
                <a:spcPct val="100000"/>
              </a:lnSpc>
              <a:spcBef>
                <a:spcPts val="0"/>
              </a:spcBef>
              <a:spcAft>
                <a:spcPts val="300"/>
              </a:spcAft>
              <a:buChar char="–"/>
              <a:defRPr sz="1400">
                <a:solidFill>
                  <a:srgbClr val="002060"/>
                </a:solidFill>
                <a:latin typeface="+mn-lt"/>
              </a:defRPr>
            </a:lvl4pPr>
            <a:lvl5pPr marL="2057400" indent="-228600" algn="l" rtl="0" eaLnBrk="1" fontAlgn="base" hangingPunct="1">
              <a:lnSpc>
                <a:spcPct val="100000"/>
              </a:lnSpc>
              <a:spcBef>
                <a:spcPts val="0"/>
              </a:spcBef>
              <a:spcAft>
                <a:spcPts val="30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indent="0">
              <a:buFont typeface="Monotype Sorts" pitchFamily="2" charset="2"/>
              <a:buNone/>
            </a:pPr>
            <a:r>
              <a:rPr lang="fr-FR" altLang="fr-FR" sz="1600" kern="0" dirty="0" smtClean="0">
                <a:latin typeface="Arial" charset="0"/>
                <a:cs typeface="Arial" charset="0"/>
              </a:rPr>
              <a:t>Montant mensuel moyen par enfant des composantes familiales des transferts par décile de niveau de vie, avant et après réformes (Fin de montée en charge)</a:t>
            </a:r>
          </a:p>
        </p:txBody>
      </p:sp>
      <p:sp>
        <p:nvSpPr>
          <p:cNvPr id="6" name="ZoneTexte 5"/>
          <p:cNvSpPr txBox="1"/>
          <p:nvPr/>
        </p:nvSpPr>
        <p:spPr>
          <a:xfrm>
            <a:off x="-4119" y="980729"/>
            <a:ext cx="461665" cy="5256584"/>
          </a:xfrm>
          <a:prstGeom prst="rect">
            <a:avLst/>
          </a:prstGeom>
          <a:noFill/>
        </p:spPr>
        <p:txBody>
          <a:bodyPr vert="vert" wrap="square" rtlCol="0">
            <a:spAutoFit/>
          </a:bodyPr>
          <a:lstStyle/>
          <a:p>
            <a:pPr algn="ctr"/>
            <a:r>
              <a:rPr lang="fr-FR" dirty="0" smtClean="0"/>
              <a:t>Courbe en U?</a:t>
            </a:r>
            <a:endParaRPr lang="fr-FR" dirty="0"/>
          </a:p>
        </p:txBody>
      </p:sp>
      <p:pic>
        <p:nvPicPr>
          <p:cNvPr id="266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825" y="1501894"/>
            <a:ext cx="7638706" cy="4989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4825" y="1507654"/>
            <a:ext cx="7631582" cy="4984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324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5|0.7"/>
</p:tagLst>
</file>

<file path=ppt/tags/tag2.xml><?xml version="1.0" encoding="utf-8"?>
<p:tagLst xmlns:a="http://schemas.openxmlformats.org/drawingml/2006/main" xmlns:r="http://schemas.openxmlformats.org/officeDocument/2006/relationships" xmlns:p="http://schemas.openxmlformats.org/presentationml/2006/main">
  <p:tag name="TIMING" val="|0.5|0.7"/>
</p:tagLst>
</file>

<file path=ppt/theme/theme1.xml><?xml version="1.0" encoding="utf-8"?>
<a:theme xmlns:a="http://schemas.openxmlformats.org/drawingml/2006/main" name="Mini séminaire 1511_V5">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par défaut 13">
        <a:dk1>
          <a:srgbClr val="2A547E"/>
        </a:dk1>
        <a:lt1>
          <a:srgbClr val="FFFFFF"/>
        </a:lt1>
        <a:dk2>
          <a:srgbClr val="000000"/>
        </a:dk2>
        <a:lt2>
          <a:srgbClr val="808080"/>
        </a:lt2>
        <a:accent1>
          <a:srgbClr val="33CC33"/>
        </a:accent1>
        <a:accent2>
          <a:srgbClr val="333399"/>
        </a:accent2>
        <a:accent3>
          <a:srgbClr val="FFFFFF"/>
        </a:accent3>
        <a:accent4>
          <a:srgbClr val="22466B"/>
        </a:accent4>
        <a:accent5>
          <a:srgbClr val="ADE2AD"/>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851</TotalTime>
  <Words>1717</Words>
  <Application>Microsoft Office PowerPoint</Application>
  <PresentationFormat>Affichage à l'écran (4:3)</PresentationFormat>
  <Paragraphs>237</Paragraphs>
  <Slides>12</Slides>
  <Notes>12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4" baseType="lpstr">
      <vt:lpstr>Mini séminaire 1511_V5</vt:lpstr>
      <vt:lpstr>Image</vt:lpstr>
      <vt:lpstr>    CNLE     Adélaïde Favrat (CNAF) 21 Janvier 2016</vt:lpstr>
      <vt:lpstr>Enjeux et contexte</vt:lpstr>
      <vt:lpstr>Les réformes qui limitent les transferts vers les familles les plus aisées</vt:lpstr>
      <vt:lpstr>Plan pauvreté : des mesures qui contribuent à améliorer le pouvoir d’achat des familles les plus modestes </vt:lpstr>
      <vt:lpstr>Les effets attendus des réformes sur le revenu disponible des familles : Exemple stylisé d’un couple biactif 2 enfants</vt:lpstr>
      <vt:lpstr>Les effets attendus des réformes sur le revenu disponible des familles : Exemple stylisé d’une famille monoparentale 3 enfants</vt:lpstr>
      <vt:lpstr>Des effets contrastés selon  la configuration familiale</vt:lpstr>
      <vt:lpstr> Analyse des effets redistributifs des réformes selon le décile de niveau de vie </vt:lpstr>
      <vt:lpstr>Les réformes modifient le profil redistributif des composantes familiales des transferts sociaux et fiscaux </vt:lpstr>
      <vt:lpstr>Conclusion</vt:lpstr>
      <vt:lpstr>Compléments : Les mesures prises en compte</vt:lpstr>
      <vt:lpstr>Complément : Décomposition de la variation de revenu disponible en fonction des prestations et impôts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prime d’activité 17 novembre 2015          Mini Séminaire DSER Adélaïde Favrat, Vincent Lignon, Vincent Reduron</dc:title>
  <dc:creator>Adelaide FAVRAT CNF</dc:creator>
  <cp:lastModifiedBy>adelaide favrat</cp:lastModifiedBy>
  <cp:revision>55</cp:revision>
  <cp:lastPrinted>2016-01-20T17:14:26Z</cp:lastPrinted>
  <dcterms:created xsi:type="dcterms:W3CDTF">2015-11-19T08:51:16Z</dcterms:created>
  <dcterms:modified xsi:type="dcterms:W3CDTF">2016-01-20T23:48:33Z</dcterms:modified>
</cp:coreProperties>
</file>