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handoutMasterIdLst>
    <p:handoutMasterId r:id="rId16"/>
  </p:handoutMasterIdLst>
  <p:sldIdLst>
    <p:sldId id="256" r:id="rId2"/>
    <p:sldId id="291" r:id="rId3"/>
    <p:sldId id="413" r:id="rId4"/>
    <p:sldId id="426" r:id="rId5"/>
    <p:sldId id="415" r:id="rId6"/>
    <p:sldId id="431" r:id="rId7"/>
    <p:sldId id="444" r:id="rId8"/>
    <p:sldId id="437" r:id="rId9"/>
    <p:sldId id="438" r:id="rId10"/>
    <p:sldId id="439" r:id="rId11"/>
    <p:sldId id="440" r:id="rId12"/>
    <p:sldId id="441" r:id="rId13"/>
    <p:sldId id="443" r:id="rId14"/>
  </p:sldIdLst>
  <p:sldSz cx="10080625" cy="7559675"/>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0989E"/>
    <a:srgbClr val="EB7981"/>
    <a:srgbClr val="E5515C"/>
    <a:srgbClr val="D4202D"/>
    <a:srgbClr val="FFE285"/>
    <a:srgbClr val="D89290"/>
    <a:srgbClr val="301702"/>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31" autoAdjust="0"/>
    <p:restoredTop sz="91631" autoAdjust="0"/>
  </p:normalViewPr>
  <p:slideViewPr>
    <p:cSldViewPr>
      <p:cViewPr varScale="1">
        <p:scale>
          <a:sx n="58" d="100"/>
          <a:sy n="58" d="100"/>
        </p:scale>
        <p:origin x="-486" y="-90"/>
      </p:cViewPr>
      <p:guideLst>
        <p:guide orient="horz" pos="2381"/>
        <p:guide pos="3175"/>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Espace réservé de l'en-tête 1"/>
          <p:cNvSpPr txBox="1">
            <a:spLocks noGrp="1"/>
          </p:cNvSpPr>
          <p:nvPr>
            <p:ph type="hdr" sz="quarter"/>
          </p:nvPr>
        </p:nvSpPr>
        <p:spPr>
          <a:xfrm>
            <a:off x="0" y="1"/>
            <a:ext cx="2949998" cy="496004"/>
          </a:xfrm>
          <a:prstGeom prst="rect">
            <a:avLst/>
          </a:prstGeom>
          <a:noFill/>
          <a:ln>
            <a:noFill/>
          </a:ln>
        </p:spPr>
        <p:txBody>
          <a:bodyPr vert="horz" wrap="none" lIns="82462" tIns="41227" rIns="82462" bIns="41227" anchor="t" anchorCtr="0" compatLnSpc="0"/>
          <a:lstStyle/>
          <a:p>
            <a:pPr defTabSz="837779" hangingPunct="0">
              <a:defRPr sz="1400" b="0" i="0" u="none" strike="noStrike" kern="0" cap="none" spc="0" baseline="0">
                <a:solidFill>
                  <a:srgbClr val="000000"/>
                </a:solidFill>
                <a:uFillTx/>
              </a:defRPr>
            </a:pPr>
            <a:endParaRPr lang="fr-FR" sz="1300" dirty="0">
              <a:solidFill>
                <a:srgbClr val="000000"/>
              </a:solidFill>
              <a:latin typeface="Arial" pitchFamily="18"/>
              <a:ea typeface="Arial Unicode MS" pitchFamily="2"/>
              <a:cs typeface="Arial Unicode MS" pitchFamily="2"/>
            </a:endParaRPr>
          </a:p>
        </p:txBody>
      </p:sp>
      <p:sp>
        <p:nvSpPr>
          <p:cNvPr id="3" name="Espace réservé de la date 2"/>
          <p:cNvSpPr txBox="1">
            <a:spLocks noGrp="1"/>
          </p:cNvSpPr>
          <p:nvPr>
            <p:ph type="dt" sz="quarter" idx="1"/>
          </p:nvPr>
        </p:nvSpPr>
        <p:spPr>
          <a:xfrm>
            <a:off x="3847651" y="1"/>
            <a:ext cx="2949998" cy="496004"/>
          </a:xfrm>
          <a:prstGeom prst="rect">
            <a:avLst/>
          </a:prstGeom>
          <a:noFill/>
          <a:ln>
            <a:noFill/>
          </a:ln>
        </p:spPr>
        <p:txBody>
          <a:bodyPr vert="horz" wrap="none" lIns="82462" tIns="41227" rIns="82462" bIns="41227" anchor="t" anchorCtr="0" compatLnSpc="0"/>
          <a:lstStyle/>
          <a:p>
            <a:pPr algn="r" defTabSz="837779" hangingPunct="0">
              <a:defRPr sz="1400" b="0" i="0" u="none" strike="noStrike" kern="0" cap="none" spc="0" baseline="0">
                <a:solidFill>
                  <a:srgbClr val="000000"/>
                </a:solidFill>
                <a:uFillTx/>
              </a:defRPr>
            </a:pPr>
            <a:endParaRPr lang="fr-FR" sz="1300" dirty="0">
              <a:solidFill>
                <a:srgbClr val="000000"/>
              </a:solidFill>
              <a:latin typeface="Arial" pitchFamily="18"/>
              <a:ea typeface="Arial Unicode MS" pitchFamily="2"/>
              <a:cs typeface="Arial Unicode MS" pitchFamily="2"/>
            </a:endParaRPr>
          </a:p>
        </p:txBody>
      </p:sp>
      <p:sp>
        <p:nvSpPr>
          <p:cNvPr id="4" name="Espace réservé du pied de page 3"/>
          <p:cNvSpPr txBox="1">
            <a:spLocks noGrp="1"/>
          </p:cNvSpPr>
          <p:nvPr>
            <p:ph type="ftr" sz="quarter" idx="2"/>
          </p:nvPr>
        </p:nvSpPr>
        <p:spPr>
          <a:xfrm>
            <a:off x="0" y="9430473"/>
            <a:ext cx="2949998" cy="496004"/>
          </a:xfrm>
          <a:prstGeom prst="rect">
            <a:avLst/>
          </a:prstGeom>
          <a:noFill/>
          <a:ln>
            <a:noFill/>
          </a:ln>
        </p:spPr>
        <p:txBody>
          <a:bodyPr vert="horz" wrap="none" lIns="82462" tIns="41227" rIns="82462" bIns="41227" anchor="b" anchorCtr="0" compatLnSpc="0"/>
          <a:lstStyle/>
          <a:p>
            <a:pPr defTabSz="837779" hangingPunct="0">
              <a:defRPr sz="1400" b="0" i="0" u="none" strike="noStrike" kern="0" cap="none" spc="0" baseline="0">
                <a:solidFill>
                  <a:srgbClr val="000000"/>
                </a:solidFill>
                <a:uFillTx/>
              </a:defRPr>
            </a:pPr>
            <a:endParaRPr lang="fr-FR" sz="1300" dirty="0">
              <a:solidFill>
                <a:srgbClr val="000000"/>
              </a:solidFill>
              <a:latin typeface="Arial" pitchFamily="18"/>
              <a:ea typeface="Arial Unicode MS" pitchFamily="2"/>
              <a:cs typeface="Arial Unicode MS" pitchFamily="2"/>
            </a:endParaRPr>
          </a:p>
        </p:txBody>
      </p:sp>
      <p:sp>
        <p:nvSpPr>
          <p:cNvPr id="5" name="Espace réservé du numéro de diapositive 4"/>
          <p:cNvSpPr txBox="1">
            <a:spLocks noGrp="1"/>
          </p:cNvSpPr>
          <p:nvPr>
            <p:ph type="sldNum" sz="quarter" idx="3"/>
          </p:nvPr>
        </p:nvSpPr>
        <p:spPr>
          <a:xfrm>
            <a:off x="3847651" y="9430473"/>
            <a:ext cx="2949998" cy="496004"/>
          </a:xfrm>
          <a:prstGeom prst="rect">
            <a:avLst/>
          </a:prstGeom>
          <a:noFill/>
          <a:ln>
            <a:noFill/>
          </a:ln>
        </p:spPr>
        <p:txBody>
          <a:bodyPr vert="horz" wrap="none" lIns="82462" tIns="41227" rIns="82462" bIns="41227" anchor="b" anchorCtr="0" compatLnSpc="0"/>
          <a:lstStyle/>
          <a:p>
            <a:pPr algn="r" defTabSz="837779" hangingPunct="0">
              <a:defRPr sz="1400" b="0" i="0" u="none" strike="noStrike" kern="0" cap="none" spc="0" baseline="0">
                <a:solidFill>
                  <a:srgbClr val="000000"/>
                </a:solidFill>
                <a:uFillTx/>
              </a:defRPr>
            </a:pPr>
            <a:fld id="{97BFAA76-EB73-49CB-BEE0-6853EBCCEF60}" type="slidenum">
              <a:rPr/>
              <a:pPr algn="r" defTabSz="837779" hangingPunct="0">
                <a:defRPr sz="1400" b="0" i="0" u="none" strike="noStrike" kern="0" cap="none" spc="0" baseline="0">
                  <a:solidFill>
                    <a:srgbClr val="000000"/>
                  </a:solidFill>
                  <a:uFillTx/>
                </a:defRPr>
              </a:pPr>
              <a:t>‹N°›</a:t>
            </a:fld>
            <a:endParaRPr lang="fr-FR" sz="1300" dirty="0">
              <a:solidFill>
                <a:srgbClr val="000000"/>
              </a:solidFill>
              <a:latin typeface="Arial" pitchFamily="18"/>
              <a:ea typeface="Arial Unicode MS" pitchFamily="2"/>
              <a:cs typeface="Arial Unicode MS" pitchFamily="2"/>
            </a:endParaRPr>
          </a:p>
        </p:txBody>
      </p:sp>
    </p:spTree>
    <p:extLst>
      <p:ext uri="{BB962C8B-B14F-4D97-AF65-F5344CB8AC3E}">
        <p14:creationId xmlns="" xmlns:p14="http://schemas.microsoft.com/office/powerpoint/2010/main" val="17266463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idx="2"/>
          </p:nvPr>
        </p:nvSpPr>
        <p:spPr>
          <a:xfrm>
            <a:off x="917575" y="754063"/>
            <a:ext cx="4962525" cy="3722687"/>
          </a:xfrm>
          <a:prstGeom prst="rect">
            <a:avLst/>
          </a:prstGeom>
          <a:noFill/>
          <a:ln>
            <a:noFill/>
            <a:prstDash val="solid"/>
          </a:ln>
        </p:spPr>
      </p:sp>
      <p:sp>
        <p:nvSpPr>
          <p:cNvPr id="3" name="Espace réservé des commentaires 2"/>
          <p:cNvSpPr txBox="1">
            <a:spLocks noGrp="1"/>
          </p:cNvSpPr>
          <p:nvPr>
            <p:ph type="body" sz="quarter" idx="3"/>
          </p:nvPr>
        </p:nvSpPr>
        <p:spPr>
          <a:xfrm>
            <a:off x="679795" y="4715071"/>
            <a:ext cx="5438050" cy="4466733"/>
          </a:xfrm>
          <a:prstGeom prst="rect">
            <a:avLst/>
          </a:prstGeom>
          <a:noFill/>
          <a:ln>
            <a:noFill/>
          </a:ln>
        </p:spPr>
        <p:txBody>
          <a:bodyPr vert="horz" wrap="square" lIns="0" tIns="0" rIns="0" bIns="0" anchor="t" anchorCtr="0" compatLnSpc="1"/>
          <a:lstStyle/>
          <a:p>
            <a:pPr lvl="0"/>
            <a:endParaRPr lang="fr-FR"/>
          </a:p>
        </p:txBody>
      </p:sp>
      <p:sp>
        <p:nvSpPr>
          <p:cNvPr id="4" name="Espace réservé de l'en-tête 3"/>
          <p:cNvSpPr txBox="1">
            <a:spLocks noGrp="1"/>
          </p:cNvSpPr>
          <p:nvPr>
            <p:ph type="hdr" sz="quarter"/>
          </p:nvPr>
        </p:nvSpPr>
        <p:spPr>
          <a:xfrm>
            <a:off x="0" y="1"/>
            <a:ext cx="2949998" cy="496004"/>
          </a:xfrm>
          <a:prstGeom prst="rect">
            <a:avLst/>
          </a:prstGeom>
          <a:noFill/>
          <a:ln>
            <a:noFill/>
          </a:ln>
        </p:spPr>
        <p:txBody>
          <a:bodyPr vert="horz" wrap="square" lIns="0" tIns="0" rIns="0" bIns="0" anchor="t" anchorCtr="0" compatLnSpc="1"/>
          <a:lstStyle>
            <a:lvl1pPr marL="0" marR="0" lvl="0" indent="0" algn="l" defTabSz="837779" rtl="0" fontAlgn="auto" hangingPunct="0">
              <a:lnSpc>
                <a:spcPct val="100000"/>
              </a:lnSpc>
              <a:spcBef>
                <a:spcPts val="0"/>
              </a:spcBef>
              <a:spcAft>
                <a:spcPts val="0"/>
              </a:spcAft>
              <a:buNone/>
              <a:tabLst/>
              <a:defRPr lang="fr-FR" sz="1300" b="0" i="0" u="none" strike="noStrike" kern="1200" cap="none" spc="0" baseline="0">
                <a:solidFill>
                  <a:srgbClr val="000000"/>
                </a:solidFill>
                <a:uFillTx/>
                <a:latin typeface="Times New Roman" pitchFamily="18"/>
                <a:ea typeface="Arial Unicode MS" pitchFamily="2"/>
                <a:cs typeface="Tahoma" pitchFamily="2"/>
              </a:defRPr>
            </a:lvl1pPr>
          </a:lstStyle>
          <a:p>
            <a:pPr lvl="0"/>
            <a:endParaRPr lang="fr-FR" dirty="0"/>
          </a:p>
        </p:txBody>
      </p:sp>
      <p:sp>
        <p:nvSpPr>
          <p:cNvPr id="5" name="Espace réservé de la date 4"/>
          <p:cNvSpPr txBox="1">
            <a:spLocks noGrp="1"/>
          </p:cNvSpPr>
          <p:nvPr>
            <p:ph type="dt" idx="1"/>
          </p:nvPr>
        </p:nvSpPr>
        <p:spPr>
          <a:xfrm>
            <a:off x="3847651" y="1"/>
            <a:ext cx="2949998" cy="496004"/>
          </a:xfrm>
          <a:prstGeom prst="rect">
            <a:avLst/>
          </a:prstGeom>
          <a:noFill/>
          <a:ln>
            <a:noFill/>
          </a:ln>
        </p:spPr>
        <p:txBody>
          <a:bodyPr vert="horz" wrap="square" lIns="0" tIns="0" rIns="0" bIns="0" anchor="t" anchorCtr="0" compatLnSpc="1"/>
          <a:lstStyle>
            <a:lvl1pPr marL="0" marR="0" lvl="0" indent="0" algn="r" defTabSz="837779" rtl="0" fontAlgn="auto" hangingPunct="0">
              <a:lnSpc>
                <a:spcPct val="100000"/>
              </a:lnSpc>
              <a:spcBef>
                <a:spcPts val="0"/>
              </a:spcBef>
              <a:spcAft>
                <a:spcPts val="0"/>
              </a:spcAft>
              <a:buNone/>
              <a:tabLst/>
              <a:defRPr lang="fr-FR" sz="1300" b="0" i="0" u="none" strike="noStrike" kern="1200" cap="none" spc="0" baseline="0">
                <a:solidFill>
                  <a:srgbClr val="000000"/>
                </a:solidFill>
                <a:uFillTx/>
                <a:latin typeface="Times New Roman" pitchFamily="18"/>
                <a:ea typeface="Arial Unicode MS" pitchFamily="2"/>
                <a:cs typeface="Tahoma" pitchFamily="2"/>
              </a:defRPr>
            </a:lvl1pPr>
          </a:lstStyle>
          <a:p>
            <a:pPr lvl="0"/>
            <a:endParaRPr lang="fr-FR" dirty="0"/>
          </a:p>
        </p:txBody>
      </p:sp>
      <p:sp>
        <p:nvSpPr>
          <p:cNvPr id="6" name="Espace réservé du pied de page 5"/>
          <p:cNvSpPr txBox="1">
            <a:spLocks noGrp="1"/>
          </p:cNvSpPr>
          <p:nvPr>
            <p:ph type="ftr" sz="quarter" idx="4"/>
          </p:nvPr>
        </p:nvSpPr>
        <p:spPr>
          <a:xfrm>
            <a:off x="0" y="9430473"/>
            <a:ext cx="2949998" cy="496004"/>
          </a:xfrm>
          <a:prstGeom prst="rect">
            <a:avLst/>
          </a:prstGeom>
          <a:noFill/>
          <a:ln>
            <a:noFill/>
          </a:ln>
        </p:spPr>
        <p:txBody>
          <a:bodyPr vert="horz" wrap="square" lIns="0" tIns="0" rIns="0" bIns="0" anchor="b" anchorCtr="0" compatLnSpc="1"/>
          <a:lstStyle>
            <a:lvl1pPr marL="0" marR="0" lvl="0" indent="0" algn="l" defTabSz="837779" rtl="0" fontAlgn="auto" hangingPunct="0">
              <a:lnSpc>
                <a:spcPct val="100000"/>
              </a:lnSpc>
              <a:spcBef>
                <a:spcPts val="0"/>
              </a:spcBef>
              <a:spcAft>
                <a:spcPts val="0"/>
              </a:spcAft>
              <a:buNone/>
              <a:tabLst/>
              <a:defRPr lang="fr-FR" sz="1300" b="0" i="0" u="none" strike="noStrike" kern="1200" cap="none" spc="0" baseline="0">
                <a:solidFill>
                  <a:srgbClr val="000000"/>
                </a:solidFill>
                <a:uFillTx/>
                <a:latin typeface="Times New Roman" pitchFamily="18"/>
                <a:ea typeface="Arial Unicode MS" pitchFamily="2"/>
                <a:cs typeface="Tahoma" pitchFamily="2"/>
              </a:defRPr>
            </a:lvl1pPr>
          </a:lstStyle>
          <a:p>
            <a:pPr lvl="0"/>
            <a:endParaRPr lang="fr-FR" dirty="0"/>
          </a:p>
        </p:txBody>
      </p:sp>
      <p:sp>
        <p:nvSpPr>
          <p:cNvPr id="7" name="Espace réservé du numéro de diapositive 6"/>
          <p:cNvSpPr txBox="1">
            <a:spLocks noGrp="1"/>
          </p:cNvSpPr>
          <p:nvPr>
            <p:ph type="sldNum" sz="quarter" idx="5"/>
          </p:nvPr>
        </p:nvSpPr>
        <p:spPr>
          <a:xfrm>
            <a:off x="3847651" y="9430473"/>
            <a:ext cx="2949998" cy="496004"/>
          </a:xfrm>
          <a:prstGeom prst="rect">
            <a:avLst/>
          </a:prstGeom>
          <a:noFill/>
          <a:ln>
            <a:noFill/>
          </a:ln>
        </p:spPr>
        <p:txBody>
          <a:bodyPr vert="horz" wrap="square" lIns="0" tIns="0" rIns="0" bIns="0" anchor="b" anchorCtr="0" compatLnSpc="1"/>
          <a:lstStyle>
            <a:lvl1pPr marL="0" marR="0" lvl="0" indent="0" algn="r" defTabSz="837779" rtl="0" fontAlgn="auto" hangingPunct="0">
              <a:lnSpc>
                <a:spcPct val="100000"/>
              </a:lnSpc>
              <a:spcBef>
                <a:spcPts val="0"/>
              </a:spcBef>
              <a:spcAft>
                <a:spcPts val="0"/>
              </a:spcAft>
              <a:buNone/>
              <a:tabLst/>
              <a:defRPr lang="fr-FR" sz="1300" b="0" i="0" u="none" strike="noStrike" kern="1200" cap="none" spc="0" baseline="0">
                <a:solidFill>
                  <a:srgbClr val="000000"/>
                </a:solidFill>
                <a:uFillTx/>
                <a:latin typeface="Times New Roman" pitchFamily="18"/>
                <a:ea typeface="Arial Unicode MS" pitchFamily="2"/>
                <a:cs typeface="Tahoma" pitchFamily="2"/>
              </a:defRPr>
            </a:lvl1pPr>
          </a:lstStyle>
          <a:p>
            <a:pPr lvl="0"/>
            <a:fld id="{13582F6B-82FC-4611-AB44-7FDCDB07A32E}" type="slidenum">
              <a:rPr/>
              <a:pPr lvl="0"/>
              <a:t>‹N°›</a:t>
            </a:fld>
            <a:endParaRPr lang="fr-FR" dirty="0"/>
          </a:p>
        </p:txBody>
      </p:sp>
    </p:spTree>
    <p:extLst>
      <p:ext uri="{BB962C8B-B14F-4D97-AF65-F5344CB8AC3E}">
        <p14:creationId xmlns="" xmlns:p14="http://schemas.microsoft.com/office/powerpoint/2010/main" val="2054737774"/>
      </p:ext>
    </p:extLst>
  </p:cSld>
  <p:clrMap bg1="lt1" tx1="dk1" bg2="lt2" tx2="dk2" accent1="accent1" accent2="accent2" accent3="accent3" accent4="accent4" accent5="accent5" accent6="accent6" hlink="hlink" folHlink="folHlink"/>
  <p:notesStyle>
    <a:lvl1pPr marL="215999" marR="0" lvl="0" indent="-215999" defTabSz="914400" rtl="0" fontAlgn="auto" hangingPunct="0">
      <a:lnSpc>
        <a:spcPct val="100000"/>
      </a:lnSpc>
      <a:spcBef>
        <a:spcPts val="0"/>
      </a:spcBef>
      <a:spcAft>
        <a:spcPts val="0"/>
      </a:spcAft>
      <a:buNone/>
      <a:tabLst/>
      <a:defRPr lang="fr-FR" sz="2000" b="0" i="0" u="none" strike="noStrike" kern="1200" cap="none" spc="0" baseline="0">
        <a:solidFill>
          <a:srgbClr val="000000"/>
        </a:solidFill>
        <a:uFillTx/>
        <a:latin typeface="Arial" pitchFamily="18"/>
        <a:ea typeface="Arial Unicode MS" pitchFamily="2"/>
        <a:cs typeface="Arial Unicode MS"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17575" y="754063"/>
            <a:ext cx="4960938" cy="3722687"/>
          </a:xfrm>
          <a:solidFill>
            <a:srgbClr val="CFE7F5"/>
          </a:solidFill>
          <a:ln w="25402">
            <a:solidFill>
              <a:srgbClr val="808080"/>
            </a:solidFill>
            <a:prstDash val="solid"/>
          </a:ln>
        </p:spPr>
      </p:sp>
      <p:sp>
        <p:nvSpPr>
          <p:cNvPr id="3" name="Espace réservé des commentaires 2"/>
          <p:cNvSpPr txBox="1">
            <a:spLocks noGrp="1"/>
          </p:cNvSpPr>
          <p:nvPr>
            <p:ph type="body" sz="quarter" idx="1"/>
          </p:nvPr>
        </p:nvSpPr>
        <p:spPr>
          <a:xfrm>
            <a:off x="679795" y="4715071"/>
            <a:ext cx="5438050" cy="307777"/>
          </a:xfrm>
        </p:spPr>
        <p:txBody>
          <a:bodyPr>
            <a:spAutoFit/>
          </a:bodyPr>
          <a:lstStyle/>
          <a:p>
            <a:endParaRPr 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17575" y="754063"/>
            <a:ext cx="4960938" cy="3722687"/>
          </a:xfrm>
          <a:solidFill>
            <a:srgbClr val="CFE7F5"/>
          </a:solidFill>
          <a:ln w="25402">
            <a:solidFill>
              <a:srgbClr val="808080"/>
            </a:solidFill>
            <a:prstDash val="solid"/>
          </a:ln>
        </p:spPr>
      </p:sp>
      <p:sp>
        <p:nvSpPr>
          <p:cNvPr id="3" name="Espace réservé des commentaires 2"/>
          <p:cNvSpPr txBox="1">
            <a:spLocks noGrp="1"/>
          </p:cNvSpPr>
          <p:nvPr>
            <p:ph type="body" sz="quarter" idx="1"/>
          </p:nvPr>
        </p:nvSpPr>
        <p:spPr>
          <a:xfrm>
            <a:off x="679795" y="4715071"/>
            <a:ext cx="5438050" cy="307777"/>
          </a:xfrm>
        </p:spPr>
        <p:txBody>
          <a:bodyPr>
            <a:spAutoFit/>
          </a:bodyPr>
          <a:lstStyle/>
          <a:p>
            <a:endParaRPr lang="fr-F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17575" y="754063"/>
            <a:ext cx="4960938" cy="3722687"/>
          </a:xfrm>
          <a:solidFill>
            <a:srgbClr val="CFE7F5"/>
          </a:solidFill>
          <a:ln w="25402">
            <a:solidFill>
              <a:srgbClr val="808080"/>
            </a:solidFill>
            <a:prstDash val="solid"/>
          </a:ln>
        </p:spPr>
      </p:sp>
      <p:sp>
        <p:nvSpPr>
          <p:cNvPr id="3" name="Espace réservé des commentaires 2"/>
          <p:cNvSpPr txBox="1">
            <a:spLocks noGrp="1"/>
          </p:cNvSpPr>
          <p:nvPr>
            <p:ph type="body" sz="quarter" idx="1"/>
          </p:nvPr>
        </p:nvSpPr>
        <p:spPr>
          <a:xfrm>
            <a:off x="679795" y="4715071"/>
            <a:ext cx="5438050" cy="307777"/>
          </a:xfrm>
        </p:spPr>
        <p:txBody>
          <a:bodyPr>
            <a:spAutoFit/>
          </a:bodyPr>
          <a:lstStyle/>
          <a:p>
            <a:endParaRPr lang="fr-F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17575" y="754063"/>
            <a:ext cx="4960938" cy="3722687"/>
          </a:xfrm>
          <a:solidFill>
            <a:srgbClr val="CFE7F5"/>
          </a:solidFill>
          <a:ln w="25402">
            <a:solidFill>
              <a:srgbClr val="808080"/>
            </a:solidFill>
            <a:prstDash val="solid"/>
          </a:ln>
        </p:spPr>
      </p:sp>
      <p:sp>
        <p:nvSpPr>
          <p:cNvPr id="3" name="Espace réservé des commentaires 2"/>
          <p:cNvSpPr txBox="1">
            <a:spLocks noGrp="1"/>
          </p:cNvSpPr>
          <p:nvPr>
            <p:ph type="body" sz="quarter" idx="1"/>
          </p:nvPr>
        </p:nvSpPr>
        <p:spPr>
          <a:xfrm>
            <a:off x="679795" y="4715071"/>
            <a:ext cx="5438050" cy="307777"/>
          </a:xfrm>
        </p:spPr>
        <p:txBody>
          <a:bodyPr>
            <a:spAutoFit/>
          </a:bodyPr>
          <a:lstStyle/>
          <a:p>
            <a:endParaRPr lang="fr-F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17575" y="754063"/>
            <a:ext cx="4960938" cy="3722687"/>
          </a:xfrm>
          <a:solidFill>
            <a:srgbClr val="CFE7F5"/>
          </a:solidFill>
          <a:ln w="25402">
            <a:solidFill>
              <a:srgbClr val="808080"/>
            </a:solidFill>
            <a:prstDash val="solid"/>
          </a:ln>
        </p:spPr>
      </p:sp>
      <p:sp>
        <p:nvSpPr>
          <p:cNvPr id="3" name="Espace réservé des commentaires 2"/>
          <p:cNvSpPr txBox="1">
            <a:spLocks noGrp="1"/>
          </p:cNvSpPr>
          <p:nvPr>
            <p:ph type="body" sz="quarter" idx="1"/>
          </p:nvPr>
        </p:nvSpPr>
        <p:spPr>
          <a:xfrm>
            <a:off x="679795" y="4715071"/>
            <a:ext cx="5438050" cy="307777"/>
          </a:xfrm>
        </p:spPr>
        <p:txBody>
          <a:bodyPr>
            <a:spAutoFit/>
          </a:bodyPr>
          <a:lstStyle/>
          <a:p>
            <a:endParaRPr lang="fr-F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17575" y="754063"/>
            <a:ext cx="4960938" cy="3722687"/>
          </a:xfrm>
          <a:solidFill>
            <a:srgbClr val="CFE7F5"/>
          </a:solidFill>
          <a:ln w="25402">
            <a:solidFill>
              <a:srgbClr val="808080"/>
            </a:solidFill>
            <a:prstDash val="solid"/>
          </a:ln>
        </p:spPr>
      </p:sp>
      <p:sp>
        <p:nvSpPr>
          <p:cNvPr id="3" name="Espace réservé des commentaires 2"/>
          <p:cNvSpPr txBox="1">
            <a:spLocks noGrp="1"/>
          </p:cNvSpPr>
          <p:nvPr>
            <p:ph type="body" sz="quarter" idx="1"/>
          </p:nvPr>
        </p:nvSpPr>
        <p:spPr>
          <a:xfrm>
            <a:off x="679795" y="4715071"/>
            <a:ext cx="5438050" cy="307777"/>
          </a:xfrm>
        </p:spPr>
        <p:txBody>
          <a:bodyPr>
            <a:spAutoFit/>
          </a:bodyPr>
          <a:lstStyle/>
          <a:p>
            <a:endParaRPr lang="fr-F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17575" y="754063"/>
            <a:ext cx="4960938" cy="3722687"/>
          </a:xfrm>
          <a:solidFill>
            <a:srgbClr val="CFE7F5"/>
          </a:solidFill>
          <a:ln w="25402">
            <a:solidFill>
              <a:srgbClr val="808080"/>
            </a:solidFill>
            <a:prstDash val="solid"/>
          </a:ln>
        </p:spPr>
      </p:sp>
      <p:sp>
        <p:nvSpPr>
          <p:cNvPr id="3" name="Espace réservé des commentaires 2"/>
          <p:cNvSpPr txBox="1">
            <a:spLocks noGrp="1"/>
          </p:cNvSpPr>
          <p:nvPr>
            <p:ph type="body" sz="quarter" idx="1"/>
          </p:nvPr>
        </p:nvSpPr>
        <p:spPr>
          <a:xfrm>
            <a:off x="679795" y="4715071"/>
            <a:ext cx="5438050" cy="307777"/>
          </a:xfrm>
        </p:spPr>
        <p:txBody>
          <a:bodyPr>
            <a:spAutoFit/>
          </a:bodyPr>
          <a:lstStyle/>
          <a:p>
            <a:endParaRPr lang="fr-F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17575" y="754063"/>
            <a:ext cx="4960938" cy="3722687"/>
          </a:xfrm>
          <a:solidFill>
            <a:srgbClr val="CFE7F5"/>
          </a:solidFill>
          <a:ln w="25402">
            <a:solidFill>
              <a:srgbClr val="808080"/>
            </a:solidFill>
            <a:prstDash val="solid"/>
          </a:ln>
        </p:spPr>
      </p:sp>
      <p:sp>
        <p:nvSpPr>
          <p:cNvPr id="3" name="Espace réservé des commentaires 2"/>
          <p:cNvSpPr txBox="1">
            <a:spLocks noGrp="1"/>
          </p:cNvSpPr>
          <p:nvPr>
            <p:ph type="body" sz="quarter" idx="1"/>
          </p:nvPr>
        </p:nvSpPr>
        <p:spPr>
          <a:xfrm>
            <a:off x="679795" y="4715071"/>
            <a:ext cx="5438050" cy="307777"/>
          </a:xfrm>
        </p:spPr>
        <p:txBody>
          <a:bodyPr>
            <a:spAutoFit/>
          </a:bodyPr>
          <a:lstStyle/>
          <a:p>
            <a:pPr marL="292449" indent="-292449" algn="just">
              <a:spcBef>
                <a:spcPct val="50000"/>
              </a:spcBef>
              <a:buClr>
                <a:srgbClr val="FF5E48"/>
              </a:buClr>
              <a:buSzPct val="90000"/>
              <a:buBlip>
                <a:blip r:embed="rId3"/>
              </a:buBlip>
            </a:pPr>
            <a:endParaRPr lang="fr-FR" b="1" dirty="0" smtClean="0">
              <a:solidFill>
                <a:schemeClr val="tx1">
                  <a:lumMod val="65000"/>
                  <a:lumOff val="35000"/>
                </a:schemeClr>
              </a:solidFill>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17575" y="754063"/>
            <a:ext cx="4960938" cy="3722687"/>
          </a:xfrm>
          <a:solidFill>
            <a:srgbClr val="CFE7F5"/>
          </a:solidFill>
          <a:ln w="25402">
            <a:solidFill>
              <a:srgbClr val="808080"/>
            </a:solidFill>
            <a:prstDash val="solid"/>
          </a:ln>
        </p:spPr>
      </p:sp>
      <p:sp>
        <p:nvSpPr>
          <p:cNvPr id="3" name="Espace réservé des commentaires 2"/>
          <p:cNvSpPr txBox="1">
            <a:spLocks noGrp="1"/>
          </p:cNvSpPr>
          <p:nvPr>
            <p:ph type="body" sz="quarter" idx="1"/>
          </p:nvPr>
        </p:nvSpPr>
        <p:spPr>
          <a:xfrm>
            <a:off x="679795" y="4715071"/>
            <a:ext cx="5438050" cy="307777"/>
          </a:xfrm>
        </p:spPr>
        <p:txBody>
          <a:bodyPr>
            <a:spAutoFit/>
          </a:bodyPr>
          <a:lstStyle/>
          <a:p>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txBox="1">
            <a:spLocks noGrp="1"/>
          </p:cNvSpPr>
          <p:nvPr>
            <p:ph type="ctrTitle"/>
          </p:nvPr>
        </p:nvSpPr>
        <p:spPr>
          <a:xfrm>
            <a:off x="755651" y="2347914"/>
            <a:ext cx="8569327" cy="1620838"/>
          </a:xfrm>
        </p:spPr>
        <p:txBody>
          <a:bodyPr/>
          <a:lstStyle>
            <a:lvl1pPr>
              <a:defRPr/>
            </a:lvl1pPr>
          </a:lstStyle>
          <a:p>
            <a:pPr lvl="0"/>
            <a:r>
              <a:rPr lang="en-US" smtClean="0"/>
              <a:t>Click to edit Master title style</a:t>
            </a:r>
            <a:endParaRPr lang="fr-FR"/>
          </a:p>
        </p:txBody>
      </p:sp>
      <p:sp>
        <p:nvSpPr>
          <p:cNvPr id="3" name="Sous-titre 2"/>
          <p:cNvSpPr txBox="1">
            <a:spLocks noGrp="1"/>
          </p:cNvSpPr>
          <p:nvPr>
            <p:ph type="subTitle" idx="1"/>
          </p:nvPr>
        </p:nvSpPr>
        <p:spPr>
          <a:xfrm>
            <a:off x="1512883" y="4283077"/>
            <a:ext cx="7056433" cy="1931990"/>
          </a:xfrm>
        </p:spPr>
        <p:txBody>
          <a:bodyPr anchorCtr="1"/>
          <a:lstStyle>
            <a:lvl1pPr marL="0" indent="0" algn="ctr">
              <a:buNone/>
              <a:defRPr>
                <a:solidFill>
                  <a:srgbClr val="898989"/>
                </a:solidFill>
              </a:defRPr>
            </a:lvl1pPr>
          </a:lstStyle>
          <a:p>
            <a:pPr lvl="0"/>
            <a:r>
              <a:rPr lang="en-US" smtClean="0"/>
              <a:t>Click to edit Master subtitle style</a:t>
            </a:r>
            <a:endParaRPr lang="fr-FR"/>
          </a:p>
        </p:txBody>
      </p:sp>
      <p:sp>
        <p:nvSpPr>
          <p:cNvPr id="4" name="Espace réservé de la date 3"/>
          <p:cNvSpPr txBox="1">
            <a:spLocks noGrp="1"/>
          </p:cNvSpPr>
          <p:nvPr>
            <p:ph type="dt" sz="half" idx="7"/>
          </p:nvPr>
        </p:nvSpPr>
        <p:spPr/>
        <p:txBody>
          <a:bodyPr/>
          <a:lstStyle>
            <a:lvl1pPr>
              <a:defRPr/>
            </a:lvl1pPr>
          </a:lstStyle>
          <a:p>
            <a:pPr lvl="0"/>
            <a:endParaRPr lang="fr-FR" dirty="0"/>
          </a:p>
        </p:txBody>
      </p:sp>
      <p:sp>
        <p:nvSpPr>
          <p:cNvPr id="5" name="Espace réservé du pied de page 4"/>
          <p:cNvSpPr txBox="1">
            <a:spLocks noGrp="1"/>
          </p:cNvSpPr>
          <p:nvPr>
            <p:ph type="ftr" sz="quarter" idx="9"/>
          </p:nvPr>
        </p:nvSpPr>
        <p:spPr/>
        <p:txBody>
          <a:bodyPr/>
          <a:lstStyle>
            <a:lvl1pPr>
              <a:defRPr/>
            </a:lvl1pPr>
          </a:lstStyle>
          <a:p>
            <a:pPr lvl="0"/>
            <a:endParaRPr lang="fr-FR" dirty="0"/>
          </a:p>
        </p:txBody>
      </p:sp>
      <p:sp>
        <p:nvSpPr>
          <p:cNvPr id="6" name="Espace réservé du numéro de diapositive 5"/>
          <p:cNvSpPr txBox="1">
            <a:spLocks noGrp="1"/>
          </p:cNvSpPr>
          <p:nvPr>
            <p:ph type="sldNum" sz="quarter" idx="8"/>
          </p:nvPr>
        </p:nvSpPr>
        <p:spPr/>
        <p:txBody>
          <a:bodyPr/>
          <a:lstStyle>
            <a:lvl1pPr>
              <a:defRPr/>
            </a:lvl1pPr>
          </a:lstStyle>
          <a:p>
            <a:pPr lvl="0"/>
            <a:fld id="{899985A8-AD77-4C20-AB49-F02ADF6BFD28}" type="slidenum">
              <a:rPr/>
              <a:pPr lvl="0"/>
              <a:t>‹N°›</a:t>
            </a:fld>
            <a:endParaRPr lang="fr-FR" dirty="0"/>
          </a:p>
        </p:txBody>
      </p:sp>
      <p:pic>
        <p:nvPicPr>
          <p:cNvPr id="7" name="Image 8"/>
          <p:cNvPicPr>
            <a:picLocks noChangeAspect="1"/>
          </p:cNvPicPr>
          <p:nvPr userDrawn="1"/>
        </p:nvPicPr>
        <p:blipFill>
          <a:blip r:embed="rId2" cstate="print">
            <a:alphaModFix/>
            <a:lum/>
          </a:blip>
          <a:srcRect/>
          <a:stretch>
            <a:fillRect/>
          </a:stretch>
        </p:blipFill>
        <p:spPr>
          <a:xfrm>
            <a:off x="356" y="6828237"/>
            <a:ext cx="10079641" cy="697678"/>
          </a:xfrm>
          <a:prstGeom prst="rect">
            <a:avLst/>
          </a:prstGeom>
          <a:noFill/>
          <a:ln>
            <a:noFill/>
          </a:ln>
        </p:spPr>
      </p:pic>
      <p:pic>
        <p:nvPicPr>
          <p:cNvPr id="8" name="Image 7" descr="ADF.bmp"/>
          <p:cNvPicPr>
            <a:picLocks noChangeAspect="1" noChangeArrowheads="1"/>
          </p:cNvPicPr>
          <p:nvPr userDrawn="1"/>
        </p:nvPicPr>
        <p:blipFill>
          <a:blip r:embed="rId3" cstate="print"/>
          <a:srcRect/>
          <a:stretch>
            <a:fillRect/>
          </a:stretch>
        </p:blipFill>
        <p:spPr bwMode="auto">
          <a:xfrm>
            <a:off x="6516384" y="6884378"/>
            <a:ext cx="1809107" cy="608911"/>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txBox="1">
            <a:spLocks noGrp="1"/>
          </p:cNvSpPr>
          <p:nvPr>
            <p:ph type="title"/>
          </p:nvPr>
        </p:nvSpPr>
        <p:spPr/>
        <p:txBody>
          <a:bodyPr/>
          <a:lstStyle>
            <a:lvl1pPr>
              <a:defRPr/>
            </a:lvl1pPr>
          </a:lstStyle>
          <a:p>
            <a:pPr lvl="0"/>
            <a:r>
              <a:rPr lang="en-US" smtClean="0"/>
              <a:t>Click to edit Master title style</a:t>
            </a:r>
            <a:endParaRPr lang="fr-FR"/>
          </a:p>
        </p:txBody>
      </p:sp>
      <p:sp>
        <p:nvSpPr>
          <p:cNvPr id="3" name="Espace réservé du texte vertical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e la date 3"/>
          <p:cNvSpPr txBox="1">
            <a:spLocks noGrp="1"/>
          </p:cNvSpPr>
          <p:nvPr>
            <p:ph type="dt" sz="half" idx="7"/>
          </p:nvPr>
        </p:nvSpPr>
        <p:spPr/>
        <p:txBody>
          <a:bodyPr/>
          <a:lstStyle>
            <a:lvl1pPr>
              <a:defRPr/>
            </a:lvl1pPr>
          </a:lstStyle>
          <a:p>
            <a:pPr lvl="0"/>
            <a:endParaRPr lang="fr-FR" dirty="0"/>
          </a:p>
        </p:txBody>
      </p:sp>
      <p:sp>
        <p:nvSpPr>
          <p:cNvPr id="5" name="Espace réservé du pied de page 4"/>
          <p:cNvSpPr txBox="1">
            <a:spLocks noGrp="1"/>
          </p:cNvSpPr>
          <p:nvPr>
            <p:ph type="ftr" sz="quarter" idx="9"/>
          </p:nvPr>
        </p:nvSpPr>
        <p:spPr/>
        <p:txBody>
          <a:bodyPr/>
          <a:lstStyle>
            <a:lvl1pPr>
              <a:defRPr/>
            </a:lvl1pPr>
          </a:lstStyle>
          <a:p>
            <a:pPr lvl="0"/>
            <a:endParaRPr lang="fr-FR" dirty="0"/>
          </a:p>
        </p:txBody>
      </p:sp>
      <p:sp>
        <p:nvSpPr>
          <p:cNvPr id="6" name="Espace réservé du numéro de diapositive 5"/>
          <p:cNvSpPr txBox="1">
            <a:spLocks noGrp="1"/>
          </p:cNvSpPr>
          <p:nvPr>
            <p:ph type="sldNum" sz="quarter" idx="8"/>
          </p:nvPr>
        </p:nvSpPr>
        <p:spPr/>
        <p:txBody>
          <a:bodyPr/>
          <a:lstStyle>
            <a:lvl1pPr>
              <a:defRPr/>
            </a:lvl1pPr>
          </a:lstStyle>
          <a:p>
            <a:pPr lvl="0"/>
            <a:fld id="{B6A71F56-447C-4592-AB81-A885795242B9}" type="slidenum">
              <a:rPr/>
              <a:pPr lvl="0"/>
              <a:t>‹N°›</a:t>
            </a:fld>
            <a:endParaRPr lang="fr-FR" dirty="0"/>
          </a:p>
        </p:txBody>
      </p:sp>
    </p:spTree>
  </p:cSld>
  <p:clrMapOvr>
    <a:masterClrMapping/>
  </p:clrMapOv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txBox="1">
            <a:spLocks noGrp="1"/>
          </p:cNvSpPr>
          <p:nvPr>
            <p:ph type="title" orient="vert"/>
          </p:nvPr>
        </p:nvSpPr>
        <p:spPr>
          <a:xfrm>
            <a:off x="7308854" y="301623"/>
            <a:ext cx="2266953" cy="6456358"/>
          </a:xfrm>
        </p:spPr>
        <p:txBody>
          <a:bodyPr vert="eaVert"/>
          <a:lstStyle>
            <a:lvl1pPr>
              <a:defRPr/>
            </a:lvl1pPr>
          </a:lstStyle>
          <a:p>
            <a:pPr lvl="0"/>
            <a:r>
              <a:rPr lang="en-US" smtClean="0"/>
              <a:t>Click to edit Master title style</a:t>
            </a:r>
            <a:endParaRPr lang="fr-FR"/>
          </a:p>
        </p:txBody>
      </p:sp>
      <p:sp>
        <p:nvSpPr>
          <p:cNvPr id="3" name="Espace réservé du texte vertical 2"/>
          <p:cNvSpPr txBox="1">
            <a:spLocks noGrp="1"/>
          </p:cNvSpPr>
          <p:nvPr>
            <p:ph type="body" orient="vert" idx="1"/>
          </p:nvPr>
        </p:nvSpPr>
        <p:spPr>
          <a:xfrm>
            <a:off x="503240" y="301623"/>
            <a:ext cx="6653210" cy="6456358"/>
          </a:xfrm>
        </p:spPr>
        <p:txBody>
          <a:bodyPr vert="eaVert"/>
          <a:lstStyle>
            <a:lvl1pPr>
              <a:defRPr/>
            </a:lvl1pPr>
            <a:lvl2pPr>
              <a:defRPr/>
            </a:lvl2pPr>
            <a:lvl3pPr>
              <a:defRPr/>
            </a:lvl3pPr>
            <a:lvl4pPr>
              <a:defRPr/>
            </a:lvl4pPr>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e la date 3"/>
          <p:cNvSpPr txBox="1">
            <a:spLocks noGrp="1"/>
          </p:cNvSpPr>
          <p:nvPr>
            <p:ph type="dt" sz="half" idx="7"/>
          </p:nvPr>
        </p:nvSpPr>
        <p:spPr/>
        <p:txBody>
          <a:bodyPr/>
          <a:lstStyle>
            <a:lvl1pPr>
              <a:defRPr/>
            </a:lvl1pPr>
          </a:lstStyle>
          <a:p>
            <a:pPr lvl="0"/>
            <a:endParaRPr lang="fr-FR" dirty="0"/>
          </a:p>
        </p:txBody>
      </p:sp>
      <p:sp>
        <p:nvSpPr>
          <p:cNvPr id="5" name="Espace réservé du pied de page 4"/>
          <p:cNvSpPr txBox="1">
            <a:spLocks noGrp="1"/>
          </p:cNvSpPr>
          <p:nvPr>
            <p:ph type="ftr" sz="quarter" idx="9"/>
          </p:nvPr>
        </p:nvSpPr>
        <p:spPr/>
        <p:txBody>
          <a:bodyPr/>
          <a:lstStyle>
            <a:lvl1pPr>
              <a:defRPr/>
            </a:lvl1pPr>
          </a:lstStyle>
          <a:p>
            <a:pPr lvl="0"/>
            <a:endParaRPr lang="fr-FR" dirty="0"/>
          </a:p>
        </p:txBody>
      </p:sp>
      <p:sp>
        <p:nvSpPr>
          <p:cNvPr id="6" name="Espace réservé du numéro de diapositive 5"/>
          <p:cNvSpPr txBox="1">
            <a:spLocks noGrp="1"/>
          </p:cNvSpPr>
          <p:nvPr>
            <p:ph type="sldNum" sz="quarter" idx="8"/>
          </p:nvPr>
        </p:nvSpPr>
        <p:spPr/>
        <p:txBody>
          <a:bodyPr/>
          <a:lstStyle>
            <a:lvl1pPr>
              <a:defRPr/>
            </a:lvl1pPr>
          </a:lstStyle>
          <a:p>
            <a:pPr lvl="0"/>
            <a:fld id="{6F269976-925A-4E65-B8BC-3F5513A8029C}" type="slidenum">
              <a:rPr/>
              <a:pPr lvl="0"/>
              <a:t>‹N°›</a:t>
            </a:fld>
            <a:endParaRPr lang="fr-FR" dirty="0"/>
          </a:p>
        </p:txBody>
      </p:sp>
    </p:spTree>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txBox="1">
            <a:spLocks noGrp="1"/>
          </p:cNvSpPr>
          <p:nvPr>
            <p:ph type="title"/>
          </p:nvPr>
        </p:nvSpPr>
        <p:spPr/>
        <p:txBody>
          <a:bodyPr/>
          <a:lstStyle>
            <a:lvl1pPr>
              <a:defRPr/>
            </a:lvl1pPr>
          </a:lstStyle>
          <a:p>
            <a:pPr lvl="0"/>
            <a:r>
              <a:rPr lang="en-US" smtClean="0"/>
              <a:t>Click to edit Master title style</a:t>
            </a:r>
            <a:endParaRPr lang="fr-FR"/>
          </a:p>
        </p:txBody>
      </p:sp>
      <p:sp>
        <p:nvSpPr>
          <p:cNvPr id="3" name="Espace réservé du contenu 2"/>
          <p:cNvSpPr txBox="1">
            <a:spLocks noGrp="1"/>
          </p:cNvSpPr>
          <p:nvPr>
            <p:ph idx="1"/>
          </p:nvPr>
        </p:nvSpPr>
        <p:spPr/>
        <p:txBody>
          <a:bodyPr/>
          <a:lstStyle>
            <a:lvl1pPr>
              <a:defRPr/>
            </a:lvl1pPr>
            <a:lvl2pPr>
              <a:defRPr/>
            </a:lvl2pPr>
            <a:lvl3pPr>
              <a:defRPr/>
            </a:lvl3pPr>
            <a:lvl4pPr>
              <a:defRPr/>
            </a:lvl4pPr>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e la date 3"/>
          <p:cNvSpPr txBox="1">
            <a:spLocks noGrp="1"/>
          </p:cNvSpPr>
          <p:nvPr>
            <p:ph type="dt" sz="half" idx="7"/>
          </p:nvPr>
        </p:nvSpPr>
        <p:spPr/>
        <p:txBody>
          <a:bodyPr/>
          <a:lstStyle>
            <a:lvl1pPr>
              <a:defRPr/>
            </a:lvl1pPr>
          </a:lstStyle>
          <a:p>
            <a:pPr lvl="0"/>
            <a:endParaRPr lang="fr-FR" dirty="0"/>
          </a:p>
        </p:txBody>
      </p:sp>
      <p:sp>
        <p:nvSpPr>
          <p:cNvPr id="5" name="Espace réservé du pied de page 4"/>
          <p:cNvSpPr txBox="1">
            <a:spLocks noGrp="1"/>
          </p:cNvSpPr>
          <p:nvPr>
            <p:ph type="ftr" sz="quarter" idx="9"/>
          </p:nvPr>
        </p:nvSpPr>
        <p:spPr/>
        <p:txBody>
          <a:bodyPr/>
          <a:lstStyle>
            <a:lvl1pPr>
              <a:defRPr/>
            </a:lvl1pPr>
          </a:lstStyle>
          <a:p>
            <a:pPr lvl="0"/>
            <a:endParaRPr lang="fr-FR" dirty="0"/>
          </a:p>
        </p:txBody>
      </p:sp>
      <p:sp>
        <p:nvSpPr>
          <p:cNvPr id="6" name="Espace réservé du numéro de diapositive 5"/>
          <p:cNvSpPr txBox="1">
            <a:spLocks noGrp="1"/>
          </p:cNvSpPr>
          <p:nvPr>
            <p:ph type="sldNum" sz="quarter" idx="8"/>
          </p:nvPr>
        </p:nvSpPr>
        <p:spPr/>
        <p:txBody>
          <a:bodyPr/>
          <a:lstStyle>
            <a:lvl1pPr>
              <a:defRPr/>
            </a:lvl1pPr>
          </a:lstStyle>
          <a:p>
            <a:pPr lvl="0"/>
            <a:fld id="{5703C535-6BD7-44B2-83BB-7F0E49AEE64C}" type="slidenum">
              <a:rPr/>
              <a:pPr lvl="0"/>
              <a:t>‹N°›</a:t>
            </a:fld>
            <a:endParaRPr lang="fr-FR" dirty="0"/>
          </a:p>
        </p:txBody>
      </p:sp>
      <p:pic>
        <p:nvPicPr>
          <p:cNvPr id="7" name="Image 8"/>
          <p:cNvPicPr>
            <a:picLocks noChangeAspect="1"/>
          </p:cNvPicPr>
          <p:nvPr userDrawn="1"/>
        </p:nvPicPr>
        <p:blipFill>
          <a:blip r:embed="rId2" cstate="print">
            <a:alphaModFix/>
            <a:lum/>
          </a:blip>
          <a:srcRect/>
          <a:stretch>
            <a:fillRect/>
          </a:stretch>
        </p:blipFill>
        <p:spPr>
          <a:xfrm>
            <a:off x="356" y="6828237"/>
            <a:ext cx="10079641" cy="697678"/>
          </a:xfrm>
          <a:prstGeom prst="rect">
            <a:avLst/>
          </a:prstGeom>
          <a:noFill/>
          <a:ln>
            <a:noFill/>
          </a:ln>
        </p:spPr>
      </p:pic>
      <p:pic>
        <p:nvPicPr>
          <p:cNvPr id="8" name="Image 7" descr="ADF.bmp"/>
          <p:cNvPicPr>
            <a:picLocks noChangeAspect="1" noChangeArrowheads="1"/>
          </p:cNvPicPr>
          <p:nvPr userDrawn="1"/>
        </p:nvPicPr>
        <p:blipFill>
          <a:blip r:embed="rId3" cstate="print"/>
          <a:srcRect/>
          <a:stretch>
            <a:fillRect/>
          </a:stretch>
        </p:blipFill>
        <p:spPr bwMode="auto">
          <a:xfrm>
            <a:off x="6516384" y="6884378"/>
            <a:ext cx="1809107" cy="608911"/>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txBox="1">
            <a:spLocks noGrp="1"/>
          </p:cNvSpPr>
          <p:nvPr>
            <p:ph type="title"/>
          </p:nvPr>
        </p:nvSpPr>
        <p:spPr>
          <a:xfrm>
            <a:off x="796927" y="4857749"/>
            <a:ext cx="8567735" cy="1501773"/>
          </a:xfrm>
        </p:spPr>
        <p:txBody>
          <a:bodyPr anchor="t" anchorCtr="0"/>
          <a:lstStyle>
            <a:lvl1pPr algn="l">
              <a:defRPr sz="4000" b="1" cap="all"/>
            </a:lvl1pPr>
          </a:lstStyle>
          <a:p>
            <a:pPr lvl="0"/>
            <a:r>
              <a:rPr lang="en-US" smtClean="0"/>
              <a:t>Click to edit Master title style</a:t>
            </a:r>
            <a:endParaRPr lang="fr-FR"/>
          </a:p>
        </p:txBody>
      </p:sp>
      <p:sp>
        <p:nvSpPr>
          <p:cNvPr id="3" name="Espace réservé du texte 2"/>
          <p:cNvSpPr txBox="1">
            <a:spLocks noGrp="1"/>
          </p:cNvSpPr>
          <p:nvPr>
            <p:ph type="body" idx="1"/>
          </p:nvPr>
        </p:nvSpPr>
        <p:spPr>
          <a:xfrm>
            <a:off x="796927" y="3203572"/>
            <a:ext cx="8567735" cy="1654177"/>
          </a:xfrm>
        </p:spPr>
        <p:txBody>
          <a:bodyPr anchor="b"/>
          <a:lstStyle>
            <a:lvl1pPr marL="0" indent="0">
              <a:buNone/>
              <a:defRPr sz="2000">
                <a:solidFill>
                  <a:srgbClr val="898989"/>
                </a:solidFill>
              </a:defRPr>
            </a:lvl1pPr>
          </a:lstStyle>
          <a:p>
            <a:pPr lvl="0"/>
            <a:r>
              <a:rPr lang="en-US" smtClean="0"/>
              <a:t>Click to edit Master text styles</a:t>
            </a:r>
          </a:p>
        </p:txBody>
      </p:sp>
      <p:sp>
        <p:nvSpPr>
          <p:cNvPr id="4" name="Espace réservé de la date 3"/>
          <p:cNvSpPr txBox="1">
            <a:spLocks noGrp="1"/>
          </p:cNvSpPr>
          <p:nvPr>
            <p:ph type="dt" sz="half" idx="7"/>
          </p:nvPr>
        </p:nvSpPr>
        <p:spPr/>
        <p:txBody>
          <a:bodyPr/>
          <a:lstStyle>
            <a:lvl1pPr>
              <a:defRPr/>
            </a:lvl1pPr>
          </a:lstStyle>
          <a:p>
            <a:pPr lvl="0"/>
            <a:endParaRPr lang="fr-FR" dirty="0"/>
          </a:p>
        </p:txBody>
      </p:sp>
      <p:sp>
        <p:nvSpPr>
          <p:cNvPr id="5" name="Espace réservé du pied de page 4"/>
          <p:cNvSpPr txBox="1">
            <a:spLocks noGrp="1"/>
          </p:cNvSpPr>
          <p:nvPr>
            <p:ph type="ftr" sz="quarter" idx="9"/>
          </p:nvPr>
        </p:nvSpPr>
        <p:spPr/>
        <p:txBody>
          <a:bodyPr/>
          <a:lstStyle>
            <a:lvl1pPr>
              <a:defRPr/>
            </a:lvl1pPr>
          </a:lstStyle>
          <a:p>
            <a:pPr lvl="0"/>
            <a:endParaRPr lang="fr-FR" dirty="0"/>
          </a:p>
        </p:txBody>
      </p:sp>
      <p:sp>
        <p:nvSpPr>
          <p:cNvPr id="6" name="Espace réservé du numéro de diapositive 5"/>
          <p:cNvSpPr txBox="1">
            <a:spLocks noGrp="1"/>
          </p:cNvSpPr>
          <p:nvPr>
            <p:ph type="sldNum" sz="quarter" idx="8"/>
          </p:nvPr>
        </p:nvSpPr>
        <p:spPr/>
        <p:txBody>
          <a:bodyPr/>
          <a:lstStyle>
            <a:lvl1pPr>
              <a:defRPr/>
            </a:lvl1pPr>
          </a:lstStyle>
          <a:p>
            <a:pPr lvl="0"/>
            <a:fld id="{2EF5C45A-AFB4-4FE8-A9FB-E79A1AFEA49F}" type="slidenum">
              <a:rPr/>
              <a:pPr lvl="0"/>
              <a:t>‹N°›</a:t>
            </a:fld>
            <a:endParaRPr lang="fr-FR" dirty="0"/>
          </a:p>
        </p:txBody>
      </p:sp>
      <p:pic>
        <p:nvPicPr>
          <p:cNvPr id="7" name="Image 8"/>
          <p:cNvPicPr>
            <a:picLocks noChangeAspect="1"/>
          </p:cNvPicPr>
          <p:nvPr userDrawn="1"/>
        </p:nvPicPr>
        <p:blipFill>
          <a:blip r:embed="rId2" cstate="print">
            <a:alphaModFix/>
            <a:lum/>
          </a:blip>
          <a:srcRect/>
          <a:stretch>
            <a:fillRect/>
          </a:stretch>
        </p:blipFill>
        <p:spPr>
          <a:xfrm>
            <a:off x="356" y="6828237"/>
            <a:ext cx="10079641" cy="697678"/>
          </a:xfrm>
          <a:prstGeom prst="rect">
            <a:avLst/>
          </a:prstGeom>
          <a:noFill/>
          <a:ln>
            <a:noFill/>
          </a:ln>
        </p:spPr>
      </p:pic>
      <p:pic>
        <p:nvPicPr>
          <p:cNvPr id="8" name="Image 7" descr="ADF.bmp"/>
          <p:cNvPicPr>
            <a:picLocks noChangeAspect="1" noChangeArrowheads="1"/>
          </p:cNvPicPr>
          <p:nvPr userDrawn="1"/>
        </p:nvPicPr>
        <p:blipFill>
          <a:blip r:embed="rId3" cstate="print"/>
          <a:srcRect/>
          <a:stretch>
            <a:fillRect/>
          </a:stretch>
        </p:blipFill>
        <p:spPr bwMode="auto">
          <a:xfrm>
            <a:off x="6516384" y="6884378"/>
            <a:ext cx="1809107" cy="608911"/>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txBox="1">
            <a:spLocks noGrp="1"/>
          </p:cNvSpPr>
          <p:nvPr>
            <p:ph type="title"/>
          </p:nvPr>
        </p:nvSpPr>
        <p:spPr/>
        <p:txBody>
          <a:bodyPr/>
          <a:lstStyle>
            <a:lvl1pPr>
              <a:defRPr/>
            </a:lvl1pPr>
          </a:lstStyle>
          <a:p>
            <a:pPr lvl="0"/>
            <a:r>
              <a:rPr lang="en-US" smtClean="0"/>
              <a:t>Click to edit Master title style</a:t>
            </a:r>
            <a:endParaRPr lang="fr-FR"/>
          </a:p>
        </p:txBody>
      </p:sp>
      <p:sp>
        <p:nvSpPr>
          <p:cNvPr id="3" name="Espace réservé du contenu 2"/>
          <p:cNvSpPr txBox="1">
            <a:spLocks noGrp="1"/>
          </p:cNvSpPr>
          <p:nvPr>
            <p:ph idx="1"/>
          </p:nvPr>
        </p:nvSpPr>
        <p:spPr>
          <a:xfrm>
            <a:off x="503240" y="1768477"/>
            <a:ext cx="4459291" cy="4989515"/>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u contenu 3"/>
          <p:cNvSpPr txBox="1">
            <a:spLocks noGrp="1"/>
          </p:cNvSpPr>
          <p:nvPr>
            <p:ph idx="2"/>
          </p:nvPr>
        </p:nvSpPr>
        <p:spPr>
          <a:xfrm>
            <a:off x="5114925" y="1768477"/>
            <a:ext cx="4460872" cy="4989515"/>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Espace réservé de la date 4"/>
          <p:cNvSpPr txBox="1">
            <a:spLocks noGrp="1"/>
          </p:cNvSpPr>
          <p:nvPr>
            <p:ph type="dt" sz="half" idx="7"/>
          </p:nvPr>
        </p:nvSpPr>
        <p:spPr/>
        <p:txBody>
          <a:bodyPr/>
          <a:lstStyle>
            <a:lvl1pPr>
              <a:defRPr/>
            </a:lvl1pPr>
          </a:lstStyle>
          <a:p>
            <a:pPr lvl="0"/>
            <a:endParaRPr lang="fr-FR" dirty="0"/>
          </a:p>
        </p:txBody>
      </p:sp>
      <p:sp>
        <p:nvSpPr>
          <p:cNvPr id="6" name="Espace réservé du pied de page 5"/>
          <p:cNvSpPr txBox="1">
            <a:spLocks noGrp="1"/>
          </p:cNvSpPr>
          <p:nvPr>
            <p:ph type="ftr" sz="quarter" idx="9"/>
          </p:nvPr>
        </p:nvSpPr>
        <p:spPr/>
        <p:txBody>
          <a:bodyPr/>
          <a:lstStyle>
            <a:lvl1pPr>
              <a:defRPr/>
            </a:lvl1pPr>
          </a:lstStyle>
          <a:p>
            <a:pPr lvl="0"/>
            <a:endParaRPr lang="fr-FR" dirty="0"/>
          </a:p>
        </p:txBody>
      </p:sp>
      <p:sp>
        <p:nvSpPr>
          <p:cNvPr id="7" name="Espace réservé du numéro de diapositive 6"/>
          <p:cNvSpPr txBox="1">
            <a:spLocks noGrp="1"/>
          </p:cNvSpPr>
          <p:nvPr>
            <p:ph type="sldNum" sz="quarter" idx="8"/>
          </p:nvPr>
        </p:nvSpPr>
        <p:spPr/>
        <p:txBody>
          <a:bodyPr/>
          <a:lstStyle>
            <a:lvl1pPr>
              <a:defRPr/>
            </a:lvl1pPr>
          </a:lstStyle>
          <a:p>
            <a:pPr lvl="0"/>
            <a:fld id="{CFB9AD31-7CB5-45A2-A691-107C5C92F786}" type="slidenum">
              <a:rPr/>
              <a:pPr lvl="0"/>
              <a:t>‹N°›</a:t>
            </a:fld>
            <a:endParaRPr lang="fr-FR" dirty="0"/>
          </a:p>
        </p:txBody>
      </p:sp>
      <p:pic>
        <p:nvPicPr>
          <p:cNvPr id="8" name="Image 8"/>
          <p:cNvPicPr>
            <a:picLocks noChangeAspect="1"/>
          </p:cNvPicPr>
          <p:nvPr userDrawn="1"/>
        </p:nvPicPr>
        <p:blipFill>
          <a:blip r:embed="rId2" cstate="print">
            <a:alphaModFix/>
            <a:lum/>
          </a:blip>
          <a:srcRect/>
          <a:stretch>
            <a:fillRect/>
          </a:stretch>
        </p:blipFill>
        <p:spPr>
          <a:xfrm>
            <a:off x="356" y="6828237"/>
            <a:ext cx="10079641" cy="697678"/>
          </a:xfrm>
          <a:prstGeom prst="rect">
            <a:avLst/>
          </a:prstGeom>
          <a:noFill/>
          <a:ln>
            <a:noFill/>
          </a:ln>
        </p:spPr>
      </p:pic>
      <p:pic>
        <p:nvPicPr>
          <p:cNvPr id="9" name="Image 7" descr="ADF.bmp"/>
          <p:cNvPicPr>
            <a:picLocks noChangeAspect="1" noChangeArrowheads="1"/>
          </p:cNvPicPr>
          <p:nvPr userDrawn="1"/>
        </p:nvPicPr>
        <p:blipFill>
          <a:blip r:embed="rId3" cstate="print"/>
          <a:srcRect/>
          <a:stretch>
            <a:fillRect/>
          </a:stretch>
        </p:blipFill>
        <p:spPr bwMode="auto">
          <a:xfrm>
            <a:off x="6516384" y="6884378"/>
            <a:ext cx="1809107" cy="608911"/>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txBox="1">
            <a:spLocks noGrp="1"/>
          </p:cNvSpPr>
          <p:nvPr>
            <p:ph type="title"/>
          </p:nvPr>
        </p:nvSpPr>
        <p:spPr>
          <a:xfrm>
            <a:off x="504821" y="303215"/>
            <a:ext cx="9072567" cy="1258891"/>
          </a:xfrm>
        </p:spPr>
        <p:txBody>
          <a:bodyPr/>
          <a:lstStyle>
            <a:lvl1pPr>
              <a:defRPr/>
            </a:lvl1pPr>
          </a:lstStyle>
          <a:p>
            <a:pPr lvl="0"/>
            <a:r>
              <a:rPr lang="en-US" smtClean="0"/>
              <a:t>Click to edit Master title style</a:t>
            </a:r>
            <a:endParaRPr lang="fr-FR"/>
          </a:p>
        </p:txBody>
      </p:sp>
      <p:sp>
        <p:nvSpPr>
          <p:cNvPr id="3" name="Espace réservé du texte 2"/>
          <p:cNvSpPr txBox="1">
            <a:spLocks noGrp="1"/>
          </p:cNvSpPr>
          <p:nvPr>
            <p:ph type="body" idx="1"/>
          </p:nvPr>
        </p:nvSpPr>
        <p:spPr>
          <a:xfrm>
            <a:off x="504821" y="1692270"/>
            <a:ext cx="4452935" cy="704846"/>
          </a:xfrm>
        </p:spPr>
        <p:txBody>
          <a:bodyPr anchor="b"/>
          <a:lstStyle>
            <a:lvl1pPr marL="0" indent="0">
              <a:buNone/>
              <a:defRPr sz="2400" b="1"/>
            </a:lvl1pPr>
          </a:lstStyle>
          <a:p>
            <a:pPr lvl="0"/>
            <a:r>
              <a:rPr lang="en-US" smtClean="0"/>
              <a:t>Click to edit Master text styles</a:t>
            </a:r>
          </a:p>
        </p:txBody>
      </p:sp>
      <p:sp>
        <p:nvSpPr>
          <p:cNvPr id="4" name="Espace réservé du contenu 3"/>
          <p:cNvSpPr txBox="1">
            <a:spLocks noGrp="1"/>
          </p:cNvSpPr>
          <p:nvPr>
            <p:ph idx="2"/>
          </p:nvPr>
        </p:nvSpPr>
        <p:spPr>
          <a:xfrm>
            <a:off x="504821" y="2397127"/>
            <a:ext cx="4452935" cy="4356101"/>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Espace réservé du texte 4"/>
          <p:cNvSpPr txBox="1">
            <a:spLocks noGrp="1"/>
          </p:cNvSpPr>
          <p:nvPr>
            <p:ph type="body" idx="3"/>
          </p:nvPr>
        </p:nvSpPr>
        <p:spPr>
          <a:xfrm>
            <a:off x="5121270" y="1692270"/>
            <a:ext cx="4456108" cy="704846"/>
          </a:xfrm>
        </p:spPr>
        <p:txBody>
          <a:bodyPr anchor="b"/>
          <a:lstStyle>
            <a:lvl1pPr marL="0" indent="0">
              <a:buNone/>
              <a:defRPr sz="2400" b="1"/>
            </a:lvl1pPr>
          </a:lstStyle>
          <a:p>
            <a:pPr lvl="0"/>
            <a:r>
              <a:rPr lang="en-US" smtClean="0"/>
              <a:t>Click to edit Master text styles</a:t>
            </a:r>
          </a:p>
        </p:txBody>
      </p:sp>
      <p:sp>
        <p:nvSpPr>
          <p:cNvPr id="6" name="Espace réservé du contenu 5"/>
          <p:cNvSpPr txBox="1">
            <a:spLocks noGrp="1"/>
          </p:cNvSpPr>
          <p:nvPr>
            <p:ph idx="4"/>
          </p:nvPr>
        </p:nvSpPr>
        <p:spPr>
          <a:xfrm>
            <a:off x="5121270" y="2397127"/>
            <a:ext cx="4456108" cy="4356101"/>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Espace réservé de la date 6"/>
          <p:cNvSpPr txBox="1">
            <a:spLocks noGrp="1"/>
          </p:cNvSpPr>
          <p:nvPr>
            <p:ph type="dt" sz="half" idx="7"/>
          </p:nvPr>
        </p:nvSpPr>
        <p:spPr/>
        <p:txBody>
          <a:bodyPr/>
          <a:lstStyle>
            <a:lvl1pPr>
              <a:defRPr/>
            </a:lvl1pPr>
          </a:lstStyle>
          <a:p>
            <a:pPr lvl="0"/>
            <a:endParaRPr lang="fr-FR" dirty="0"/>
          </a:p>
        </p:txBody>
      </p:sp>
      <p:sp>
        <p:nvSpPr>
          <p:cNvPr id="8" name="Espace réservé du pied de page 7"/>
          <p:cNvSpPr txBox="1">
            <a:spLocks noGrp="1"/>
          </p:cNvSpPr>
          <p:nvPr>
            <p:ph type="ftr" sz="quarter" idx="9"/>
          </p:nvPr>
        </p:nvSpPr>
        <p:spPr/>
        <p:txBody>
          <a:bodyPr/>
          <a:lstStyle>
            <a:lvl1pPr>
              <a:defRPr/>
            </a:lvl1pPr>
          </a:lstStyle>
          <a:p>
            <a:pPr lvl="0"/>
            <a:endParaRPr lang="fr-FR" dirty="0"/>
          </a:p>
        </p:txBody>
      </p:sp>
      <p:sp>
        <p:nvSpPr>
          <p:cNvPr id="9" name="Espace réservé du numéro de diapositive 8"/>
          <p:cNvSpPr txBox="1">
            <a:spLocks noGrp="1"/>
          </p:cNvSpPr>
          <p:nvPr>
            <p:ph type="sldNum" sz="quarter" idx="8"/>
          </p:nvPr>
        </p:nvSpPr>
        <p:spPr/>
        <p:txBody>
          <a:bodyPr/>
          <a:lstStyle>
            <a:lvl1pPr>
              <a:defRPr/>
            </a:lvl1pPr>
          </a:lstStyle>
          <a:p>
            <a:pPr lvl="0"/>
            <a:fld id="{F62D392A-87A1-4884-87EE-7B198D014C21}" type="slidenum">
              <a:rPr/>
              <a:pPr lvl="0"/>
              <a:t>‹N°›</a:t>
            </a:fld>
            <a:endParaRPr lang="fr-FR" dirty="0"/>
          </a:p>
        </p:txBody>
      </p:sp>
      <p:pic>
        <p:nvPicPr>
          <p:cNvPr id="10" name="Image 8"/>
          <p:cNvPicPr>
            <a:picLocks noChangeAspect="1"/>
          </p:cNvPicPr>
          <p:nvPr userDrawn="1"/>
        </p:nvPicPr>
        <p:blipFill>
          <a:blip r:embed="rId2" cstate="print">
            <a:alphaModFix/>
            <a:lum/>
          </a:blip>
          <a:srcRect/>
          <a:stretch>
            <a:fillRect/>
          </a:stretch>
        </p:blipFill>
        <p:spPr>
          <a:xfrm>
            <a:off x="356" y="6828237"/>
            <a:ext cx="10079641" cy="697678"/>
          </a:xfrm>
          <a:prstGeom prst="rect">
            <a:avLst/>
          </a:prstGeom>
          <a:noFill/>
          <a:ln>
            <a:noFill/>
          </a:ln>
        </p:spPr>
      </p:pic>
      <p:pic>
        <p:nvPicPr>
          <p:cNvPr id="11" name="Image 7" descr="ADF.bmp"/>
          <p:cNvPicPr>
            <a:picLocks noChangeAspect="1" noChangeArrowheads="1"/>
          </p:cNvPicPr>
          <p:nvPr userDrawn="1"/>
        </p:nvPicPr>
        <p:blipFill>
          <a:blip r:embed="rId3" cstate="print"/>
          <a:srcRect/>
          <a:stretch>
            <a:fillRect/>
          </a:stretch>
        </p:blipFill>
        <p:spPr bwMode="auto">
          <a:xfrm>
            <a:off x="6516384" y="6884378"/>
            <a:ext cx="1809107" cy="608911"/>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txBox="1">
            <a:spLocks noGrp="1"/>
          </p:cNvSpPr>
          <p:nvPr>
            <p:ph type="title"/>
          </p:nvPr>
        </p:nvSpPr>
        <p:spPr/>
        <p:txBody>
          <a:bodyPr/>
          <a:lstStyle>
            <a:lvl1pPr>
              <a:defRPr/>
            </a:lvl1pPr>
          </a:lstStyle>
          <a:p>
            <a:pPr lvl="0"/>
            <a:r>
              <a:rPr lang="en-US" smtClean="0"/>
              <a:t>Click to edit Master title style</a:t>
            </a:r>
            <a:endParaRPr lang="fr-FR"/>
          </a:p>
        </p:txBody>
      </p:sp>
      <p:sp>
        <p:nvSpPr>
          <p:cNvPr id="3" name="Espace réservé de la date 2"/>
          <p:cNvSpPr txBox="1">
            <a:spLocks noGrp="1"/>
          </p:cNvSpPr>
          <p:nvPr>
            <p:ph type="dt" sz="half" idx="7"/>
          </p:nvPr>
        </p:nvSpPr>
        <p:spPr/>
        <p:txBody>
          <a:bodyPr/>
          <a:lstStyle>
            <a:lvl1pPr>
              <a:defRPr/>
            </a:lvl1pPr>
          </a:lstStyle>
          <a:p>
            <a:pPr lvl="0"/>
            <a:endParaRPr lang="fr-FR" dirty="0"/>
          </a:p>
        </p:txBody>
      </p:sp>
      <p:sp>
        <p:nvSpPr>
          <p:cNvPr id="4" name="Espace réservé du pied de page 3"/>
          <p:cNvSpPr txBox="1">
            <a:spLocks noGrp="1"/>
          </p:cNvSpPr>
          <p:nvPr>
            <p:ph type="ftr" sz="quarter" idx="9"/>
          </p:nvPr>
        </p:nvSpPr>
        <p:spPr/>
        <p:txBody>
          <a:bodyPr/>
          <a:lstStyle>
            <a:lvl1pPr>
              <a:defRPr/>
            </a:lvl1pPr>
          </a:lstStyle>
          <a:p>
            <a:pPr lvl="0"/>
            <a:endParaRPr lang="fr-FR" dirty="0"/>
          </a:p>
        </p:txBody>
      </p:sp>
      <p:sp>
        <p:nvSpPr>
          <p:cNvPr id="5" name="Espace réservé du numéro de diapositive 4"/>
          <p:cNvSpPr txBox="1">
            <a:spLocks noGrp="1"/>
          </p:cNvSpPr>
          <p:nvPr>
            <p:ph type="sldNum" sz="quarter" idx="8"/>
          </p:nvPr>
        </p:nvSpPr>
        <p:spPr/>
        <p:txBody>
          <a:bodyPr/>
          <a:lstStyle>
            <a:lvl1pPr>
              <a:defRPr/>
            </a:lvl1pPr>
          </a:lstStyle>
          <a:p>
            <a:pPr lvl="0"/>
            <a:fld id="{9829155A-282D-4087-B8B0-2046587CF996}" type="slidenum">
              <a:rPr/>
              <a:pPr lvl="0"/>
              <a:t>‹N°›</a:t>
            </a:fld>
            <a:endParaRPr lang="fr-FR" dirty="0"/>
          </a:p>
        </p:txBody>
      </p:sp>
      <p:pic>
        <p:nvPicPr>
          <p:cNvPr id="6" name="Image 8"/>
          <p:cNvPicPr>
            <a:picLocks noChangeAspect="1"/>
          </p:cNvPicPr>
          <p:nvPr userDrawn="1"/>
        </p:nvPicPr>
        <p:blipFill>
          <a:blip r:embed="rId2" cstate="print">
            <a:alphaModFix/>
            <a:lum/>
          </a:blip>
          <a:srcRect/>
          <a:stretch>
            <a:fillRect/>
          </a:stretch>
        </p:blipFill>
        <p:spPr>
          <a:xfrm>
            <a:off x="356" y="6828237"/>
            <a:ext cx="10079641" cy="697678"/>
          </a:xfrm>
          <a:prstGeom prst="rect">
            <a:avLst/>
          </a:prstGeom>
          <a:noFill/>
          <a:ln>
            <a:noFill/>
          </a:ln>
        </p:spPr>
      </p:pic>
      <p:pic>
        <p:nvPicPr>
          <p:cNvPr id="7" name="Image 7" descr="ADF.bmp"/>
          <p:cNvPicPr>
            <a:picLocks noChangeAspect="1" noChangeArrowheads="1"/>
          </p:cNvPicPr>
          <p:nvPr userDrawn="1"/>
        </p:nvPicPr>
        <p:blipFill>
          <a:blip r:embed="rId3" cstate="print"/>
          <a:srcRect/>
          <a:stretch>
            <a:fillRect/>
          </a:stretch>
        </p:blipFill>
        <p:spPr bwMode="auto">
          <a:xfrm>
            <a:off x="6516384" y="6884378"/>
            <a:ext cx="1809107" cy="608911"/>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txBox="1">
            <a:spLocks noGrp="1"/>
          </p:cNvSpPr>
          <p:nvPr>
            <p:ph type="dt" sz="half" idx="7"/>
          </p:nvPr>
        </p:nvSpPr>
        <p:spPr/>
        <p:txBody>
          <a:bodyPr/>
          <a:lstStyle>
            <a:lvl1pPr>
              <a:defRPr/>
            </a:lvl1pPr>
          </a:lstStyle>
          <a:p>
            <a:pPr lvl="0"/>
            <a:endParaRPr lang="fr-FR" dirty="0"/>
          </a:p>
        </p:txBody>
      </p:sp>
      <p:sp>
        <p:nvSpPr>
          <p:cNvPr id="3" name="Espace réservé du pied de page 2"/>
          <p:cNvSpPr txBox="1">
            <a:spLocks noGrp="1"/>
          </p:cNvSpPr>
          <p:nvPr>
            <p:ph type="ftr" sz="quarter" idx="9"/>
          </p:nvPr>
        </p:nvSpPr>
        <p:spPr/>
        <p:txBody>
          <a:bodyPr/>
          <a:lstStyle>
            <a:lvl1pPr>
              <a:defRPr/>
            </a:lvl1pPr>
          </a:lstStyle>
          <a:p>
            <a:pPr lvl="0"/>
            <a:endParaRPr lang="fr-FR" dirty="0"/>
          </a:p>
        </p:txBody>
      </p:sp>
      <p:sp>
        <p:nvSpPr>
          <p:cNvPr id="4" name="Espace réservé du numéro de diapositive 3"/>
          <p:cNvSpPr txBox="1">
            <a:spLocks noGrp="1"/>
          </p:cNvSpPr>
          <p:nvPr>
            <p:ph type="sldNum" sz="quarter" idx="8"/>
          </p:nvPr>
        </p:nvSpPr>
        <p:spPr/>
        <p:txBody>
          <a:bodyPr/>
          <a:lstStyle>
            <a:lvl1pPr>
              <a:defRPr/>
            </a:lvl1pPr>
          </a:lstStyle>
          <a:p>
            <a:pPr lvl="0"/>
            <a:fld id="{3894F879-ADE6-46CB-890E-B3A004149326}" type="slidenum">
              <a:rPr/>
              <a:pPr lvl="0"/>
              <a:t>‹N°›</a:t>
            </a:fld>
            <a:endParaRPr lang="fr-FR" dirty="0"/>
          </a:p>
        </p:txBody>
      </p:sp>
      <p:pic>
        <p:nvPicPr>
          <p:cNvPr id="6" name="Image 8"/>
          <p:cNvPicPr>
            <a:picLocks noChangeAspect="1"/>
          </p:cNvPicPr>
          <p:nvPr userDrawn="1"/>
        </p:nvPicPr>
        <p:blipFill>
          <a:blip r:embed="rId2" cstate="print">
            <a:alphaModFix/>
            <a:lum/>
          </a:blip>
          <a:srcRect/>
          <a:stretch>
            <a:fillRect/>
          </a:stretch>
        </p:blipFill>
        <p:spPr>
          <a:xfrm>
            <a:off x="356" y="6828237"/>
            <a:ext cx="10079641" cy="697678"/>
          </a:xfrm>
          <a:prstGeom prst="rect">
            <a:avLst/>
          </a:prstGeom>
          <a:noFill/>
          <a:ln>
            <a:noFill/>
          </a:ln>
        </p:spPr>
      </p:pic>
      <p:pic>
        <p:nvPicPr>
          <p:cNvPr id="7" name="Image 7" descr="ADF.bmp"/>
          <p:cNvPicPr>
            <a:picLocks noChangeAspect="1" noChangeArrowheads="1"/>
          </p:cNvPicPr>
          <p:nvPr userDrawn="1"/>
        </p:nvPicPr>
        <p:blipFill>
          <a:blip r:embed="rId3" cstate="print"/>
          <a:srcRect/>
          <a:stretch>
            <a:fillRect/>
          </a:stretch>
        </p:blipFill>
        <p:spPr bwMode="auto">
          <a:xfrm>
            <a:off x="6516384" y="6884378"/>
            <a:ext cx="1809107" cy="608911"/>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txBox="1">
            <a:spLocks noGrp="1"/>
          </p:cNvSpPr>
          <p:nvPr>
            <p:ph type="title"/>
          </p:nvPr>
        </p:nvSpPr>
        <p:spPr>
          <a:xfrm>
            <a:off x="504821" y="301623"/>
            <a:ext cx="3316291" cy="1279529"/>
          </a:xfrm>
        </p:spPr>
        <p:txBody>
          <a:bodyPr anchor="b" anchorCtr="0"/>
          <a:lstStyle>
            <a:lvl1pPr algn="l">
              <a:defRPr sz="2000" b="1"/>
            </a:lvl1pPr>
          </a:lstStyle>
          <a:p>
            <a:pPr lvl="0"/>
            <a:r>
              <a:rPr lang="en-US" smtClean="0"/>
              <a:t>Click to edit Master title style</a:t>
            </a:r>
            <a:endParaRPr lang="fr-FR"/>
          </a:p>
        </p:txBody>
      </p:sp>
      <p:sp>
        <p:nvSpPr>
          <p:cNvPr id="3" name="Espace réservé du contenu 2"/>
          <p:cNvSpPr txBox="1">
            <a:spLocks noGrp="1"/>
          </p:cNvSpPr>
          <p:nvPr>
            <p:ph idx="1"/>
          </p:nvPr>
        </p:nvSpPr>
        <p:spPr>
          <a:xfrm>
            <a:off x="3941758" y="301623"/>
            <a:ext cx="5635620" cy="6451604"/>
          </a:xfrm>
        </p:spPr>
        <p:txBody>
          <a:bodyPr/>
          <a:lstStyle>
            <a:lvl1pPr>
              <a:defRPr/>
            </a:lvl1pPr>
            <a:lvl2pPr>
              <a:defRPr/>
            </a:lvl2pPr>
            <a:lvl3pPr>
              <a:defRPr/>
            </a:lvl3pPr>
            <a:lvl4pPr>
              <a:defRPr/>
            </a:lvl4pPr>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u texte 3"/>
          <p:cNvSpPr txBox="1">
            <a:spLocks noGrp="1"/>
          </p:cNvSpPr>
          <p:nvPr>
            <p:ph type="body" idx="2"/>
          </p:nvPr>
        </p:nvSpPr>
        <p:spPr>
          <a:xfrm>
            <a:off x="504821" y="1581153"/>
            <a:ext cx="3316291" cy="5172075"/>
          </a:xfrm>
        </p:spPr>
        <p:txBody>
          <a:bodyPr/>
          <a:lstStyle>
            <a:lvl1pPr marL="0" indent="0">
              <a:buNone/>
              <a:defRPr sz="1400"/>
            </a:lvl1pPr>
          </a:lstStyle>
          <a:p>
            <a:pPr lvl="0"/>
            <a:r>
              <a:rPr lang="en-US" smtClean="0"/>
              <a:t>Click to edit Master text styles</a:t>
            </a:r>
          </a:p>
        </p:txBody>
      </p:sp>
      <p:sp>
        <p:nvSpPr>
          <p:cNvPr id="5" name="Espace réservé de la date 4"/>
          <p:cNvSpPr txBox="1">
            <a:spLocks noGrp="1"/>
          </p:cNvSpPr>
          <p:nvPr>
            <p:ph type="dt" sz="half" idx="7"/>
          </p:nvPr>
        </p:nvSpPr>
        <p:spPr/>
        <p:txBody>
          <a:bodyPr/>
          <a:lstStyle>
            <a:lvl1pPr>
              <a:defRPr/>
            </a:lvl1pPr>
          </a:lstStyle>
          <a:p>
            <a:pPr lvl="0"/>
            <a:endParaRPr lang="fr-FR" dirty="0"/>
          </a:p>
        </p:txBody>
      </p:sp>
      <p:sp>
        <p:nvSpPr>
          <p:cNvPr id="6" name="Espace réservé du pied de page 5"/>
          <p:cNvSpPr txBox="1">
            <a:spLocks noGrp="1"/>
          </p:cNvSpPr>
          <p:nvPr>
            <p:ph type="ftr" sz="quarter" idx="9"/>
          </p:nvPr>
        </p:nvSpPr>
        <p:spPr/>
        <p:txBody>
          <a:bodyPr/>
          <a:lstStyle>
            <a:lvl1pPr>
              <a:defRPr/>
            </a:lvl1pPr>
          </a:lstStyle>
          <a:p>
            <a:pPr lvl="0"/>
            <a:endParaRPr lang="fr-FR" dirty="0"/>
          </a:p>
        </p:txBody>
      </p:sp>
      <p:sp>
        <p:nvSpPr>
          <p:cNvPr id="7" name="Espace réservé du numéro de diapositive 6"/>
          <p:cNvSpPr txBox="1">
            <a:spLocks noGrp="1"/>
          </p:cNvSpPr>
          <p:nvPr>
            <p:ph type="sldNum" sz="quarter" idx="8"/>
          </p:nvPr>
        </p:nvSpPr>
        <p:spPr/>
        <p:txBody>
          <a:bodyPr/>
          <a:lstStyle>
            <a:lvl1pPr>
              <a:defRPr/>
            </a:lvl1pPr>
          </a:lstStyle>
          <a:p>
            <a:pPr lvl="0"/>
            <a:fld id="{5CD37D96-0DC4-418A-B801-E4DB1C72B49B}" type="slidenum">
              <a:rPr/>
              <a:pPr lvl="0"/>
              <a:t>‹N°›</a:t>
            </a:fld>
            <a:endParaRPr lang="fr-FR" dirty="0"/>
          </a:p>
        </p:txBody>
      </p:sp>
    </p:spTree>
  </p:cSld>
  <p:clrMapOvr>
    <a:masterClrMapping/>
  </p:clrMapOv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txBox="1">
            <a:spLocks noGrp="1"/>
          </p:cNvSpPr>
          <p:nvPr>
            <p:ph type="title"/>
          </p:nvPr>
        </p:nvSpPr>
        <p:spPr>
          <a:xfrm>
            <a:off x="1976439" y="5291139"/>
            <a:ext cx="6048371" cy="625477"/>
          </a:xfrm>
        </p:spPr>
        <p:txBody>
          <a:bodyPr anchor="b" anchorCtr="0"/>
          <a:lstStyle>
            <a:lvl1pPr algn="l">
              <a:defRPr sz="2000" b="1"/>
            </a:lvl1pPr>
          </a:lstStyle>
          <a:p>
            <a:pPr lvl="0"/>
            <a:r>
              <a:rPr lang="en-US" smtClean="0"/>
              <a:t>Click to edit Master title style</a:t>
            </a:r>
            <a:endParaRPr lang="fr-FR"/>
          </a:p>
        </p:txBody>
      </p:sp>
      <p:sp>
        <p:nvSpPr>
          <p:cNvPr id="3" name="Espace réservé pour une image  2"/>
          <p:cNvSpPr txBox="1">
            <a:spLocks noGrp="1"/>
          </p:cNvSpPr>
          <p:nvPr>
            <p:ph type="pic" idx="1"/>
          </p:nvPr>
        </p:nvSpPr>
        <p:spPr>
          <a:xfrm>
            <a:off x="1976439" y="674690"/>
            <a:ext cx="6048371" cy="4537079"/>
          </a:xfrm>
        </p:spPr>
        <p:txBody>
          <a:bodyPr/>
          <a:lstStyle>
            <a:lvl1pPr marL="0" indent="0">
              <a:buNone/>
              <a:defRPr/>
            </a:lvl1pPr>
          </a:lstStyle>
          <a:p>
            <a:pPr lvl="0"/>
            <a:r>
              <a:rPr lang="en-US" dirty="0" smtClean="0"/>
              <a:t>Click icon to add picture</a:t>
            </a:r>
            <a:endParaRPr lang="fr-FR" dirty="0"/>
          </a:p>
        </p:txBody>
      </p:sp>
      <p:sp>
        <p:nvSpPr>
          <p:cNvPr id="4" name="Espace réservé du texte 3"/>
          <p:cNvSpPr txBox="1">
            <a:spLocks noGrp="1"/>
          </p:cNvSpPr>
          <p:nvPr>
            <p:ph type="body" idx="2"/>
          </p:nvPr>
        </p:nvSpPr>
        <p:spPr>
          <a:xfrm>
            <a:off x="1976439" y="5916616"/>
            <a:ext cx="6048371" cy="887416"/>
          </a:xfrm>
        </p:spPr>
        <p:txBody>
          <a:bodyPr/>
          <a:lstStyle>
            <a:lvl1pPr marL="0" indent="0">
              <a:buNone/>
              <a:defRPr sz="1400"/>
            </a:lvl1pPr>
          </a:lstStyle>
          <a:p>
            <a:pPr lvl="0"/>
            <a:r>
              <a:rPr lang="en-US" smtClean="0"/>
              <a:t>Click to edit Master text styles</a:t>
            </a:r>
          </a:p>
        </p:txBody>
      </p:sp>
      <p:sp>
        <p:nvSpPr>
          <p:cNvPr id="5" name="Espace réservé de la date 4"/>
          <p:cNvSpPr txBox="1">
            <a:spLocks noGrp="1"/>
          </p:cNvSpPr>
          <p:nvPr>
            <p:ph type="dt" sz="half" idx="7"/>
          </p:nvPr>
        </p:nvSpPr>
        <p:spPr/>
        <p:txBody>
          <a:bodyPr/>
          <a:lstStyle>
            <a:lvl1pPr>
              <a:defRPr/>
            </a:lvl1pPr>
          </a:lstStyle>
          <a:p>
            <a:pPr lvl="0"/>
            <a:endParaRPr lang="fr-FR" dirty="0"/>
          </a:p>
        </p:txBody>
      </p:sp>
      <p:sp>
        <p:nvSpPr>
          <p:cNvPr id="6" name="Espace réservé du pied de page 5"/>
          <p:cNvSpPr txBox="1">
            <a:spLocks noGrp="1"/>
          </p:cNvSpPr>
          <p:nvPr>
            <p:ph type="ftr" sz="quarter" idx="9"/>
          </p:nvPr>
        </p:nvSpPr>
        <p:spPr/>
        <p:txBody>
          <a:bodyPr/>
          <a:lstStyle>
            <a:lvl1pPr>
              <a:defRPr/>
            </a:lvl1pPr>
          </a:lstStyle>
          <a:p>
            <a:pPr lvl="0"/>
            <a:endParaRPr lang="fr-FR" dirty="0"/>
          </a:p>
        </p:txBody>
      </p:sp>
      <p:sp>
        <p:nvSpPr>
          <p:cNvPr id="7" name="Espace réservé du numéro de diapositive 6"/>
          <p:cNvSpPr txBox="1">
            <a:spLocks noGrp="1"/>
          </p:cNvSpPr>
          <p:nvPr>
            <p:ph type="sldNum" sz="quarter" idx="8"/>
          </p:nvPr>
        </p:nvSpPr>
        <p:spPr/>
        <p:txBody>
          <a:bodyPr/>
          <a:lstStyle>
            <a:lvl1pPr>
              <a:defRPr/>
            </a:lvl1pPr>
          </a:lstStyle>
          <a:p>
            <a:pPr lvl="0"/>
            <a:fld id="{1423F174-4A72-4F37-BAC4-70C82B33E8A0}" type="slidenum">
              <a:rPr/>
              <a:pPr lvl="0"/>
              <a:t>‹N°›</a:t>
            </a:fld>
            <a:endParaRPr lang="fr-FR" dirty="0"/>
          </a:p>
        </p:txBody>
      </p:sp>
    </p:spTree>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Espace réservé du titre 1"/>
          <p:cNvSpPr txBox="1">
            <a:spLocks noGrp="1"/>
          </p:cNvSpPr>
          <p:nvPr>
            <p:ph type="title"/>
          </p:nvPr>
        </p:nvSpPr>
        <p:spPr>
          <a:xfrm>
            <a:off x="503998" y="301322"/>
            <a:ext cx="9071643" cy="1262155"/>
          </a:xfrm>
          <a:prstGeom prst="rect">
            <a:avLst/>
          </a:prstGeom>
          <a:noFill/>
          <a:ln>
            <a:noFill/>
          </a:ln>
        </p:spPr>
        <p:txBody>
          <a:bodyPr vert="horz" wrap="square" lIns="0" tIns="0" rIns="0" bIns="0" anchor="ctr" anchorCtr="1" compatLnSpc="1"/>
          <a:lstStyle/>
          <a:p>
            <a:pPr lvl="0"/>
            <a:endParaRPr lang="fr-FR"/>
          </a:p>
        </p:txBody>
      </p:sp>
      <p:sp>
        <p:nvSpPr>
          <p:cNvPr id="3" name="Espace réservé du texte 2"/>
          <p:cNvSpPr txBox="1">
            <a:spLocks noGrp="1"/>
          </p:cNvSpPr>
          <p:nvPr>
            <p:ph type="body" idx="1"/>
          </p:nvPr>
        </p:nvSpPr>
        <p:spPr>
          <a:xfrm>
            <a:off x="503998" y="1769043"/>
            <a:ext cx="9071643" cy="4989240"/>
          </a:xfrm>
          <a:prstGeom prst="rect">
            <a:avLst/>
          </a:prstGeom>
          <a:noFill/>
          <a:ln>
            <a:noFill/>
          </a:ln>
        </p:spPr>
        <p:txBody>
          <a:bodyPr vert="horz" wrap="square" lIns="0" tIns="0" rIns="0" bIns="0" anchor="t" anchorCtr="0" compatLnSpc="1"/>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txBox="1">
            <a:spLocks noGrp="1"/>
          </p:cNvSpPr>
          <p:nvPr>
            <p:ph type="dt" sz="half" idx="2"/>
          </p:nvPr>
        </p:nvSpPr>
        <p:spPr>
          <a:xfrm>
            <a:off x="503998" y="6887160"/>
            <a:ext cx="2348279" cy="521281"/>
          </a:xfrm>
          <a:prstGeom prst="rect">
            <a:avLst/>
          </a:prstGeom>
          <a:noFill/>
          <a:ln>
            <a:noFill/>
          </a:ln>
        </p:spPr>
        <p:txBody>
          <a:bodyPr vert="horz" wrap="square" lIns="0" tIns="0" rIns="0" bIns="0" anchor="t" anchorCtr="0" compatLnSpc="1"/>
          <a:lstStyle>
            <a:lvl1pPr marL="0" marR="0" lvl="0" indent="0" algn="l" defTabSz="914400" rtl="0" fontAlgn="auto" hangingPunct="0">
              <a:lnSpc>
                <a:spcPct val="100000"/>
              </a:lnSpc>
              <a:spcBef>
                <a:spcPts val="0"/>
              </a:spcBef>
              <a:spcAft>
                <a:spcPts val="0"/>
              </a:spcAft>
              <a:buNone/>
              <a:tabLst/>
              <a:defRPr lang="fr-FR" sz="1400" b="0" i="0" u="none" strike="noStrike" kern="1200" cap="none" spc="0" baseline="0">
                <a:solidFill>
                  <a:srgbClr val="000000"/>
                </a:solidFill>
                <a:uFillTx/>
                <a:latin typeface="Times New Roman" pitchFamily="18"/>
                <a:ea typeface="Arial Unicode MS" pitchFamily="2"/>
                <a:cs typeface="Tahoma" pitchFamily="2"/>
              </a:defRPr>
            </a:lvl1pPr>
          </a:lstStyle>
          <a:p>
            <a:pPr lvl="0"/>
            <a:endParaRPr lang="fr-FR" dirty="0"/>
          </a:p>
        </p:txBody>
      </p:sp>
      <p:sp>
        <p:nvSpPr>
          <p:cNvPr id="5" name="Espace réservé du pied de page 4"/>
          <p:cNvSpPr txBox="1">
            <a:spLocks noGrp="1"/>
          </p:cNvSpPr>
          <p:nvPr>
            <p:ph type="ftr" sz="quarter" idx="3"/>
          </p:nvPr>
        </p:nvSpPr>
        <p:spPr>
          <a:xfrm>
            <a:off x="3447361" y="6887160"/>
            <a:ext cx="3194995" cy="521281"/>
          </a:xfrm>
          <a:prstGeom prst="rect">
            <a:avLst/>
          </a:prstGeom>
          <a:noFill/>
          <a:ln>
            <a:noFill/>
          </a:ln>
        </p:spPr>
        <p:txBody>
          <a:bodyPr vert="horz" wrap="square" lIns="0" tIns="0" rIns="0" bIns="0" anchor="t" anchorCtr="1" compatLnSpc="1"/>
          <a:lstStyle>
            <a:lvl1pPr marL="0" marR="0" lvl="0" indent="0" algn="ctr" defTabSz="914400" rtl="0" fontAlgn="auto" hangingPunct="0">
              <a:lnSpc>
                <a:spcPct val="100000"/>
              </a:lnSpc>
              <a:spcBef>
                <a:spcPts val="0"/>
              </a:spcBef>
              <a:spcAft>
                <a:spcPts val="0"/>
              </a:spcAft>
              <a:buNone/>
              <a:tabLst/>
              <a:defRPr lang="fr-FR" sz="1400" b="0" i="0" u="none" strike="noStrike" kern="1200" cap="none" spc="0" baseline="0">
                <a:solidFill>
                  <a:srgbClr val="000000"/>
                </a:solidFill>
                <a:uFillTx/>
                <a:latin typeface="Times New Roman" pitchFamily="18"/>
                <a:ea typeface="Arial Unicode MS" pitchFamily="2"/>
                <a:cs typeface="Tahoma" pitchFamily="2"/>
              </a:defRPr>
            </a:lvl1pPr>
          </a:lstStyle>
          <a:p>
            <a:pPr lvl="0"/>
            <a:endParaRPr lang="fr-FR" dirty="0"/>
          </a:p>
        </p:txBody>
      </p:sp>
      <p:sp>
        <p:nvSpPr>
          <p:cNvPr id="6" name="Espace réservé du numéro de diapositive 5"/>
          <p:cNvSpPr txBox="1">
            <a:spLocks noGrp="1"/>
          </p:cNvSpPr>
          <p:nvPr>
            <p:ph type="sldNum" sz="quarter" idx="4"/>
          </p:nvPr>
        </p:nvSpPr>
        <p:spPr>
          <a:xfrm>
            <a:off x="7227362" y="6887160"/>
            <a:ext cx="2348279" cy="521281"/>
          </a:xfrm>
          <a:prstGeom prst="rect">
            <a:avLst/>
          </a:prstGeom>
          <a:noFill/>
          <a:ln>
            <a:noFill/>
          </a:ln>
        </p:spPr>
        <p:txBody>
          <a:bodyPr vert="horz" wrap="square" lIns="0" tIns="0" rIns="0" bIns="0" anchor="t" anchorCtr="0" compatLnSpc="1"/>
          <a:lstStyle>
            <a:lvl1pPr marL="0" marR="0" lvl="0" indent="0" algn="r" defTabSz="914400" rtl="0" fontAlgn="auto" hangingPunct="0">
              <a:lnSpc>
                <a:spcPct val="100000"/>
              </a:lnSpc>
              <a:spcBef>
                <a:spcPts val="0"/>
              </a:spcBef>
              <a:spcAft>
                <a:spcPts val="0"/>
              </a:spcAft>
              <a:buNone/>
              <a:tabLst/>
              <a:defRPr lang="fr-FR" sz="1400" b="0" i="0" u="none" strike="noStrike" kern="1200" cap="none" spc="0" baseline="0">
                <a:solidFill>
                  <a:srgbClr val="000000"/>
                </a:solidFill>
                <a:uFillTx/>
                <a:latin typeface="Times New Roman" pitchFamily="18"/>
                <a:ea typeface="Arial Unicode MS" pitchFamily="2"/>
                <a:cs typeface="Tahoma" pitchFamily="2"/>
              </a:defRPr>
            </a:lvl1pPr>
          </a:lstStyle>
          <a:p>
            <a:pPr lvl="0"/>
            <a:fld id="{23B91290-F3A8-419D-AE03-B89540D73571}" type="slidenum">
              <a:rPr/>
              <a:pPr lvl="0"/>
              <a:t>‹N°›</a:t>
            </a:fld>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nLst>
      <p:par>
        <p:cTn id="1" dur="indefinite" restart="never" nodeType="tmRoot"/>
      </p:par>
    </p:tnLst>
  </p:timing>
  <p:hf hdr="0" ftr="0" dt="0"/>
  <p:txStyles>
    <p:titleStyle>
      <a:lvl1pPr marL="0" marR="0" lvl="0" indent="0" algn="ctr" defTabSz="914400" rtl="0" eaLnBrk="1" fontAlgn="auto" hangingPunct="1">
        <a:lnSpc>
          <a:spcPct val="100000"/>
        </a:lnSpc>
        <a:spcBef>
          <a:spcPts val="0"/>
        </a:spcBef>
        <a:spcAft>
          <a:spcPts val="0"/>
        </a:spcAft>
        <a:buSzPct val="45000"/>
        <a:buFont typeface="StarSymbol"/>
        <a:buChar char="●"/>
        <a:tabLst/>
        <a:defRPr lang="fr-FR" sz="4400" b="0" i="0" u="none" strike="noStrike" kern="1200" cap="none" spc="0" baseline="0">
          <a:solidFill>
            <a:srgbClr val="000000"/>
          </a:solidFill>
          <a:uFillTx/>
          <a:latin typeface="Arial" pitchFamily="18"/>
          <a:ea typeface="Arial Unicode MS" pitchFamily="2"/>
          <a:cs typeface="Arial Unicode MS" pitchFamily="2"/>
        </a:defRPr>
      </a:lvl1pPr>
    </p:titleStyle>
    <p:bodyStyle>
      <a:lvl1pPr marL="431999" marR="0" lvl="0" indent="-323999" defTabSz="914400" rtl="0" eaLnBrk="1" fontAlgn="auto" hangingPunct="1">
        <a:lnSpc>
          <a:spcPct val="100000"/>
        </a:lnSpc>
        <a:spcBef>
          <a:spcPts val="0"/>
        </a:spcBef>
        <a:spcAft>
          <a:spcPts val="1415"/>
        </a:spcAft>
        <a:buSzPct val="45000"/>
        <a:buFont typeface="StarSymbol"/>
        <a:buChar char="●"/>
        <a:tabLst/>
        <a:defRPr lang="fr-FR" sz="3200" b="0" i="0" u="none" strike="noStrike" kern="1200" cap="none" spc="0" baseline="0">
          <a:solidFill>
            <a:srgbClr val="000000"/>
          </a:solidFill>
          <a:uFillTx/>
          <a:latin typeface="Arial" pitchFamily="18"/>
          <a:ea typeface="Arial Unicode MS" pitchFamily="2"/>
          <a:cs typeface="Arial Unicode MS" pitchFamily="2"/>
        </a:defRPr>
      </a:lvl1pPr>
      <a:lvl2pPr marL="863998" marR="0" lvl="1" indent="-323999" defTabSz="914400" rtl="0" eaLnBrk="1" fontAlgn="auto" hangingPunct="1">
        <a:lnSpc>
          <a:spcPct val="100000"/>
        </a:lnSpc>
        <a:spcBef>
          <a:spcPts val="0"/>
        </a:spcBef>
        <a:spcAft>
          <a:spcPts val="1135"/>
        </a:spcAft>
        <a:buSzPct val="75000"/>
        <a:buFont typeface="StarSymbol"/>
        <a:buChar char="–"/>
        <a:tabLst/>
        <a:defRPr lang="fr-FR" sz="2800" b="0" i="0" u="none" strike="noStrike" kern="1200" cap="none" spc="0" baseline="0">
          <a:solidFill>
            <a:srgbClr val="000000"/>
          </a:solidFill>
          <a:uFillTx/>
          <a:latin typeface="Arial" pitchFamily="18"/>
          <a:ea typeface="Arial Unicode MS" pitchFamily="2"/>
          <a:cs typeface="Arial Unicode MS" pitchFamily="2"/>
        </a:defRPr>
      </a:lvl2pPr>
      <a:lvl3pPr marL="1295997" marR="0" lvl="2" indent="-287999" defTabSz="914400" rtl="0" eaLnBrk="1" fontAlgn="auto" hangingPunct="1">
        <a:lnSpc>
          <a:spcPct val="100000"/>
        </a:lnSpc>
        <a:spcBef>
          <a:spcPts val="0"/>
        </a:spcBef>
        <a:spcAft>
          <a:spcPts val="850"/>
        </a:spcAft>
        <a:buSzPct val="45000"/>
        <a:buFont typeface="StarSymbol"/>
        <a:buChar char="●"/>
        <a:tabLst/>
        <a:defRPr lang="fr-FR" sz="2400" b="0" i="0" u="none" strike="noStrike" kern="1200" cap="none" spc="0" baseline="0">
          <a:solidFill>
            <a:srgbClr val="000000"/>
          </a:solidFill>
          <a:uFillTx/>
          <a:latin typeface="Arial" pitchFamily="18"/>
          <a:ea typeface="Arial Unicode MS" pitchFamily="2"/>
          <a:cs typeface="Arial Unicode MS" pitchFamily="2"/>
        </a:defRPr>
      </a:lvl3pPr>
      <a:lvl4pPr marL="1727996" marR="0" lvl="3" indent="-215999" defTabSz="914400" rtl="0" eaLnBrk="1" fontAlgn="auto" hangingPunct="1">
        <a:lnSpc>
          <a:spcPct val="100000"/>
        </a:lnSpc>
        <a:spcBef>
          <a:spcPts val="0"/>
        </a:spcBef>
        <a:spcAft>
          <a:spcPts val="565"/>
        </a:spcAft>
        <a:buSzPct val="75000"/>
        <a:buFont typeface="StarSymbol"/>
        <a:buChar char="–"/>
        <a:tabLst/>
        <a:defRPr lang="fr-FR" sz="2000" b="0" i="0" u="none" strike="noStrike" kern="1200" cap="none" spc="0" baseline="0">
          <a:solidFill>
            <a:srgbClr val="000000"/>
          </a:solidFill>
          <a:uFillTx/>
          <a:latin typeface="Arial" pitchFamily="18"/>
          <a:ea typeface="Arial Unicode MS" pitchFamily="2"/>
          <a:cs typeface="Arial Unicode MS" pitchFamily="2"/>
        </a:defRPr>
      </a:lvl4pPr>
      <a:lvl5pPr marL="2159995" marR="0" lvl="4" indent="-215999" defTabSz="914400" rtl="0" eaLnBrk="1" fontAlgn="auto" hangingPunct="1">
        <a:lnSpc>
          <a:spcPct val="100000"/>
        </a:lnSpc>
        <a:spcBef>
          <a:spcPts val="0"/>
        </a:spcBef>
        <a:spcAft>
          <a:spcPts val="285"/>
        </a:spcAft>
        <a:buSzPct val="45000"/>
        <a:buFont typeface="StarSymbol"/>
        <a:buChar char="●"/>
        <a:tabLst/>
        <a:defRPr lang="fr-FR" sz="2000" b="0" i="0" u="none" strike="noStrike" kern="1200" cap="none" spc="0" baseline="0">
          <a:solidFill>
            <a:srgbClr val="000000"/>
          </a:solidFill>
          <a:uFillTx/>
          <a:latin typeface="Arial" pitchFamily="18"/>
          <a:ea typeface="Arial Unicode MS" pitchFamily="2"/>
          <a:cs typeface="Arial Unicode MS" pitchFamily="2"/>
        </a:defRPr>
      </a:lvl5pPr>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pic>
        <p:nvPicPr>
          <p:cNvPr id="2" name="Image 1"/>
          <p:cNvPicPr>
            <a:picLocks noChangeAspect="1"/>
          </p:cNvPicPr>
          <p:nvPr/>
        </p:nvPicPr>
        <p:blipFill>
          <a:blip r:embed="rId3" cstate="print">
            <a:alphaModFix/>
            <a:lum/>
          </a:blip>
          <a:srcRect/>
          <a:stretch>
            <a:fillRect/>
          </a:stretch>
        </p:blipFill>
        <p:spPr>
          <a:xfrm>
            <a:off x="647824" y="2771725"/>
            <a:ext cx="8999959" cy="1296144"/>
          </a:xfrm>
          <a:prstGeom prst="rect">
            <a:avLst/>
          </a:prstGeom>
          <a:noFill/>
          <a:ln>
            <a:noFill/>
          </a:ln>
        </p:spPr>
      </p:pic>
      <p:sp>
        <p:nvSpPr>
          <p:cNvPr id="3" name="Titre 2"/>
          <p:cNvSpPr txBox="1">
            <a:spLocks noGrp="1"/>
          </p:cNvSpPr>
          <p:nvPr>
            <p:ph type="title" idx="4294967295"/>
          </p:nvPr>
        </p:nvSpPr>
        <p:spPr>
          <a:xfrm>
            <a:off x="1655936" y="2699717"/>
            <a:ext cx="6840760" cy="1231106"/>
          </a:xfrm>
        </p:spPr>
        <p:txBody>
          <a:bodyPr wrap="square">
            <a:spAutoFit/>
          </a:bodyPr>
          <a:lstStyle/>
          <a:p>
            <a:pPr>
              <a:buNone/>
              <a:defRPr/>
            </a:pPr>
            <a:r>
              <a:rPr lang="fr-FR" sz="2000" b="1" dirty="0" smtClean="0">
                <a:solidFill>
                  <a:srgbClr val="D4202D"/>
                </a:solidFill>
                <a:latin typeface="+mn-lt"/>
              </a:rPr>
              <a:t/>
            </a:r>
            <a:br>
              <a:rPr lang="fr-FR" sz="2000" b="1" dirty="0" smtClean="0">
                <a:solidFill>
                  <a:srgbClr val="D4202D"/>
                </a:solidFill>
                <a:latin typeface="+mn-lt"/>
              </a:rPr>
            </a:br>
            <a:r>
              <a:rPr lang="fr-FR" sz="2000" b="1" dirty="0">
                <a:solidFill>
                  <a:srgbClr val="D4202D"/>
                </a:solidFill>
                <a:latin typeface="+mn-lt"/>
              </a:rPr>
              <a:t>Améliorer la Gouvernance et développer l’Initiative Locale pour mieux Lutter contre </a:t>
            </a:r>
            <a:r>
              <a:rPr lang="fr-FR" sz="2000" b="1" dirty="0" smtClean="0">
                <a:solidFill>
                  <a:srgbClr val="D4202D"/>
                </a:solidFill>
                <a:latin typeface="+mn-lt"/>
              </a:rPr>
              <a:t>l’Exclusion</a:t>
            </a:r>
            <a:r>
              <a:rPr lang="fr-FR" sz="2000" b="1" dirty="0">
                <a:solidFill>
                  <a:srgbClr val="D4202D"/>
                </a:solidFill>
                <a:latin typeface="+mn-lt"/>
              </a:rPr>
              <a:t/>
            </a:r>
            <a:br>
              <a:rPr lang="fr-FR" sz="2000" b="1" dirty="0">
                <a:solidFill>
                  <a:srgbClr val="D4202D"/>
                </a:solidFill>
                <a:latin typeface="+mn-lt"/>
              </a:rPr>
            </a:br>
            <a:r>
              <a:rPr lang="fr-FR" sz="2000" b="1" dirty="0">
                <a:solidFill>
                  <a:srgbClr val="D4202D"/>
                </a:solidFill>
                <a:latin typeface="+mn-lt"/>
              </a:rPr>
              <a:t>- AGILLE -</a:t>
            </a:r>
          </a:p>
        </p:txBody>
      </p:sp>
      <p:pic>
        <p:nvPicPr>
          <p:cNvPr id="5" name="Image 4"/>
          <p:cNvPicPr>
            <a:picLocks noChangeAspect="1"/>
          </p:cNvPicPr>
          <p:nvPr/>
        </p:nvPicPr>
        <p:blipFill>
          <a:blip r:embed="rId4" cstate="print">
            <a:alphaModFix/>
            <a:lum/>
          </a:blip>
          <a:srcRect/>
          <a:stretch>
            <a:fillRect/>
          </a:stretch>
        </p:blipFill>
        <p:spPr>
          <a:xfrm>
            <a:off x="0" y="40192"/>
            <a:ext cx="10079641" cy="1315437"/>
          </a:xfrm>
          <a:prstGeom prst="rect">
            <a:avLst/>
          </a:prstGeom>
          <a:noFill/>
          <a:ln>
            <a:noFill/>
          </a:ln>
        </p:spPr>
      </p:pic>
      <p:pic>
        <p:nvPicPr>
          <p:cNvPr id="7" name="Image 7" descr="ADF.bmp"/>
          <p:cNvPicPr>
            <a:picLocks noChangeAspect="1" noChangeArrowheads="1"/>
          </p:cNvPicPr>
          <p:nvPr/>
        </p:nvPicPr>
        <p:blipFill>
          <a:blip r:embed="rId5" cstate="print"/>
          <a:srcRect/>
          <a:stretch>
            <a:fillRect/>
          </a:stretch>
        </p:blipFill>
        <p:spPr bwMode="auto">
          <a:xfrm>
            <a:off x="4824288" y="887577"/>
            <a:ext cx="2781215" cy="936104"/>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2"/>
          <p:cNvSpPr txBox="1">
            <a:spLocks noChangeArrowheads="1"/>
          </p:cNvSpPr>
          <p:nvPr/>
        </p:nvSpPr>
        <p:spPr bwMode="auto">
          <a:xfrm>
            <a:off x="647824" y="1043533"/>
            <a:ext cx="8842851" cy="2677638"/>
          </a:xfrm>
          <a:prstGeom prst="rect">
            <a:avLst/>
          </a:prstGeom>
          <a:noFill/>
          <a:ln w="9525">
            <a:noFill/>
            <a:miter lim="800000"/>
            <a:headEnd/>
            <a:tailEnd/>
          </a:ln>
        </p:spPr>
        <p:txBody>
          <a:bodyPr wrap="square" lIns="91420" tIns="45711" rIns="91420" bIns="45711">
            <a:spAutoFit/>
          </a:bodyPr>
          <a:lstStyle/>
          <a:p>
            <a:pPr algn="ctr">
              <a:spcBef>
                <a:spcPct val="50000"/>
              </a:spcBef>
              <a:buClr>
                <a:srgbClr val="FF5E48"/>
              </a:buClr>
              <a:buSzPct val="90000"/>
            </a:pPr>
            <a:endParaRPr lang="fr-FR" sz="2400" b="1" dirty="0" smtClean="0">
              <a:solidFill>
                <a:schemeClr val="tx1">
                  <a:lumMod val="65000"/>
                  <a:lumOff val="35000"/>
                </a:schemeClr>
              </a:solidFill>
              <a:latin typeface="Calibri" pitchFamily="34" charset="0"/>
            </a:endParaRPr>
          </a:p>
          <a:p>
            <a:pPr algn="ctr">
              <a:spcBef>
                <a:spcPct val="50000"/>
              </a:spcBef>
              <a:buClr>
                <a:srgbClr val="FF5E48"/>
              </a:buClr>
              <a:buSzPct val="90000"/>
            </a:pPr>
            <a:endParaRPr lang="fr-FR" sz="2400" b="1" dirty="0">
              <a:solidFill>
                <a:schemeClr val="tx1">
                  <a:lumMod val="65000"/>
                  <a:lumOff val="35000"/>
                </a:schemeClr>
              </a:solidFill>
              <a:latin typeface="Calibri" pitchFamily="34" charset="0"/>
            </a:endParaRPr>
          </a:p>
          <a:p>
            <a:pPr algn="ctr">
              <a:spcBef>
                <a:spcPct val="50000"/>
              </a:spcBef>
              <a:buClr>
                <a:srgbClr val="FF5E48"/>
              </a:buClr>
              <a:buSzPct val="90000"/>
            </a:pPr>
            <a:endParaRPr lang="fr-FR" sz="2400" b="1" dirty="0" smtClean="0">
              <a:solidFill>
                <a:schemeClr val="tx1">
                  <a:lumMod val="65000"/>
                  <a:lumOff val="35000"/>
                </a:schemeClr>
              </a:solidFill>
              <a:latin typeface="Calibri" pitchFamily="34" charset="0"/>
            </a:endParaRPr>
          </a:p>
          <a:p>
            <a:pPr algn="ctr">
              <a:spcBef>
                <a:spcPct val="50000"/>
              </a:spcBef>
              <a:buClr>
                <a:srgbClr val="FF5E48"/>
              </a:buClr>
              <a:buSzPct val="90000"/>
            </a:pPr>
            <a:endParaRPr lang="fr-FR" sz="2400" b="1" dirty="0">
              <a:solidFill>
                <a:schemeClr val="tx1">
                  <a:lumMod val="65000"/>
                  <a:lumOff val="35000"/>
                </a:schemeClr>
              </a:solidFill>
              <a:latin typeface="Calibri" pitchFamily="34" charset="0"/>
            </a:endParaRPr>
          </a:p>
          <a:p>
            <a:pPr algn="ctr">
              <a:spcBef>
                <a:spcPct val="50000"/>
              </a:spcBef>
              <a:buClr>
                <a:srgbClr val="FF5E48"/>
              </a:buClr>
              <a:buSzPct val="90000"/>
            </a:pPr>
            <a:endParaRPr lang="fr-FR" sz="2400" b="1" dirty="0" smtClean="0">
              <a:solidFill>
                <a:schemeClr val="tx1">
                  <a:lumMod val="65000"/>
                  <a:lumOff val="35000"/>
                </a:schemeClr>
              </a:solidFill>
              <a:latin typeface="Calibri" pitchFamily="34" charset="0"/>
            </a:endParaRPr>
          </a:p>
        </p:txBody>
      </p:sp>
      <p:pic>
        <p:nvPicPr>
          <p:cNvPr id="23" name="Image 22"/>
          <p:cNvPicPr>
            <a:picLocks noChangeAspect="1"/>
          </p:cNvPicPr>
          <p:nvPr/>
        </p:nvPicPr>
        <p:blipFill>
          <a:blip r:embed="rId3" cstate="print">
            <a:alphaModFix/>
            <a:lum/>
          </a:blip>
          <a:srcRect/>
          <a:stretch>
            <a:fillRect/>
          </a:stretch>
        </p:blipFill>
        <p:spPr>
          <a:xfrm>
            <a:off x="3" y="-246069"/>
            <a:ext cx="10079641" cy="1315437"/>
          </a:xfrm>
          <a:prstGeom prst="rect">
            <a:avLst/>
          </a:prstGeom>
          <a:noFill/>
          <a:ln>
            <a:noFill/>
          </a:ln>
        </p:spPr>
      </p:pic>
      <p:sp>
        <p:nvSpPr>
          <p:cNvPr id="24" name="Titre 7"/>
          <p:cNvSpPr txBox="1">
            <a:spLocks/>
          </p:cNvSpPr>
          <p:nvPr/>
        </p:nvSpPr>
        <p:spPr>
          <a:xfrm>
            <a:off x="1007864" y="253814"/>
            <a:ext cx="792088" cy="461665"/>
          </a:xfrm>
          <a:prstGeom prst="rect">
            <a:avLst/>
          </a:prstGeom>
          <a:noFill/>
          <a:ln>
            <a:noFill/>
          </a:ln>
        </p:spPr>
        <p:txBody>
          <a:bodyPr vert="horz" wrap="square" lIns="0" tIns="0" rIns="0" bIns="0" anchor="ctr" anchorCtr="0" compatLnSpc="1">
            <a:spAutoFit/>
          </a:bodyPr>
          <a:lstStyle/>
          <a:p>
            <a:pPr hangingPunct="0">
              <a:buSzPct val="45000"/>
              <a:defRPr/>
            </a:pPr>
            <a:endParaRPr lang="fr-FR" sz="3000" b="1" dirty="0">
              <a:solidFill>
                <a:srgbClr val="FFFFFF"/>
              </a:solidFill>
              <a:latin typeface="Calibri" pitchFamily="34"/>
              <a:ea typeface="Arial Unicode MS" pitchFamily="2"/>
              <a:cs typeface="Arial Unicode MS" pitchFamily="2"/>
            </a:endParaRPr>
          </a:p>
        </p:txBody>
      </p:sp>
      <p:sp>
        <p:nvSpPr>
          <p:cNvPr id="25" name="Titre 8"/>
          <p:cNvSpPr txBox="1">
            <a:spLocks/>
          </p:cNvSpPr>
          <p:nvPr/>
        </p:nvSpPr>
        <p:spPr>
          <a:xfrm>
            <a:off x="3744168" y="258752"/>
            <a:ext cx="3888432" cy="492443"/>
          </a:xfrm>
          <a:prstGeom prst="rect">
            <a:avLst/>
          </a:prstGeom>
          <a:noFill/>
          <a:ln>
            <a:noFill/>
          </a:ln>
        </p:spPr>
        <p:txBody>
          <a:bodyPr vert="horz" wrap="square" lIns="0" tIns="0" rIns="0" bIns="0" anchor="ctr" anchorCtr="0" compatLnSpc="1">
            <a:spAutoFit/>
          </a:bodyPr>
          <a:lstStyle/>
          <a:p>
            <a:pPr lvl="0" hangingPunct="0">
              <a:buSzPct val="45000"/>
            </a:pPr>
            <a:endParaRPr lang="fr-FR" sz="3200" b="1" cap="all" dirty="0">
              <a:solidFill>
                <a:srgbClr val="FFFFFF"/>
              </a:solidFill>
              <a:latin typeface="Calibri" pitchFamily="34" charset="0"/>
              <a:ea typeface="Arial Unicode MS" pitchFamily="2"/>
              <a:cs typeface="Calibri" pitchFamily="34" charset="0"/>
            </a:endParaRPr>
          </a:p>
        </p:txBody>
      </p:sp>
      <p:sp>
        <p:nvSpPr>
          <p:cNvPr id="11" name="Rectangle 10"/>
          <p:cNvSpPr/>
          <p:nvPr/>
        </p:nvSpPr>
        <p:spPr>
          <a:xfrm>
            <a:off x="2304010" y="54920"/>
            <a:ext cx="7272808" cy="1200310"/>
          </a:xfrm>
          <a:prstGeom prst="rect">
            <a:avLst/>
          </a:prstGeom>
        </p:spPr>
        <p:txBody>
          <a:bodyPr wrap="square" lIns="91420" tIns="45711" rIns="91420" bIns="45711">
            <a:spAutoFit/>
          </a:bodyPr>
          <a:lstStyle/>
          <a:p>
            <a:pPr algn="ctr" hangingPunct="0">
              <a:buSzPct val="45000"/>
            </a:pPr>
            <a:r>
              <a:rPr lang="fr-FR" sz="2400" b="1" dirty="0" smtClean="0">
                <a:solidFill>
                  <a:schemeClr val="bg1"/>
                </a:solidFill>
                <a:latin typeface="Calibri" pitchFamily="34" charset="0"/>
              </a:rPr>
              <a:t>Vers une simplification institutionnelle : territorialiser et   décloisonner </a:t>
            </a:r>
          </a:p>
          <a:p>
            <a:pPr lvl="0" algn="ctr" hangingPunct="0">
              <a:buSzPct val="45000"/>
            </a:pPr>
            <a:endParaRPr lang="fr-FR" sz="2400" b="1" cap="all" dirty="0">
              <a:solidFill>
                <a:srgbClr val="FFFFFF"/>
              </a:solidFill>
              <a:latin typeface="Calibri" pitchFamily="34" charset="0"/>
              <a:ea typeface="Arial Unicode MS" pitchFamily="2"/>
              <a:cs typeface="Calibri" pitchFamily="34" charset="0"/>
            </a:endParaRPr>
          </a:p>
        </p:txBody>
      </p:sp>
      <p:sp>
        <p:nvSpPr>
          <p:cNvPr id="27" name="Espace réservé du numéro de diapositive 26"/>
          <p:cNvSpPr>
            <a:spLocks noGrp="1"/>
          </p:cNvSpPr>
          <p:nvPr>
            <p:ph type="sldNum" sz="quarter" idx="8"/>
          </p:nvPr>
        </p:nvSpPr>
        <p:spPr>
          <a:xfrm>
            <a:off x="7227362" y="6963879"/>
            <a:ext cx="2348279" cy="521281"/>
          </a:xfrm>
        </p:spPr>
        <p:txBody>
          <a:bodyPr/>
          <a:lstStyle/>
          <a:p>
            <a:pPr lvl="0"/>
            <a:fld id="{3894F879-ADE6-46CB-890E-B3A004149326}" type="slidenum">
              <a:rPr lang="fr-FR" smtClean="0">
                <a:solidFill>
                  <a:schemeClr val="bg1">
                    <a:lumMod val="50000"/>
                  </a:schemeClr>
                </a:solidFill>
                <a:latin typeface="+mj-lt"/>
              </a:rPr>
              <a:pPr lvl="0"/>
              <a:t>10</a:t>
            </a:fld>
            <a:endParaRPr lang="fr-FR" dirty="0">
              <a:solidFill>
                <a:schemeClr val="bg1">
                  <a:lumMod val="50000"/>
                </a:schemeClr>
              </a:solidFill>
              <a:latin typeface="+mj-lt"/>
            </a:endParaRPr>
          </a:p>
        </p:txBody>
      </p:sp>
      <p:sp>
        <p:nvSpPr>
          <p:cNvPr id="16" name="ZoneTexte 15"/>
          <p:cNvSpPr txBox="1"/>
          <p:nvPr/>
        </p:nvSpPr>
        <p:spPr>
          <a:xfrm>
            <a:off x="863848" y="258752"/>
            <a:ext cx="1224136" cy="461665"/>
          </a:xfrm>
          <a:prstGeom prst="rect">
            <a:avLst/>
          </a:prstGeom>
          <a:noFill/>
        </p:spPr>
        <p:txBody>
          <a:bodyPr wrap="square" lIns="91420" tIns="45711" rIns="91420" bIns="45711" rtlCol="0">
            <a:spAutoFit/>
          </a:bodyPr>
          <a:lstStyle/>
          <a:p>
            <a:pPr algn="ctr"/>
            <a:r>
              <a:rPr lang="fr-FR" sz="2400" b="1" dirty="0">
                <a:solidFill>
                  <a:schemeClr val="bg1"/>
                </a:solidFill>
              </a:rPr>
              <a:t>Partie </a:t>
            </a:r>
            <a:r>
              <a:rPr lang="fr-FR" sz="2400" b="1" dirty="0" smtClean="0">
                <a:solidFill>
                  <a:schemeClr val="bg1"/>
                </a:solidFill>
              </a:rPr>
              <a:t>2</a:t>
            </a:r>
            <a:endParaRPr lang="fr-FR" sz="2400" b="1" dirty="0">
              <a:solidFill>
                <a:schemeClr val="bg1"/>
              </a:solidFill>
            </a:endParaRPr>
          </a:p>
        </p:txBody>
      </p:sp>
      <p:graphicFrame>
        <p:nvGraphicFramePr>
          <p:cNvPr id="2" name="Table 1"/>
          <p:cNvGraphicFramePr>
            <a:graphicFrameLocks noGrp="1"/>
          </p:cNvGraphicFramePr>
          <p:nvPr>
            <p:extLst>
              <p:ext uri="{D42A27DB-BD31-4B8C-83A1-F6EECF244321}">
                <p14:modId xmlns:p14="http://schemas.microsoft.com/office/powerpoint/2010/main" xmlns="" val="2884567998"/>
              </p:ext>
            </p:extLst>
          </p:nvPr>
        </p:nvGraphicFramePr>
        <p:xfrm>
          <a:off x="647824" y="1187549"/>
          <a:ext cx="8915919" cy="3529133"/>
        </p:xfrm>
        <a:graphic>
          <a:graphicData uri="http://schemas.openxmlformats.org/drawingml/2006/table">
            <a:tbl>
              <a:tblPr firstRow="1" bandRow="1">
                <a:tableStyleId>{21E4AEA4-8DFA-4A89-87EB-49C32662AFE0}</a:tableStyleId>
              </a:tblPr>
              <a:tblGrid>
                <a:gridCol w="2435198"/>
                <a:gridCol w="3384376"/>
                <a:gridCol w="3096345"/>
              </a:tblGrid>
              <a:tr h="486610">
                <a:tc>
                  <a:txBody>
                    <a:bodyPr/>
                    <a:lstStyle/>
                    <a:p>
                      <a:pPr algn="ctr"/>
                      <a:r>
                        <a:rPr lang="fr-FR" sz="1400" dirty="0" smtClean="0"/>
                        <a:t>Objectifs de la démarche AGILLE</a:t>
                      </a:r>
                      <a:endParaRPr lang="fr-FR" sz="1400" dirty="0"/>
                    </a:p>
                  </a:txBody>
                  <a:tcPr/>
                </a:tc>
                <a:tc>
                  <a:txBody>
                    <a:bodyPr/>
                    <a:lstStyle/>
                    <a:p>
                      <a:pPr algn="ctr"/>
                      <a:r>
                        <a:rPr lang="fr-FR" sz="1400" dirty="0" smtClean="0"/>
                        <a:t>Actions /</a:t>
                      </a:r>
                      <a:r>
                        <a:rPr lang="fr-FR" sz="1400" baseline="0" dirty="0" smtClean="0"/>
                        <a:t> capitalisation des territoires</a:t>
                      </a:r>
                      <a:endParaRPr lang="fr-FR" sz="1400" dirty="0"/>
                    </a:p>
                  </a:txBody>
                  <a:tcPr/>
                </a:tc>
                <a:tc>
                  <a:txBody>
                    <a:bodyPr/>
                    <a:lstStyle/>
                    <a:p>
                      <a:pPr algn="ctr"/>
                      <a:r>
                        <a:rPr lang="fr-FR" sz="1400" dirty="0" smtClean="0"/>
                        <a:t>Difficultés / points d’attention</a:t>
                      </a:r>
                      <a:endParaRPr lang="fr-FR" sz="1400" dirty="0"/>
                    </a:p>
                  </a:txBody>
                  <a:tcPr/>
                </a:tc>
              </a:tr>
              <a:tr h="286241">
                <a:tc gridSpan="3">
                  <a:txBody>
                    <a:bodyPr/>
                    <a:lstStyle/>
                    <a:p>
                      <a:pPr algn="ctr"/>
                      <a:r>
                        <a:rPr lang="fr-FR" sz="1400" b="1" dirty="0" smtClean="0"/>
                        <a:t>2.</a:t>
                      </a:r>
                      <a:r>
                        <a:rPr lang="fr-FR" sz="1400" b="1" baseline="0" dirty="0" smtClean="0"/>
                        <a:t> COORDINATION STRATEGIQUE DES ACTEURS</a:t>
                      </a:r>
                      <a:endParaRPr lang="fr-FR" sz="1400" b="1" dirty="0"/>
                    </a:p>
                  </a:txBody>
                  <a:tcPr anchor="ctr"/>
                </a:tc>
                <a:tc hMerge="1">
                  <a:txBody>
                    <a:bodyPr/>
                    <a:lstStyle/>
                    <a:p>
                      <a:endParaRPr lang="fr-FR"/>
                    </a:p>
                  </a:txBody>
                  <a:tcPr/>
                </a:tc>
                <a:tc hMerge="1">
                  <a:txBody>
                    <a:bodyPr/>
                    <a:lstStyle/>
                    <a:p>
                      <a:endParaRPr lang="fr-FR" dirty="0"/>
                    </a:p>
                  </a:txBody>
                  <a:tcPr/>
                </a:tc>
              </a:tr>
              <a:tr h="1151693">
                <a:tc>
                  <a:txBody>
                    <a:bodyPr/>
                    <a:lstStyle/>
                    <a:p>
                      <a:pPr algn="ctr"/>
                      <a:r>
                        <a:rPr lang="fr-FR" sz="1400" b="1" dirty="0" smtClean="0"/>
                        <a:t>Simplifier</a:t>
                      </a:r>
                      <a:r>
                        <a:rPr lang="fr-FR" sz="1400" b="1" baseline="0" dirty="0" smtClean="0"/>
                        <a:t> les instances lorsque la territorialisation existe  </a:t>
                      </a:r>
                      <a:endParaRPr lang="fr-FR" sz="1400" b="1" dirty="0"/>
                    </a:p>
                  </a:txBody>
                  <a:tcPr anchor="ctr" anchorCtr="1"/>
                </a:tc>
                <a:tc>
                  <a:txBody>
                    <a:bodyPr/>
                    <a:lstStyle/>
                    <a:p>
                      <a:pPr marL="171450" marR="0" lvl="0" indent="-1714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200" b="0" i="0" u="none" strike="noStrike" kern="0" cap="none" spc="0" normalizeH="0" baseline="0" noProof="0" dirty="0" smtClean="0">
                          <a:ln>
                            <a:noFill/>
                          </a:ln>
                          <a:solidFill>
                            <a:prstClr val="black"/>
                          </a:solidFill>
                          <a:effectLst/>
                          <a:uLnTx/>
                          <a:uFillTx/>
                          <a:latin typeface="+mn-lt"/>
                        </a:rPr>
                        <a:t>Pertinence de la mise en place d'instances de coordination à l'échelon infra-territorial selon le territoire (rural / urbain, taille…)</a:t>
                      </a:r>
                    </a:p>
                  </a:txBody>
                  <a:tcPr anchor="ctr"/>
                </a:tc>
                <a:tc>
                  <a:txBody>
                    <a:bodyPr/>
                    <a:lstStyle/>
                    <a:p>
                      <a:pPr marL="171450" indent="-171450" algn="just">
                        <a:buFont typeface="Arial" panose="020B0604020202020204" pitchFamily="34" charset="0"/>
                        <a:buChar char="•"/>
                      </a:pPr>
                      <a:r>
                        <a:rPr lang="fr-FR" sz="1200" baseline="0" dirty="0" smtClean="0"/>
                        <a:t>L’appropriation des objectifs de coordination par les acteurs locaux</a:t>
                      </a:r>
                      <a:endParaRPr lang="fr-FR" sz="1200" dirty="0"/>
                    </a:p>
                  </a:txBody>
                  <a:tcPr anchor="ctr"/>
                </a:tc>
              </a:tr>
              <a:tr h="1459831">
                <a:tc>
                  <a:txBody>
                    <a:bodyPr/>
                    <a:lstStyle/>
                    <a:p>
                      <a:pPr algn="ctr"/>
                      <a:r>
                        <a:rPr lang="fr-FR" sz="1400" b="1" dirty="0" smtClean="0"/>
                        <a:t>Une</a:t>
                      </a:r>
                      <a:r>
                        <a:rPr lang="fr-FR" sz="1400" b="1" baseline="0" dirty="0" smtClean="0"/>
                        <a:t> instance départementale </a:t>
                      </a:r>
                      <a:endParaRPr lang="fr-FR" sz="1400" b="1" dirty="0"/>
                    </a:p>
                  </a:txBody>
                  <a:tcPr anchor="ctr" anchorCtr="1"/>
                </a:tc>
                <a:tc>
                  <a:txBody>
                    <a:bodyPr/>
                    <a:lstStyle/>
                    <a:p>
                      <a:pPr marL="171450" marR="0" lvl="0" indent="-1714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200" b="0" i="0" u="none" strike="noStrike" kern="0" cap="none" spc="0" normalizeH="0" baseline="0" noProof="0" dirty="0" smtClean="0">
                          <a:ln>
                            <a:noFill/>
                          </a:ln>
                          <a:solidFill>
                            <a:prstClr val="black"/>
                          </a:solidFill>
                          <a:effectLst/>
                          <a:uLnTx/>
                          <a:uFillTx/>
                          <a:latin typeface="+mn-lt"/>
                        </a:rPr>
                        <a:t>Capitalisation sur les instances présentes dans le département, notamment les instances PTI / PDI</a:t>
                      </a:r>
                    </a:p>
                    <a:p>
                      <a:pPr marL="171450" marR="0" lvl="0" indent="-1714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200" b="0" i="0" u="none" strike="noStrike" kern="0" cap="none" spc="0" normalizeH="0" baseline="0" noProof="0" dirty="0" smtClean="0">
                          <a:ln>
                            <a:noFill/>
                          </a:ln>
                          <a:solidFill>
                            <a:prstClr val="black"/>
                          </a:solidFill>
                          <a:effectLst/>
                          <a:uLnTx/>
                          <a:uFillTx/>
                          <a:latin typeface="+mn-lt"/>
                        </a:rPr>
                        <a:t>Impliquer les comités de financeurs et les comités départementaux du plan pauvreté</a:t>
                      </a:r>
                    </a:p>
                  </a:txBody>
                  <a:tcPr anchor="ctr"/>
                </a:tc>
                <a:tc>
                  <a:txBody>
                    <a:bodyPr/>
                    <a:lstStyle/>
                    <a:p>
                      <a:pPr marL="171450" indent="-171450" algn="just">
                        <a:buFont typeface="Arial" panose="020B0604020202020204" pitchFamily="34" charset="0"/>
                        <a:buChar char="•"/>
                      </a:pPr>
                      <a:r>
                        <a:rPr kumimoji="0" lang="fr-FR" sz="1200" b="0" i="0" u="none" strike="noStrike" kern="0" cap="none" spc="0" normalizeH="0" baseline="0" noProof="0" dirty="0" smtClean="0">
                          <a:ln>
                            <a:noFill/>
                          </a:ln>
                          <a:solidFill>
                            <a:prstClr val="black"/>
                          </a:solidFill>
                          <a:effectLst/>
                          <a:uLnTx/>
                          <a:uFillTx/>
                          <a:latin typeface="+mn-lt"/>
                        </a:rPr>
                        <a:t>Echange d’information stratégique et coordination opérationnelle entre acteurs locaux doivent aller de pair</a:t>
                      </a:r>
                    </a:p>
                    <a:p>
                      <a:pPr marL="171450" indent="-171450" algn="just">
                        <a:buFont typeface="Arial" panose="020B0604020202020204" pitchFamily="34" charset="0"/>
                        <a:buChar char="•"/>
                      </a:pPr>
                      <a:r>
                        <a:rPr kumimoji="0" lang="fr-FR" sz="1200" b="0" i="0" u="none" strike="noStrike" kern="0" cap="none" spc="0" normalizeH="0" baseline="0" noProof="0" dirty="0" smtClean="0">
                          <a:ln>
                            <a:noFill/>
                          </a:ln>
                          <a:solidFill>
                            <a:prstClr val="black"/>
                          </a:solidFill>
                          <a:effectLst/>
                          <a:uLnTx/>
                          <a:uFillTx/>
                          <a:latin typeface="+mn-lt"/>
                        </a:rPr>
                        <a:t>L’instance départementale de coordination doit permettre de dépasser les logiques institutionnelles</a:t>
                      </a:r>
                    </a:p>
                    <a:p>
                      <a:pPr marL="171450" indent="-171450" algn="just">
                        <a:buFont typeface="Arial" panose="020B0604020202020204" pitchFamily="34" charset="0"/>
                        <a:buChar char="•"/>
                      </a:pPr>
                      <a:r>
                        <a:rPr kumimoji="0" lang="fr-FR" sz="1200" b="0" i="0" u="none" strike="noStrike" kern="0" cap="none" spc="0" normalizeH="0" baseline="0" noProof="0" dirty="0" smtClean="0">
                          <a:ln>
                            <a:noFill/>
                          </a:ln>
                          <a:solidFill>
                            <a:prstClr val="black"/>
                          </a:solidFill>
                          <a:effectLst/>
                          <a:uLnTx/>
                          <a:uFillTx/>
                          <a:latin typeface="+mn-lt"/>
                        </a:rPr>
                        <a:t>Coordination d’autant plus difficile que le nombre d’acteurs est grand</a:t>
                      </a:r>
                      <a:endParaRPr lang="fr-FR" sz="1200" dirty="0"/>
                    </a:p>
                  </a:txBody>
                  <a:tcPr anchor="ctr"/>
                </a:tc>
              </a:tr>
            </a:tbl>
          </a:graphicData>
        </a:graphic>
      </p:graphicFrame>
      <p:sp>
        <p:nvSpPr>
          <p:cNvPr id="14" name="TextBox 2"/>
          <p:cNvSpPr txBox="1">
            <a:spLocks noChangeArrowheads="1"/>
          </p:cNvSpPr>
          <p:nvPr/>
        </p:nvSpPr>
        <p:spPr bwMode="auto">
          <a:xfrm>
            <a:off x="503808" y="5075981"/>
            <a:ext cx="9145014" cy="1061811"/>
          </a:xfrm>
          <a:prstGeom prst="rect">
            <a:avLst/>
          </a:prstGeom>
          <a:noFill/>
          <a:ln w="9525">
            <a:noFill/>
            <a:miter lim="800000"/>
            <a:headEnd/>
            <a:tailEnd/>
          </a:ln>
        </p:spPr>
        <p:txBody>
          <a:bodyPr wrap="square" lIns="91420" tIns="45711" rIns="91420" bIns="45711">
            <a:spAutoFit/>
          </a:bodyPr>
          <a:lstStyle/>
          <a:p>
            <a:pPr marL="292040" indent="-292040" algn="just">
              <a:spcBef>
                <a:spcPct val="50000"/>
              </a:spcBef>
              <a:buClr>
                <a:srgbClr val="FF5E48"/>
              </a:buClr>
              <a:buSzPct val="90000"/>
              <a:buBlip>
                <a:blip r:embed="rId4"/>
              </a:buBlip>
            </a:pPr>
            <a:r>
              <a:rPr lang="fr-FR" sz="1400" dirty="0" smtClean="0">
                <a:solidFill>
                  <a:schemeClr val="tx1">
                    <a:lumMod val="65000"/>
                    <a:lumOff val="35000"/>
                  </a:schemeClr>
                </a:solidFill>
                <a:latin typeface="Calibri" pitchFamily="34" charset="0"/>
              </a:rPr>
              <a:t>La vision des territoires sur les instances de coordination n’est pas encore complètement stabilisée. La phase initiale consiste en la réalisation de démarches de diagnostics sur la comitologie existante, destinées à aboutir à une vision cible sur la simplification à opérer.</a:t>
            </a:r>
          </a:p>
          <a:p>
            <a:pPr marL="292040" indent="-292040" algn="just">
              <a:spcBef>
                <a:spcPct val="50000"/>
              </a:spcBef>
              <a:buClr>
                <a:srgbClr val="FF5E48"/>
              </a:buClr>
              <a:buSzPct val="90000"/>
              <a:buBlip>
                <a:blip r:embed="rId4"/>
              </a:buBlip>
            </a:pPr>
            <a:r>
              <a:rPr lang="fr-FR" sz="1400" dirty="0" smtClean="0">
                <a:solidFill>
                  <a:schemeClr val="tx1">
                    <a:lumMod val="65000"/>
                    <a:lumOff val="35000"/>
                  </a:schemeClr>
                </a:solidFill>
                <a:latin typeface="Calibri" pitchFamily="34" charset="0"/>
              </a:rPr>
              <a:t>Suivant les territoires, l’existence d’instances infra-départementales n’est pas nécessairement vue comme pertinente</a:t>
            </a:r>
            <a:endParaRPr lang="fr-FR" sz="1400" dirty="0">
              <a:solidFill>
                <a:schemeClr val="tx1">
                  <a:lumMod val="65000"/>
                  <a:lumOff val="35000"/>
                </a:schemeClr>
              </a:solidFill>
              <a:latin typeface="Calibri" pitchFamily="34" charset="0"/>
            </a:endParaRPr>
          </a:p>
        </p:txBody>
      </p:sp>
    </p:spTree>
    <p:extLst>
      <p:ext uri="{BB962C8B-B14F-4D97-AF65-F5344CB8AC3E}">
        <p14:creationId xmlns:p14="http://schemas.microsoft.com/office/powerpoint/2010/main" xmlns="" val="370533033"/>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Image 22"/>
          <p:cNvPicPr>
            <a:picLocks noChangeAspect="1"/>
          </p:cNvPicPr>
          <p:nvPr/>
        </p:nvPicPr>
        <p:blipFill>
          <a:blip r:embed="rId3" cstate="print">
            <a:alphaModFix/>
            <a:lum/>
          </a:blip>
          <a:srcRect/>
          <a:stretch>
            <a:fillRect/>
          </a:stretch>
        </p:blipFill>
        <p:spPr>
          <a:xfrm>
            <a:off x="3" y="-246069"/>
            <a:ext cx="10079641" cy="1315437"/>
          </a:xfrm>
          <a:prstGeom prst="rect">
            <a:avLst/>
          </a:prstGeom>
          <a:noFill/>
          <a:ln>
            <a:noFill/>
          </a:ln>
        </p:spPr>
      </p:pic>
      <p:sp>
        <p:nvSpPr>
          <p:cNvPr id="24" name="Titre 7"/>
          <p:cNvSpPr txBox="1">
            <a:spLocks/>
          </p:cNvSpPr>
          <p:nvPr/>
        </p:nvSpPr>
        <p:spPr>
          <a:xfrm>
            <a:off x="1007864" y="253814"/>
            <a:ext cx="792088" cy="461665"/>
          </a:xfrm>
          <a:prstGeom prst="rect">
            <a:avLst/>
          </a:prstGeom>
          <a:noFill/>
          <a:ln>
            <a:noFill/>
          </a:ln>
        </p:spPr>
        <p:txBody>
          <a:bodyPr vert="horz" wrap="square" lIns="0" tIns="0" rIns="0" bIns="0" anchor="ctr" anchorCtr="0" compatLnSpc="1">
            <a:spAutoFit/>
          </a:bodyPr>
          <a:lstStyle/>
          <a:p>
            <a:pPr hangingPunct="0">
              <a:buSzPct val="45000"/>
              <a:defRPr/>
            </a:pPr>
            <a:endParaRPr lang="fr-FR" sz="3000" b="1" dirty="0">
              <a:solidFill>
                <a:srgbClr val="FFFFFF"/>
              </a:solidFill>
              <a:latin typeface="Calibri" pitchFamily="34"/>
              <a:ea typeface="Arial Unicode MS" pitchFamily="2"/>
              <a:cs typeface="Arial Unicode MS" pitchFamily="2"/>
            </a:endParaRPr>
          </a:p>
        </p:txBody>
      </p:sp>
      <p:sp>
        <p:nvSpPr>
          <p:cNvPr id="25" name="Titre 8"/>
          <p:cNvSpPr txBox="1">
            <a:spLocks/>
          </p:cNvSpPr>
          <p:nvPr/>
        </p:nvSpPr>
        <p:spPr>
          <a:xfrm>
            <a:off x="3744168" y="258752"/>
            <a:ext cx="3888432" cy="492443"/>
          </a:xfrm>
          <a:prstGeom prst="rect">
            <a:avLst/>
          </a:prstGeom>
          <a:noFill/>
          <a:ln>
            <a:noFill/>
          </a:ln>
        </p:spPr>
        <p:txBody>
          <a:bodyPr vert="horz" wrap="square" lIns="0" tIns="0" rIns="0" bIns="0" anchor="ctr" anchorCtr="0" compatLnSpc="1">
            <a:spAutoFit/>
          </a:bodyPr>
          <a:lstStyle/>
          <a:p>
            <a:pPr lvl="0" hangingPunct="0">
              <a:buSzPct val="45000"/>
            </a:pPr>
            <a:endParaRPr lang="fr-FR" sz="3200" b="1" cap="all" dirty="0">
              <a:solidFill>
                <a:srgbClr val="FFFFFF"/>
              </a:solidFill>
              <a:latin typeface="Calibri" pitchFamily="34" charset="0"/>
              <a:ea typeface="Arial Unicode MS" pitchFamily="2"/>
              <a:cs typeface="Calibri" pitchFamily="34" charset="0"/>
            </a:endParaRPr>
          </a:p>
        </p:txBody>
      </p:sp>
      <p:sp>
        <p:nvSpPr>
          <p:cNvPr id="11" name="Rectangle 10"/>
          <p:cNvSpPr/>
          <p:nvPr/>
        </p:nvSpPr>
        <p:spPr>
          <a:xfrm>
            <a:off x="2304010" y="54920"/>
            <a:ext cx="7272808" cy="830979"/>
          </a:xfrm>
          <a:prstGeom prst="rect">
            <a:avLst/>
          </a:prstGeom>
        </p:spPr>
        <p:txBody>
          <a:bodyPr wrap="square" lIns="91420" tIns="45711" rIns="91420" bIns="45711">
            <a:spAutoFit/>
          </a:bodyPr>
          <a:lstStyle/>
          <a:p>
            <a:pPr lvl="0" algn="ctr" hangingPunct="0">
              <a:buSzPct val="45000"/>
            </a:pPr>
            <a:r>
              <a:rPr lang="fr-FR" sz="2400" b="1" dirty="0" smtClean="0">
                <a:solidFill>
                  <a:schemeClr val="bg1">
                    <a:lumMod val="60000"/>
                    <a:lumOff val="40000"/>
                  </a:schemeClr>
                </a:solidFill>
                <a:latin typeface="Calibri" pitchFamily="34" charset="0"/>
                <a:cs typeface="Calibri" pitchFamily="34" charset="0"/>
              </a:rPr>
              <a:t>Une démarche adaptée aux attentes des territoires</a:t>
            </a:r>
          </a:p>
          <a:p>
            <a:pPr lvl="0" algn="ctr" hangingPunct="0">
              <a:buSzPct val="45000"/>
            </a:pPr>
            <a:endParaRPr lang="fr-FR" sz="2400" b="1" cap="all" dirty="0">
              <a:solidFill>
                <a:srgbClr val="FFFFFF"/>
              </a:solidFill>
              <a:latin typeface="Calibri" pitchFamily="34" charset="0"/>
              <a:ea typeface="Arial Unicode MS" pitchFamily="2"/>
              <a:cs typeface="Calibri" pitchFamily="34" charset="0"/>
            </a:endParaRPr>
          </a:p>
        </p:txBody>
      </p:sp>
      <p:sp>
        <p:nvSpPr>
          <p:cNvPr id="27" name="Espace réservé du numéro de diapositive 26"/>
          <p:cNvSpPr>
            <a:spLocks noGrp="1"/>
          </p:cNvSpPr>
          <p:nvPr>
            <p:ph type="sldNum" sz="quarter" idx="8"/>
          </p:nvPr>
        </p:nvSpPr>
        <p:spPr>
          <a:xfrm>
            <a:off x="7227362" y="6963879"/>
            <a:ext cx="2348279" cy="521281"/>
          </a:xfrm>
        </p:spPr>
        <p:txBody>
          <a:bodyPr/>
          <a:lstStyle/>
          <a:p>
            <a:pPr lvl="0"/>
            <a:fld id="{3894F879-ADE6-46CB-890E-B3A004149326}" type="slidenum">
              <a:rPr lang="fr-FR" smtClean="0">
                <a:solidFill>
                  <a:schemeClr val="bg1">
                    <a:lumMod val="50000"/>
                  </a:schemeClr>
                </a:solidFill>
                <a:latin typeface="+mj-lt"/>
              </a:rPr>
              <a:pPr lvl="0"/>
              <a:t>11</a:t>
            </a:fld>
            <a:endParaRPr lang="fr-FR" dirty="0">
              <a:solidFill>
                <a:schemeClr val="bg1">
                  <a:lumMod val="50000"/>
                </a:schemeClr>
              </a:solidFill>
              <a:latin typeface="+mj-lt"/>
            </a:endParaRPr>
          </a:p>
        </p:txBody>
      </p:sp>
      <p:sp>
        <p:nvSpPr>
          <p:cNvPr id="16" name="ZoneTexte 15"/>
          <p:cNvSpPr txBox="1"/>
          <p:nvPr/>
        </p:nvSpPr>
        <p:spPr>
          <a:xfrm>
            <a:off x="863848" y="258752"/>
            <a:ext cx="1224136" cy="461665"/>
          </a:xfrm>
          <a:prstGeom prst="rect">
            <a:avLst/>
          </a:prstGeom>
          <a:noFill/>
        </p:spPr>
        <p:txBody>
          <a:bodyPr wrap="square" lIns="91420" tIns="45711" rIns="91420" bIns="45711" rtlCol="0">
            <a:spAutoFit/>
          </a:bodyPr>
          <a:lstStyle/>
          <a:p>
            <a:pPr algn="ctr"/>
            <a:r>
              <a:rPr lang="fr-FR" sz="2400" b="1" dirty="0">
                <a:solidFill>
                  <a:schemeClr val="bg1"/>
                </a:solidFill>
              </a:rPr>
              <a:t>Partie </a:t>
            </a:r>
            <a:r>
              <a:rPr lang="fr-FR" sz="2400" b="1" dirty="0" smtClean="0">
                <a:solidFill>
                  <a:schemeClr val="bg1"/>
                </a:solidFill>
              </a:rPr>
              <a:t>2</a:t>
            </a:r>
            <a:endParaRPr lang="fr-FR" sz="2400" b="1" dirty="0">
              <a:solidFill>
                <a:schemeClr val="bg1"/>
              </a:solidFill>
            </a:endParaRPr>
          </a:p>
        </p:txBody>
      </p:sp>
      <p:sp>
        <p:nvSpPr>
          <p:cNvPr id="3" name="Rectangle 2"/>
          <p:cNvSpPr/>
          <p:nvPr/>
        </p:nvSpPr>
        <p:spPr>
          <a:xfrm>
            <a:off x="629227" y="1760993"/>
            <a:ext cx="8947591" cy="4755148"/>
          </a:xfrm>
          <a:prstGeom prst="rect">
            <a:avLst/>
          </a:prstGeom>
        </p:spPr>
        <p:txBody>
          <a:bodyPr wrap="square">
            <a:spAutoFit/>
          </a:bodyPr>
          <a:lstStyle/>
          <a:p>
            <a:pPr marL="292040" indent="-292040" algn="just">
              <a:spcBef>
                <a:spcPct val="50000"/>
              </a:spcBef>
              <a:buClr>
                <a:srgbClr val="FF5E48"/>
              </a:buClr>
              <a:buSzPct val="90000"/>
              <a:buBlip>
                <a:blip r:embed="rId4"/>
              </a:buBlip>
            </a:pPr>
            <a:r>
              <a:rPr lang="fr-FR" sz="1600" b="1" dirty="0" smtClean="0">
                <a:solidFill>
                  <a:schemeClr val="tx1">
                    <a:lumMod val="65000"/>
                    <a:lumOff val="35000"/>
                  </a:schemeClr>
                </a:solidFill>
                <a:latin typeface="Calibri" pitchFamily="34" charset="0"/>
              </a:rPr>
              <a:t>Les territoires semblent apprécier de pouvoir adapter la démarche à leurs contextes respectifs : </a:t>
            </a:r>
          </a:p>
          <a:p>
            <a:pPr marL="749240" lvl="1" indent="-292040" algn="just">
              <a:spcBef>
                <a:spcPct val="50000"/>
              </a:spcBef>
              <a:buClr>
                <a:srgbClr val="FF5E48"/>
              </a:buClr>
              <a:buSzPct val="90000"/>
              <a:buBlip>
                <a:blip r:embed="rId4"/>
              </a:buBlip>
            </a:pPr>
            <a:r>
              <a:rPr lang="fr-FR" sz="1600" dirty="0" smtClean="0">
                <a:solidFill>
                  <a:schemeClr val="tx1">
                    <a:lumMod val="65000"/>
                    <a:lumOff val="35000"/>
                  </a:schemeClr>
                </a:solidFill>
                <a:latin typeface="Calibri" pitchFamily="34" charset="0"/>
              </a:rPr>
              <a:t>Les </a:t>
            </a:r>
            <a:r>
              <a:rPr lang="fr-FR" sz="1600" b="1" dirty="0" smtClean="0">
                <a:solidFill>
                  <a:schemeClr val="tx1">
                    <a:lumMod val="65000"/>
                    <a:lumOff val="35000"/>
                  </a:schemeClr>
                </a:solidFill>
                <a:latin typeface="Calibri" pitchFamily="34" charset="0"/>
              </a:rPr>
              <a:t>thématiques</a:t>
            </a:r>
            <a:r>
              <a:rPr lang="fr-FR" sz="1600" dirty="0" smtClean="0">
                <a:solidFill>
                  <a:schemeClr val="tx1">
                    <a:lumMod val="65000"/>
                    <a:lumOff val="35000"/>
                  </a:schemeClr>
                </a:solidFill>
                <a:latin typeface="Calibri" pitchFamily="34" charset="0"/>
              </a:rPr>
              <a:t> précédemment identifiées dans les départements, notamment dans les PTI, se retrouvent globalement dans les axes d’AGILLE </a:t>
            </a:r>
          </a:p>
          <a:p>
            <a:pPr marL="749240" lvl="1" indent="-292040" algn="just">
              <a:spcBef>
                <a:spcPct val="50000"/>
              </a:spcBef>
              <a:buClr>
                <a:srgbClr val="FF5E48"/>
              </a:buClr>
              <a:buSzPct val="90000"/>
              <a:buBlip>
                <a:blip r:embed="rId4"/>
              </a:buBlip>
            </a:pPr>
            <a:r>
              <a:rPr lang="fr-FR" sz="1600" dirty="0" smtClean="0">
                <a:solidFill>
                  <a:schemeClr val="tx1">
                    <a:lumMod val="65000"/>
                    <a:lumOff val="35000"/>
                  </a:schemeClr>
                </a:solidFill>
                <a:latin typeface="Calibri" pitchFamily="34" charset="0"/>
              </a:rPr>
              <a:t>La </a:t>
            </a:r>
            <a:r>
              <a:rPr lang="fr-FR" sz="1600" b="1" dirty="0" smtClean="0">
                <a:solidFill>
                  <a:schemeClr val="tx1">
                    <a:lumMod val="65000"/>
                    <a:lumOff val="35000"/>
                  </a:schemeClr>
                </a:solidFill>
                <a:latin typeface="Calibri" pitchFamily="34" charset="0"/>
              </a:rPr>
              <a:t>souplesse de mise en œuvre </a:t>
            </a:r>
            <a:r>
              <a:rPr lang="fr-FR" sz="1600" dirty="0" smtClean="0">
                <a:solidFill>
                  <a:schemeClr val="tx1">
                    <a:lumMod val="65000"/>
                    <a:lumOff val="35000"/>
                  </a:schemeClr>
                </a:solidFill>
                <a:latin typeface="Calibri" pitchFamily="34" charset="0"/>
              </a:rPr>
              <a:t>d’AGILLE permet de l’adapter aux contextes locaux et aux caractéristiques des territoires, notamment par la possibilité de réaliser les expérimentations  au </a:t>
            </a:r>
            <a:r>
              <a:rPr lang="fr-FR" sz="1600" b="1" dirty="0" smtClean="0">
                <a:solidFill>
                  <a:schemeClr val="tx1">
                    <a:lumMod val="65000"/>
                    <a:lumOff val="35000"/>
                  </a:schemeClr>
                </a:solidFill>
                <a:latin typeface="Calibri" pitchFamily="34" charset="0"/>
              </a:rPr>
              <a:t>niveau départemental ou infra-départemental</a:t>
            </a:r>
            <a:r>
              <a:rPr lang="fr-FR" sz="1600" dirty="0" smtClean="0">
                <a:solidFill>
                  <a:schemeClr val="tx1">
                    <a:lumMod val="65000"/>
                    <a:lumOff val="35000"/>
                  </a:schemeClr>
                </a:solidFill>
                <a:latin typeface="Calibri" pitchFamily="34" charset="0"/>
              </a:rPr>
              <a:t> et de demander des </a:t>
            </a:r>
            <a:r>
              <a:rPr lang="fr-FR" sz="1600" b="1" dirty="0" smtClean="0">
                <a:solidFill>
                  <a:schemeClr val="tx1">
                    <a:lumMod val="65000"/>
                    <a:lumOff val="35000"/>
                  </a:schemeClr>
                </a:solidFill>
                <a:latin typeface="Calibri" pitchFamily="34" charset="0"/>
              </a:rPr>
              <a:t>assouplissements normatifs</a:t>
            </a:r>
            <a:endParaRPr lang="fr-FR" sz="1600" b="1" dirty="0">
              <a:solidFill>
                <a:schemeClr val="tx1">
                  <a:lumMod val="65000"/>
                  <a:lumOff val="35000"/>
                </a:schemeClr>
              </a:solidFill>
              <a:latin typeface="Calibri" pitchFamily="34" charset="0"/>
            </a:endParaRPr>
          </a:p>
          <a:p>
            <a:pPr marL="749240" lvl="1" indent="-292040" algn="just">
              <a:spcBef>
                <a:spcPct val="50000"/>
              </a:spcBef>
              <a:buClr>
                <a:srgbClr val="FF5E48"/>
              </a:buClr>
              <a:buSzPct val="90000"/>
              <a:buBlip>
                <a:blip r:embed="rId4"/>
              </a:buBlip>
            </a:pPr>
            <a:r>
              <a:rPr lang="fr-FR" sz="1600" dirty="0" smtClean="0">
                <a:solidFill>
                  <a:schemeClr val="tx1">
                    <a:lumMod val="65000"/>
                    <a:lumOff val="35000"/>
                  </a:schemeClr>
                </a:solidFill>
                <a:latin typeface="Calibri" pitchFamily="34" charset="0"/>
              </a:rPr>
              <a:t>Les </a:t>
            </a:r>
            <a:r>
              <a:rPr lang="fr-FR" sz="1600" b="1" dirty="0" smtClean="0">
                <a:solidFill>
                  <a:schemeClr val="tx1">
                    <a:lumMod val="65000"/>
                    <a:lumOff val="35000"/>
                  </a:schemeClr>
                </a:solidFill>
                <a:latin typeface="Calibri" pitchFamily="34" charset="0"/>
              </a:rPr>
              <a:t>démarches déjà entreprises </a:t>
            </a:r>
            <a:r>
              <a:rPr lang="fr-FR" sz="1600" dirty="0" smtClean="0">
                <a:solidFill>
                  <a:schemeClr val="tx1">
                    <a:lumMod val="65000"/>
                    <a:lumOff val="35000"/>
                  </a:schemeClr>
                </a:solidFill>
                <a:latin typeface="Calibri" pitchFamily="34" charset="0"/>
              </a:rPr>
              <a:t>au niveau du territoire et les </a:t>
            </a:r>
            <a:r>
              <a:rPr lang="fr-FR" sz="1600" b="1" dirty="0" smtClean="0">
                <a:solidFill>
                  <a:schemeClr val="tx1">
                    <a:lumMod val="65000"/>
                    <a:lumOff val="35000"/>
                  </a:schemeClr>
                </a:solidFill>
                <a:latin typeface="Calibri" pitchFamily="34" charset="0"/>
              </a:rPr>
              <a:t>ressources existantes </a:t>
            </a:r>
            <a:r>
              <a:rPr lang="fr-FR" sz="1600" dirty="0" smtClean="0">
                <a:solidFill>
                  <a:schemeClr val="tx1">
                    <a:lumMod val="65000"/>
                    <a:lumOff val="35000"/>
                  </a:schemeClr>
                </a:solidFill>
                <a:latin typeface="Calibri" pitchFamily="34" charset="0"/>
              </a:rPr>
              <a:t>(guides des acteurs, instances déjà présentes, réseaux fonctionnels,…) constituent le socle de la démarche sur lequel elle capitalise</a:t>
            </a:r>
          </a:p>
          <a:p>
            <a:pPr lvl="1" algn="just">
              <a:spcBef>
                <a:spcPct val="50000"/>
              </a:spcBef>
              <a:buClr>
                <a:srgbClr val="FF5E48"/>
              </a:buClr>
              <a:buSzPct val="90000"/>
            </a:pPr>
            <a:endParaRPr lang="fr-FR" sz="1000" b="1" dirty="0" smtClean="0">
              <a:solidFill>
                <a:schemeClr val="tx1">
                  <a:lumMod val="65000"/>
                  <a:lumOff val="35000"/>
                </a:schemeClr>
              </a:solidFill>
              <a:latin typeface="Calibri" pitchFamily="34" charset="0"/>
            </a:endParaRPr>
          </a:p>
          <a:p>
            <a:pPr marL="292040" indent="-292040" algn="just">
              <a:spcBef>
                <a:spcPct val="50000"/>
              </a:spcBef>
              <a:buClr>
                <a:srgbClr val="FF5E48"/>
              </a:buClr>
              <a:buSzPct val="90000"/>
              <a:buBlip>
                <a:blip r:embed="rId4"/>
              </a:buBlip>
            </a:pPr>
            <a:r>
              <a:rPr lang="fr-FR" sz="1600" b="1" dirty="0" smtClean="0">
                <a:solidFill>
                  <a:schemeClr val="tx1">
                    <a:lumMod val="65000"/>
                    <a:lumOff val="35000"/>
                  </a:schemeClr>
                </a:solidFill>
                <a:latin typeface="Calibri" pitchFamily="34" charset="0"/>
              </a:rPr>
              <a:t>Les territoires semblent apprécier de pouvoir adapter le pilotage de la démarche à leurs initiatives : </a:t>
            </a:r>
          </a:p>
          <a:p>
            <a:pPr marL="749240" lvl="1" indent="-292040" algn="just">
              <a:spcBef>
                <a:spcPct val="50000"/>
              </a:spcBef>
              <a:buClr>
                <a:srgbClr val="FF5E48"/>
              </a:buClr>
              <a:buSzPct val="90000"/>
              <a:buBlip>
                <a:blip r:embed="rId4"/>
              </a:buBlip>
            </a:pPr>
            <a:r>
              <a:rPr lang="fr-FR" sz="1600" dirty="0" smtClean="0">
                <a:solidFill>
                  <a:schemeClr val="tx1">
                    <a:lumMod val="65000"/>
                    <a:lumOff val="35000"/>
                  </a:schemeClr>
                </a:solidFill>
                <a:latin typeface="Calibri" pitchFamily="34" charset="0"/>
              </a:rPr>
              <a:t>Les modalités de mise en œuvre des expérimentations sont </a:t>
            </a:r>
            <a:r>
              <a:rPr lang="fr-FR" sz="1600" b="1" dirty="0" smtClean="0">
                <a:solidFill>
                  <a:schemeClr val="tx1">
                    <a:lumMod val="65000"/>
                    <a:lumOff val="35000"/>
                  </a:schemeClr>
                </a:solidFill>
                <a:latin typeface="Calibri" pitchFamily="34" charset="0"/>
              </a:rPr>
              <a:t>choisies par les territoires</a:t>
            </a:r>
            <a:r>
              <a:rPr lang="fr-FR" sz="1600" dirty="0" smtClean="0">
                <a:solidFill>
                  <a:schemeClr val="tx1">
                    <a:lumMod val="65000"/>
                    <a:lumOff val="35000"/>
                  </a:schemeClr>
                </a:solidFill>
                <a:latin typeface="Calibri" pitchFamily="34" charset="0"/>
              </a:rPr>
              <a:t>, la démarche AGILLE s’articulant autour d’</a:t>
            </a:r>
            <a:r>
              <a:rPr lang="fr-FR" sz="1600" b="1" dirty="0" smtClean="0">
                <a:solidFill>
                  <a:schemeClr val="tx1">
                    <a:lumMod val="65000"/>
                    <a:lumOff val="35000"/>
                  </a:schemeClr>
                </a:solidFill>
                <a:latin typeface="Calibri" pitchFamily="34" charset="0"/>
              </a:rPr>
              <a:t>objectifs à atteindre</a:t>
            </a:r>
            <a:r>
              <a:rPr lang="fr-FR" sz="1600" dirty="0" smtClean="0">
                <a:solidFill>
                  <a:schemeClr val="tx1">
                    <a:lumMod val="65000"/>
                    <a:lumOff val="35000"/>
                  </a:schemeClr>
                </a:solidFill>
                <a:latin typeface="Calibri" pitchFamily="34" charset="0"/>
              </a:rPr>
              <a:t> et non autour de prescriptions de réalisation</a:t>
            </a:r>
          </a:p>
          <a:p>
            <a:pPr marL="749240" lvl="1" indent="-292040" algn="just">
              <a:spcBef>
                <a:spcPct val="50000"/>
              </a:spcBef>
              <a:buClr>
                <a:srgbClr val="FF5E48"/>
              </a:buClr>
              <a:buSzPct val="90000"/>
              <a:buBlip>
                <a:blip r:embed="rId4"/>
              </a:buBlip>
            </a:pPr>
            <a:r>
              <a:rPr lang="fr-FR" sz="1600" dirty="0" smtClean="0">
                <a:solidFill>
                  <a:schemeClr val="tx1">
                    <a:lumMod val="65000"/>
                    <a:lumOff val="35000"/>
                  </a:schemeClr>
                </a:solidFill>
                <a:latin typeface="Calibri" pitchFamily="34" charset="0"/>
              </a:rPr>
              <a:t>Le calendrier de la démarche est déterminé par le territoire, qui en garde la maîtrise ; la démarche est menée </a:t>
            </a:r>
            <a:r>
              <a:rPr lang="fr-FR" sz="1600" b="1" dirty="0" smtClean="0">
                <a:solidFill>
                  <a:schemeClr val="tx1">
                    <a:lumMod val="65000"/>
                    <a:lumOff val="35000"/>
                  </a:schemeClr>
                </a:solidFill>
                <a:latin typeface="Calibri" pitchFamily="34" charset="0"/>
              </a:rPr>
              <a:t>sans limite de délais</a:t>
            </a:r>
            <a:r>
              <a:rPr lang="fr-FR" sz="1600" dirty="0" smtClean="0">
                <a:solidFill>
                  <a:schemeClr val="tx1">
                    <a:lumMod val="65000"/>
                    <a:lumOff val="35000"/>
                  </a:schemeClr>
                </a:solidFill>
                <a:latin typeface="Calibri" pitchFamily="34" charset="0"/>
              </a:rPr>
              <a:t>, avec modification possible du planning initial</a:t>
            </a:r>
          </a:p>
        </p:txBody>
      </p:sp>
      <p:sp>
        <p:nvSpPr>
          <p:cNvPr id="15" name="Rounded Rectangle 14"/>
          <p:cNvSpPr/>
          <p:nvPr/>
        </p:nvSpPr>
        <p:spPr>
          <a:xfrm>
            <a:off x="629227" y="971525"/>
            <a:ext cx="9145015" cy="576064"/>
          </a:xfrm>
          <a:prstGeom prst="roundRect">
            <a:avLst/>
          </a:prstGeom>
          <a:solidFill>
            <a:srgbClr val="F098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8" name="TextBox 2"/>
          <p:cNvSpPr txBox="1">
            <a:spLocks noChangeArrowheads="1"/>
          </p:cNvSpPr>
          <p:nvPr/>
        </p:nvSpPr>
        <p:spPr bwMode="auto">
          <a:xfrm>
            <a:off x="647824" y="1043533"/>
            <a:ext cx="9126418" cy="400091"/>
          </a:xfrm>
          <a:prstGeom prst="rect">
            <a:avLst/>
          </a:prstGeom>
          <a:noFill/>
          <a:ln w="9525">
            <a:noFill/>
            <a:miter lim="800000"/>
            <a:headEnd/>
            <a:tailEnd/>
          </a:ln>
        </p:spPr>
        <p:txBody>
          <a:bodyPr wrap="square" lIns="91420" tIns="45711" rIns="91420" bIns="45711">
            <a:spAutoFit/>
          </a:bodyPr>
          <a:lstStyle/>
          <a:p>
            <a:pPr algn="ctr">
              <a:spcBef>
                <a:spcPct val="50000"/>
              </a:spcBef>
              <a:buClr>
                <a:srgbClr val="FF5E48"/>
              </a:buClr>
              <a:buSzPct val="90000"/>
            </a:pPr>
            <a:r>
              <a:rPr lang="fr-FR" sz="2000" b="1" dirty="0">
                <a:solidFill>
                  <a:schemeClr val="tx1">
                    <a:lumMod val="65000"/>
                    <a:lumOff val="35000"/>
                  </a:schemeClr>
                </a:solidFill>
                <a:latin typeface="Calibri" pitchFamily="34" charset="0"/>
              </a:rPr>
              <a:t>Le lancement effectif de la démarche dans les départements </a:t>
            </a:r>
            <a:r>
              <a:rPr lang="fr-FR" sz="2000" b="1" dirty="0" smtClean="0">
                <a:solidFill>
                  <a:schemeClr val="tx1">
                    <a:lumMod val="65000"/>
                    <a:lumOff val="35000"/>
                  </a:schemeClr>
                </a:solidFill>
                <a:latin typeface="Calibri" pitchFamily="34" charset="0"/>
              </a:rPr>
              <a:t>confirme sa pertinence</a:t>
            </a:r>
            <a:endParaRPr lang="fr-FR" sz="2000" b="1" dirty="0">
              <a:solidFill>
                <a:schemeClr val="tx1">
                  <a:lumMod val="65000"/>
                  <a:lumOff val="35000"/>
                </a:schemeClr>
              </a:solidFill>
              <a:latin typeface="Calibri" pitchFamily="34" charset="0"/>
            </a:endParaRPr>
          </a:p>
        </p:txBody>
      </p:sp>
    </p:spTree>
    <p:extLst>
      <p:ext uri="{BB962C8B-B14F-4D97-AF65-F5344CB8AC3E}">
        <p14:creationId xmlns:p14="http://schemas.microsoft.com/office/powerpoint/2010/main" xmlns="" val="3554157009"/>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Image 22"/>
          <p:cNvPicPr>
            <a:picLocks noChangeAspect="1"/>
          </p:cNvPicPr>
          <p:nvPr/>
        </p:nvPicPr>
        <p:blipFill>
          <a:blip r:embed="rId3" cstate="print">
            <a:alphaModFix/>
            <a:lum/>
          </a:blip>
          <a:srcRect/>
          <a:stretch>
            <a:fillRect/>
          </a:stretch>
        </p:blipFill>
        <p:spPr>
          <a:xfrm>
            <a:off x="3" y="-246069"/>
            <a:ext cx="10079641" cy="1315437"/>
          </a:xfrm>
          <a:prstGeom prst="rect">
            <a:avLst/>
          </a:prstGeom>
          <a:noFill/>
          <a:ln>
            <a:noFill/>
          </a:ln>
        </p:spPr>
      </p:pic>
      <p:sp>
        <p:nvSpPr>
          <p:cNvPr id="24" name="Titre 7"/>
          <p:cNvSpPr txBox="1">
            <a:spLocks/>
          </p:cNvSpPr>
          <p:nvPr/>
        </p:nvSpPr>
        <p:spPr>
          <a:xfrm>
            <a:off x="1007864" y="253814"/>
            <a:ext cx="792088" cy="461665"/>
          </a:xfrm>
          <a:prstGeom prst="rect">
            <a:avLst/>
          </a:prstGeom>
          <a:noFill/>
          <a:ln>
            <a:noFill/>
          </a:ln>
        </p:spPr>
        <p:txBody>
          <a:bodyPr vert="horz" wrap="square" lIns="0" tIns="0" rIns="0" bIns="0" anchor="ctr" anchorCtr="0" compatLnSpc="1">
            <a:spAutoFit/>
          </a:bodyPr>
          <a:lstStyle/>
          <a:p>
            <a:pPr hangingPunct="0">
              <a:buSzPct val="45000"/>
              <a:defRPr/>
            </a:pPr>
            <a:endParaRPr lang="fr-FR" sz="3000" b="1" dirty="0">
              <a:solidFill>
                <a:srgbClr val="FFFFFF"/>
              </a:solidFill>
              <a:latin typeface="Calibri" pitchFamily="34"/>
              <a:ea typeface="Arial Unicode MS" pitchFamily="2"/>
              <a:cs typeface="Arial Unicode MS" pitchFamily="2"/>
            </a:endParaRPr>
          </a:p>
        </p:txBody>
      </p:sp>
      <p:sp>
        <p:nvSpPr>
          <p:cNvPr id="25" name="Titre 8"/>
          <p:cNvSpPr txBox="1">
            <a:spLocks/>
          </p:cNvSpPr>
          <p:nvPr/>
        </p:nvSpPr>
        <p:spPr>
          <a:xfrm>
            <a:off x="3744168" y="258752"/>
            <a:ext cx="3888432" cy="492443"/>
          </a:xfrm>
          <a:prstGeom prst="rect">
            <a:avLst/>
          </a:prstGeom>
          <a:noFill/>
          <a:ln>
            <a:noFill/>
          </a:ln>
        </p:spPr>
        <p:txBody>
          <a:bodyPr vert="horz" wrap="square" lIns="0" tIns="0" rIns="0" bIns="0" anchor="ctr" anchorCtr="0" compatLnSpc="1">
            <a:spAutoFit/>
          </a:bodyPr>
          <a:lstStyle/>
          <a:p>
            <a:pPr lvl="0" hangingPunct="0">
              <a:buSzPct val="45000"/>
            </a:pPr>
            <a:endParaRPr lang="fr-FR" sz="3200" b="1" cap="all" dirty="0">
              <a:solidFill>
                <a:srgbClr val="FFFFFF"/>
              </a:solidFill>
              <a:latin typeface="Calibri" pitchFamily="34" charset="0"/>
              <a:ea typeface="Arial Unicode MS" pitchFamily="2"/>
              <a:cs typeface="Calibri" pitchFamily="34" charset="0"/>
            </a:endParaRPr>
          </a:p>
        </p:txBody>
      </p:sp>
      <p:sp>
        <p:nvSpPr>
          <p:cNvPr id="11" name="Rectangle 10"/>
          <p:cNvSpPr/>
          <p:nvPr/>
        </p:nvSpPr>
        <p:spPr>
          <a:xfrm>
            <a:off x="2304010" y="54920"/>
            <a:ext cx="7272808" cy="830979"/>
          </a:xfrm>
          <a:prstGeom prst="rect">
            <a:avLst/>
          </a:prstGeom>
        </p:spPr>
        <p:txBody>
          <a:bodyPr wrap="square" lIns="91420" tIns="45711" rIns="91420" bIns="45711">
            <a:spAutoFit/>
          </a:bodyPr>
          <a:lstStyle/>
          <a:p>
            <a:pPr lvl="0" algn="ctr" hangingPunct="0">
              <a:buSzPct val="45000"/>
            </a:pPr>
            <a:r>
              <a:rPr lang="fr-FR" sz="2400" b="1" dirty="0" smtClean="0">
                <a:solidFill>
                  <a:schemeClr val="bg1">
                    <a:lumMod val="60000"/>
                    <a:lumOff val="40000"/>
                  </a:schemeClr>
                </a:solidFill>
                <a:latin typeface="Calibri" pitchFamily="34" charset="0"/>
                <a:cs typeface="Calibri" pitchFamily="34" charset="0"/>
              </a:rPr>
              <a:t>Un partage des bonnes pratiques : le Club </a:t>
            </a:r>
            <a:r>
              <a:rPr lang="fr-FR" sz="2400" b="1" dirty="0" smtClean="0">
                <a:solidFill>
                  <a:schemeClr val="bg1">
                    <a:lumMod val="60000"/>
                    <a:lumOff val="40000"/>
                  </a:schemeClr>
                </a:solidFill>
                <a:latin typeface="Calibri" pitchFamily="34" charset="0"/>
                <a:cs typeface="Calibri" pitchFamily="34" charset="0"/>
              </a:rPr>
              <a:t>des </a:t>
            </a:r>
            <a:r>
              <a:rPr lang="fr-FR" sz="2400" b="1" dirty="0" smtClean="0">
                <a:solidFill>
                  <a:schemeClr val="bg1">
                    <a:lumMod val="60000"/>
                    <a:lumOff val="40000"/>
                  </a:schemeClr>
                </a:solidFill>
                <a:latin typeface="Calibri" pitchFamily="34" charset="0"/>
                <a:cs typeface="Calibri" pitchFamily="34" charset="0"/>
              </a:rPr>
              <a:t>Expérimentateurs</a:t>
            </a:r>
            <a:endParaRPr lang="fr-FR" sz="2400" b="1" cap="all" dirty="0">
              <a:solidFill>
                <a:srgbClr val="FFFFFF"/>
              </a:solidFill>
              <a:latin typeface="Calibri" pitchFamily="34" charset="0"/>
              <a:ea typeface="Arial Unicode MS" pitchFamily="2"/>
              <a:cs typeface="Calibri" pitchFamily="34" charset="0"/>
            </a:endParaRPr>
          </a:p>
        </p:txBody>
      </p:sp>
      <p:sp>
        <p:nvSpPr>
          <p:cNvPr id="27" name="Espace réservé du numéro de diapositive 26"/>
          <p:cNvSpPr>
            <a:spLocks noGrp="1"/>
          </p:cNvSpPr>
          <p:nvPr>
            <p:ph type="sldNum" sz="quarter" idx="8"/>
          </p:nvPr>
        </p:nvSpPr>
        <p:spPr>
          <a:xfrm>
            <a:off x="7227362" y="6963879"/>
            <a:ext cx="2348279" cy="521281"/>
          </a:xfrm>
        </p:spPr>
        <p:txBody>
          <a:bodyPr/>
          <a:lstStyle/>
          <a:p>
            <a:pPr lvl="0"/>
            <a:fld id="{3894F879-ADE6-46CB-890E-B3A004149326}" type="slidenum">
              <a:rPr lang="fr-FR" smtClean="0">
                <a:solidFill>
                  <a:schemeClr val="bg1">
                    <a:lumMod val="50000"/>
                  </a:schemeClr>
                </a:solidFill>
                <a:latin typeface="+mj-lt"/>
              </a:rPr>
              <a:pPr lvl="0"/>
              <a:t>12</a:t>
            </a:fld>
            <a:endParaRPr lang="fr-FR" dirty="0">
              <a:solidFill>
                <a:schemeClr val="bg1">
                  <a:lumMod val="50000"/>
                </a:schemeClr>
              </a:solidFill>
              <a:latin typeface="+mj-lt"/>
            </a:endParaRPr>
          </a:p>
        </p:txBody>
      </p:sp>
      <p:sp>
        <p:nvSpPr>
          <p:cNvPr id="10" name="Rectangle 9"/>
          <p:cNvSpPr/>
          <p:nvPr/>
        </p:nvSpPr>
        <p:spPr>
          <a:xfrm>
            <a:off x="143768" y="1426214"/>
            <a:ext cx="9577064" cy="4832092"/>
          </a:xfrm>
          <a:prstGeom prst="rect">
            <a:avLst/>
          </a:prstGeom>
        </p:spPr>
        <p:txBody>
          <a:bodyPr wrap="square">
            <a:spAutoFit/>
          </a:bodyPr>
          <a:lstStyle/>
          <a:p>
            <a:pPr marL="292040" lvl="1" indent="-292040" algn="just">
              <a:spcBef>
                <a:spcPct val="50000"/>
              </a:spcBef>
              <a:buClr>
                <a:srgbClr val="FF5E48"/>
              </a:buClr>
              <a:buSzPct val="90000"/>
              <a:buBlip>
                <a:blip r:embed="rId4"/>
              </a:buBlip>
            </a:pPr>
            <a:r>
              <a:rPr lang="fr-FR" b="1" dirty="0" smtClean="0">
                <a:solidFill>
                  <a:schemeClr val="tx1">
                    <a:lumMod val="75000"/>
                    <a:lumOff val="25000"/>
                  </a:schemeClr>
                </a:solidFill>
                <a:latin typeface="Calibri" pitchFamily="34" charset="0"/>
              </a:rPr>
              <a:t>Objectifs du Club : </a:t>
            </a:r>
            <a:r>
              <a:rPr lang="fr-FR" altLang="fr-FR" dirty="0" smtClean="0">
                <a:solidFill>
                  <a:schemeClr val="tx1">
                    <a:lumMod val="75000"/>
                    <a:lumOff val="25000"/>
                  </a:schemeClr>
                </a:solidFill>
                <a:cs typeface="Arial" charset="0"/>
              </a:rPr>
              <a:t>créer un espace d’échange entre les Conseils généraux et les représentants de l’État local autour des thématiques de la gouvernance des politiques de cohésion sociale.</a:t>
            </a:r>
          </a:p>
          <a:p>
            <a:pPr marL="749240" lvl="2" indent="-292040" algn="just">
              <a:spcBef>
                <a:spcPct val="50000"/>
              </a:spcBef>
              <a:buClr>
                <a:srgbClr val="FF5E48"/>
              </a:buClr>
              <a:buSzPct val="90000"/>
              <a:buFont typeface="Wingdings" pitchFamily="2" charset="2"/>
              <a:buChar char="Ø"/>
            </a:pPr>
            <a:r>
              <a:rPr lang="fr-FR" sz="1600" dirty="0" smtClean="0">
                <a:solidFill>
                  <a:schemeClr val="tx1">
                    <a:lumMod val="75000"/>
                    <a:lumOff val="25000"/>
                  </a:schemeClr>
                </a:solidFill>
                <a:cs typeface="Arial" charset="0"/>
              </a:rPr>
              <a:t>Pour les </a:t>
            </a:r>
            <a:r>
              <a:rPr lang="fr-FR" sz="1600" dirty="0" smtClean="0">
                <a:solidFill>
                  <a:schemeClr val="tx1">
                    <a:lumMod val="75000"/>
                    <a:lumOff val="25000"/>
                  </a:schemeClr>
                </a:solidFill>
              </a:rPr>
              <a:t>départements engagés dans la démarche AGILLE :</a:t>
            </a:r>
          </a:p>
          <a:p>
            <a:pPr marL="1206440" lvl="3" indent="-292040" algn="just">
              <a:spcBef>
                <a:spcPct val="50000"/>
              </a:spcBef>
              <a:buClr>
                <a:srgbClr val="FF5E48"/>
              </a:buClr>
              <a:buSzPct val="90000"/>
              <a:buFont typeface="Arial" pitchFamily="34" charset="0"/>
              <a:buChar char="•"/>
            </a:pPr>
            <a:r>
              <a:rPr lang="fr-FR" sz="1600" dirty="0" smtClean="0">
                <a:solidFill>
                  <a:schemeClr val="tx1">
                    <a:lumMod val="75000"/>
                    <a:lumOff val="25000"/>
                  </a:schemeClr>
                </a:solidFill>
              </a:rPr>
              <a:t>échanger sur leur méthode de travail et les modalités retenues pour les expérimentations,</a:t>
            </a:r>
          </a:p>
          <a:p>
            <a:pPr marL="1206440" lvl="3" indent="-292040" algn="just">
              <a:spcBef>
                <a:spcPct val="50000"/>
              </a:spcBef>
              <a:buClr>
                <a:srgbClr val="FF5E48"/>
              </a:buClr>
              <a:buSzPct val="90000"/>
              <a:buFont typeface="Arial" pitchFamily="34" charset="0"/>
              <a:buChar char="•"/>
            </a:pPr>
            <a:r>
              <a:rPr lang="fr-FR" sz="1600" dirty="0" smtClean="0">
                <a:solidFill>
                  <a:schemeClr val="tx1">
                    <a:lumMod val="75000"/>
                    <a:lumOff val="25000"/>
                  </a:schemeClr>
                </a:solidFill>
              </a:rPr>
              <a:t>réfléchir ensemble aux assouplissements normatifs et </a:t>
            </a:r>
            <a:r>
              <a:rPr lang="fr-FR" sz="1600" b="1" dirty="0" smtClean="0">
                <a:solidFill>
                  <a:schemeClr val="tx1">
                    <a:lumMod val="75000"/>
                    <a:lumOff val="25000"/>
                  </a:schemeClr>
                </a:solidFill>
              </a:rPr>
              <a:t>de doctrine </a:t>
            </a:r>
            <a:r>
              <a:rPr lang="fr-FR" sz="1600" dirty="0" smtClean="0">
                <a:solidFill>
                  <a:schemeClr val="tx1">
                    <a:lumMod val="75000"/>
                    <a:lumOff val="25000"/>
                  </a:schemeClr>
                </a:solidFill>
              </a:rPr>
              <a:t> les plus à même de permettre l’atteinte des objectifs de décloisonnement et de coordination des acteurs poursuivis par la démarche ;</a:t>
            </a:r>
          </a:p>
          <a:p>
            <a:pPr marL="749240" lvl="2" indent="-292040" algn="just">
              <a:spcBef>
                <a:spcPct val="50000"/>
              </a:spcBef>
              <a:buClr>
                <a:srgbClr val="FF5E48"/>
              </a:buClr>
              <a:buSzPct val="90000"/>
              <a:buFont typeface="Wingdings" pitchFamily="2" charset="2"/>
              <a:buChar char="Ø"/>
            </a:pPr>
            <a:r>
              <a:rPr lang="fr-FR" sz="1600" dirty="0" smtClean="0">
                <a:solidFill>
                  <a:schemeClr val="tx1">
                    <a:lumMod val="75000"/>
                    <a:lumOff val="25000"/>
                  </a:schemeClr>
                </a:solidFill>
                <a:cs typeface="Arial" charset="0"/>
              </a:rPr>
              <a:t> Pour l’État central :</a:t>
            </a:r>
          </a:p>
          <a:p>
            <a:pPr marL="1206440" lvl="3" indent="-292040" algn="just">
              <a:spcBef>
                <a:spcPct val="50000"/>
              </a:spcBef>
              <a:buClr>
                <a:srgbClr val="FF5E48"/>
              </a:buClr>
              <a:buSzPct val="90000"/>
              <a:buFont typeface="Arial" pitchFamily="34" charset="0"/>
              <a:buChar char="•"/>
            </a:pPr>
            <a:r>
              <a:rPr lang="fr-FR" sz="1600" dirty="0" smtClean="0">
                <a:solidFill>
                  <a:schemeClr val="tx1">
                    <a:lumMod val="75000"/>
                    <a:lumOff val="25000"/>
                  </a:schemeClr>
                </a:solidFill>
              </a:rPr>
              <a:t>se rapprocher des territoires de mise en œuvre des politiques sociales décentralisées, de soutenir les territoires dans la mise en œuvre des expérimentations (notamment par un appui méthodologique, échanges de bonnes pratiques) et d’identifier les besoins remontés par les collectivités (notamment en matière d’assouplissement des normes).</a:t>
            </a:r>
          </a:p>
          <a:p>
            <a:pPr marL="292040" lvl="1" indent="-292040" algn="just">
              <a:spcBef>
                <a:spcPct val="50000"/>
              </a:spcBef>
              <a:buClr>
                <a:srgbClr val="FF5E48"/>
              </a:buClr>
              <a:buSzPct val="90000"/>
              <a:buBlip>
                <a:blip r:embed="rId4"/>
              </a:buBlip>
            </a:pPr>
            <a:r>
              <a:rPr lang="fr-FR" b="1" dirty="0" smtClean="0">
                <a:solidFill>
                  <a:schemeClr val="tx1">
                    <a:lumMod val="75000"/>
                    <a:lumOff val="25000"/>
                  </a:schemeClr>
                </a:solidFill>
                <a:latin typeface="Calibri" pitchFamily="34" charset="0"/>
              </a:rPr>
              <a:t>Objectifs complémentaires : </a:t>
            </a:r>
            <a:r>
              <a:rPr lang="fr-FR" dirty="0" smtClean="0">
                <a:solidFill>
                  <a:schemeClr val="tx1">
                    <a:lumMod val="75000"/>
                    <a:lumOff val="25000"/>
                  </a:schemeClr>
                </a:solidFill>
              </a:rPr>
              <a:t>Mettre en visibilité et valoriser les expérimentations menées par les Départements engagés à l’attention des Départements non expérimentateurs.</a:t>
            </a:r>
          </a:p>
          <a:p>
            <a:pPr marL="292040" lvl="1" indent="-292040" algn="just">
              <a:spcBef>
                <a:spcPct val="50000"/>
              </a:spcBef>
              <a:buClr>
                <a:srgbClr val="FF5E48"/>
              </a:buClr>
              <a:buSzPct val="90000"/>
              <a:buBlip>
                <a:blip r:embed="rId4"/>
              </a:buBlip>
            </a:pPr>
            <a:endParaRPr lang="fr-FR" b="1" dirty="0" smtClean="0">
              <a:solidFill>
                <a:schemeClr val="tx1">
                  <a:lumMod val="75000"/>
                  <a:lumOff val="25000"/>
                </a:schemeClr>
              </a:solidFill>
              <a:latin typeface="Calibri" pitchFamily="34" charset="0"/>
            </a:endParaRPr>
          </a:p>
        </p:txBody>
      </p:sp>
    </p:spTree>
    <p:extLst>
      <p:ext uri="{BB962C8B-B14F-4D97-AF65-F5344CB8AC3E}">
        <p14:creationId xmlns:p14="http://schemas.microsoft.com/office/powerpoint/2010/main" xmlns="" val="159666074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Image 22"/>
          <p:cNvPicPr>
            <a:picLocks noChangeAspect="1"/>
          </p:cNvPicPr>
          <p:nvPr/>
        </p:nvPicPr>
        <p:blipFill>
          <a:blip r:embed="rId3" cstate="print">
            <a:alphaModFix/>
            <a:lum/>
          </a:blip>
          <a:srcRect/>
          <a:stretch>
            <a:fillRect/>
          </a:stretch>
        </p:blipFill>
        <p:spPr>
          <a:xfrm>
            <a:off x="3" y="-246069"/>
            <a:ext cx="10079641" cy="1315437"/>
          </a:xfrm>
          <a:prstGeom prst="rect">
            <a:avLst/>
          </a:prstGeom>
          <a:noFill/>
          <a:ln>
            <a:noFill/>
          </a:ln>
        </p:spPr>
      </p:pic>
      <p:sp>
        <p:nvSpPr>
          <p:cNvPr id="24" name="Titre 7"/>
          <p:cNvSpPr txBox="1">
            <a:spLocks/>
          </p:cNvSpPr>
          <p:nvPr/>
        </p:nvSpPr>
        <p:spPr>
          <a:xfrm>
            <a:off x="1007864" y="253814"/>
            <a:ext cx="792088" cy="461665"/>
          </a:xfrm>
          <a:prstGeom prst="rect">
            <a:avLst/>
          </a:prstGeom>
          <a:noFill/>
          <a:ln>
            <a:noFill/>
          </a:ln>
        </p:spPr>
        <p:txBody>
          <a:bodyPr vert="horz" wrap="square" lIns="0" tIns="0" rIns="0" bIns="0" anchor="ctr" anchorCtr="0" compatLnSpc="1">
            <a:spAutoFit/>
          </a:bodyPr>
          <a:lstStyle/>
          <a:p>
            <a:pPr hangingPunct="0">
              <a:buSzPct val="45000"/>
              <a:defRPr/>
            </a:pPr>
            <a:endParaRPr lang="fr-FR" sz="3000" b="1" dirty="0">
              <a:solidFill>
                <a:srgbClr val="FFFFFF"/>
              </a:solidFill>
              <a:latin typeface="Calibri" pitchFamily="34"/>
              <a:ea typeface="Arial Unicode MS" pitchFamily="2"/>
              <a:cs typeface="Arial Unicode MS" pitchFamily="2"/>
            </a:endParaRPr>
          </a:p>
        </p:txBody>
      </p:sp>
      <p:sp>
        <p:nvSpPr>
          <p:cNvPr id="25" name="Titre 8"/>
          <p:cNvSpPr txBox="1">
            <a:spLocks/>
          </p:cNvSpPr>
          <p:nvPr/>
        </p:nvSpPr>
        <p:spPr>
          <a:xfrm>
            <a:off x="3744168" y="258752"/>
            <a:ext cx="3888432" cy="492443"/>
          </a:xfrm>
          <a:prstGeom prst="rect">
            <a:avLst/>
          </a:prstGeom>
          <a:noFill/>
          <a:ln>
            <a:noFill/>
          </a:ln>
        </p:spPr>
        <p:txBody>
          <a:bodyPr vert="horz" wrap="square" lIns="0" tIns="0" rIns="0" bIns="0" anchor="ctr" anchorCtr="0" compatLnSpc="1">
            <a:spAutoFit/>
          </a:bodyPr>
          <a:lstStyle/>
          <a:p>
            <a:pPr lvl="0" hangingPunct="0">
              <a:buSzPct val="45000"/>
            </a:pPr>
            <a:endParaRPr lang="fr-FR" sz="3200" b="1" cap="all" dirty="0">
              <a:solidFill>
                <a:srgbClr val="FFFFFF"/>
              </a:solidFill>
              <a:latin typeface="Calibri" pitchFamily="34" charset="0"/>
              <a:ea typeface="Arial Unicode MS" pitchFamily="2"/>
              <a:cs typeface="Calibri" pitchFamily="34" charset="0"/>
            </a:endParaRPr>
          </a:p>
        </p:txBody>
      </p:sp>
      <p:sp>
        <p:nvSpPr>
          <p:cNvPr id="11" name="Rectangle 10"/>
          <p:cNvSpPr/>
          <p:nvPr/>
        </p:nvSpPr>
        <p:spPr>
          <a:xfrm>
            <a:off x="2304008" y="251445"/>
            <a:ext cx="7272808" cy="461647"/>
          </a:xfrm>
          <a:prstGeom prst="rect">
            <a:avLst/>
          </a:prstGeom>
        </p:spPr>
        <p:txBody>
          <a:bodyPr wrap="square" lIns="91420" tIns="45711" rIns="91420" bIns="45711">
            <a:spAutoFit/>
          </a:bodyPr>
          <a:lstStyle/>
          <a:p>
            <a:pPr lvl="0" algn="ctr" hangingPunct="0">
              <a:buSzPct val="45000"/>
            </a:pPr>
            <a:r>
              <a:rPr lang="fr-FR" sz="2400" b="1" dirty="0" smtClean="0">
                <a:solidFill>
                  <a:schemeClr val="bg1">
                    <a:lumMod val="60000"/>
                    <a:lumOff val="40000"/>
                  </a:schemeClr>
                </a:solidFill>
                <a:latin typeface="Calibri" pitchFamily="34" charset="0"/>
                <a:cs typeface="Calibri" pitchFamily="34" charset="0"/>
              </a:rPr>
              <a:t>Une démarche moteur en matière de simplification</a:t>
            </a:r>
            <a:endParaRPr lang="fr-FR" sz="2400" b="1" cap="all" dirty="0">
              <a:solidFill>
                <a:srgbClr val="FFFFFF"/>
              </a:solidFill>
              <a:latin typeface="Calibri" pitchFamily="34" charset="0"/>
              <a:ea typeface="Arial Unicode MS" pitchFamily="2"/>
              <a:cs typeface="Calibri" pitchFamily="34" charset="0"/>
            </a:endParaRPr>
          </a:p>
        </p:txBody>
      </p:sp>
      <p:sp>
        <p:nvSpPr>
          <p:cNvPr id="27" name="Espace réservé du numéro de diapositive 26"/>
          <p:cNvSpPr>
            <a:spLocks noGrp="1"/>
          </p:cNvSpPr>
          <p:nvPr>
            <p:ph type="sldNum" sz="quarter" idx="8"/>
          </p:nvPr>
        </p:nvSpPr>
        <p:spPr>
          <a:xfrm>
            <a:off x="7227362" y="6963879"/>
            <a:ext cx="2348279" cy="521281"/>
          </a:xfrm>
        </p:spPr>
        <p:txBody>
          <a:bodyPr/>
          <a:lstStyle/>
          <a:p>
            <a:pPr lvl="0"/>
            <a:fld id="{3894F879-ADE6-46CB-890E-B3A004149326}" type="slidenum">
              <a:rPr lang="fr-FR" smtClean="0">
                <a:solidFill>
                  <a:schemeClr val="bg1">
                    <a:lumMod val="50000"/>
                  </a:schemeClr>
                </a:solidFill>
                <a:latin typeface="+mj-lt"/>
              </a:rPr>
              <a:pPr lvl="0"/>
              <a:t>13</a:t>
            </a:fld>
            <a:endParaRPr lang="fr-FR" dirty="0">
              <a:solidFill>
                <a:schemeClr val="bg1">
                  <a:lumMod val="50000"/>
                </a:schemeClr>
              </a:solidFill>
              <a:latin typeface="+mj-lt"/>
            </a:endParaRPr>
          </a:p>
        </p:txBody>
      </p:sp>
      <p:sp>
        <p:nvSpPr>
          <p:cNvPr id="3" name="Rectangle 2"/>
          <p:cNvSpPr/>
          <p:nvPr/>
        </p:nvSpPr>
        <p:spPr>
          <a:xfrm>
            <a:off x="629227" y="1259557"/>
            <a:ext cx="8947591" cy="4647426"/>
          </a:xfrm>
          <a:prstGeom prst="rect">
            <a:avLst/>
          </a:prstGeom>
        </p:spPr>
        <p:txBody>
          <a:bodyPr wrap="square">
            <a:spAutoFit/>
          </a:bodyPr>
          <a:lstStyle/>
          <a:p>
            <a:pPr marL="292040" indent="-292040" algn="just">
              <a:spcBef>
                <a:spcPct val="50000"/>
              </a:spcBef>
              <a:buClr>
                <a:srgbClr val="FF5E48"/>
              </a:buClr>
              <a:buSzPct val="90000"/>
              <a:buBlip>
                <a:blip r:embed="rId4"/>
              </a:buBlip>
            </a:pPr>
            <a:r>
              <a:rPr lang="fr-FR" sz="1600" b="1" dirty="0" smtClean="0">
                <a:solidFill>
                  <a:schemeClr val="tx1">
                    <a:lumMod val="65000"/>
                    <a:lumOff val="35000"/>
                  </a:schemeClr>
                </a:solidFill>
                <a:latin typeface="Calibri" pitchFamily="34" charset="0"/>
              </a:rPr>
              <a:t>Les demandes d’assouplissement peuvent être remontées au travers d’une fiche modèle envoyée à chaque CG engagé dans la démarche  :</a:t>
            </a:r>
          </a:p>
          <a:p>
            <a:pPr marL="749240" lvl="1" indent="-292040" algn="just">
              <a:spcBef>
                <a:spcPct val="50000"/>
              </a:spcBef>
              <a:buClr>
                <a:srgbClr val="FF5E48"/>
              </a:buClr>
              <a:buSzPct val="90000"/>
              <a:buBlip>
                <a:blip r:embed="rId4"/>
              </a:buBlip>
            </a:pPr>
            <a:r>
              <a:rPr lang="fr-FR" sz="1600" dirty="0" smtClean="0">
                <a:solidFill>
                  <a:schemeClr val="tx1">
                    <a:lumMod val="65000"/>
                    <a:lumOff val="35000"/>
                  </a:schemeClr>
                </a:solidFill>
                <a:latin typeface="Calibri" pitchFamily="34" charset="0"/>
              </a:rPr>
              <a:t>Selon les Départements, les demandes d’assouplissement constituent le cœur de la démarche avec un </a:t>
            </a:r>
            <a:r>
              <a:rPr lang="fr-FR" sz="1600" b="1" dirty="0" smtClean="0">
                <a:solidFill>
                  <a:schemeClr val="tx1">
                    <a:lumMod val="65000"/>
                    <a:lumOff val="35000"/>
                  </a:schemeClr>
                </a:solidFill>
                <a:latin typeface="Calibri" pitchFamily="34" charset="0"/>
              </a:rPr>
              <a:t>recensement systématique des remontées </a:t>
            </a:r>
            <a:r>
              <a:rPr lang="fr-FR" sz="1600" dirty="0" smtClean="0">
                <a:solidFill>
                  <a:schemeClr val="tx1">
                    <a:lumMod val="65000"/>
                    <a:lumOff val="35000"/>
                  </a:schemeClr>
                </a:solidFill>
                <a:latin typeface="Calibri" pitchFamily="34" charset="0"/>
              </a:rPr>
              <a:t>envisageables, ou les Départements effectuent des demandes </a:t>
            </a:r>
            <a:r>
              <a:rPr lang="fr-FR" sz="1600" b="1" dirty="0" smtClean="0">
                <a:solidFill>
                  <a:schemeClr val="tx1">
                    <a:lumMod val="65000"/>
                    <a:lumOff val="35000"/>
                  </a:schemeClr>
                </a:solidFill>
                <a:latin typeface="Calibri" pitchFamily="34" charset="0"/>
              </a:rPr>
              <a:t>au fil de l’eau en fonction des blocages</a:t>
            </a:r>
            <a:r>
              <a:rPr lang="fr-FR" sz="1600" dirty="0" smtClean="0">
                <a:solidFill>
                  <a:schemeClr val="tx1">
                    <a:lumMod val="65000"/>
                    <a:lumOff val="35000"/>
                  </a:schemeClr>
                </a:solidFill>
                <a:latin typeface="Calibri" pitchFamily="34" charset="0"/>
              </a:rPr>
              <a:t> rencontrés </a:t>
            </a:r>
            <a:endParaRPr lang="fr-FR" sz="1600" b="1" dirty="0" smtClean="0">
              <a:solidFill>
                <a:schemeClr val="tx1">
                  <a:lumMod val="65000"/>
                  <a:lumOff val="35000"/>
                </a:schemeClr>
              </a:solidFill>
              <a:latin typeface="Calibri" pitchFamily="34" charset="0"/>
            </a:endParaRPr>
          </a:p>
          <a:p>
            <a:pPr marL="749240" lvl="1" indent="-292040" algn="just">
              <a:spcBef>
                <a:spcPct val="50000"/>
              </a:spcBef>
              <a:buClr>
                <a:srgbClr val="FF5E48"/>
              </a:buClr>
              <a:buSzPct val="90000"/>
              <a:buBlip>
                <a:blip r:embed="rId4"/>
              </a:buBlip>
            </a:pPr>
            <a:r>
              <a:rPr lang="fr-FR" sz="1600" dirty="0" smtClean="0">
                <a:solidFill>
                  <a:schemeClr val="tx1">
                    <a:lumMod val="65000"/>
                    <a:lumOff val="35000"/>
                  </a:schemeClr>
                </a:solidFill>
                <a:latin typeface="Calibri" pitchFamily="34" charset="0"/>
              </a:rPr>
              <a:t>Les demandes, qui doivent faire l’objet d’un </a:t>
            </a:r>
            <a:r>
              <a:rPr lang="fr-FR" sz="1600" b="1" dirty="0" smtClean="0">
                <a:solidFill>
                  <a:schemeClr val="tx1">
                    <a:lumMod val="65000"/>
                    <a:lumOff val="35000"/>
                  </a:schemeClr>
                </a:solidFill>
                <a:latin typeface="Calibri" pitchFamily="34" charset="0"/>
              </a:rPr>
              <a:t>consensus territorial</a:t>
            </a:r>
            <a:r>
              <a:rPr lang="fr-FR" sz="1600" dirty="0" smtClean="0">
                <a:solidFill>
                  <a:schemeClr val="tx1">
                    <a:lumMod val="65000"/>
                    <a:lumOff val="35000"/>
                  </a:schemeClr>
                </a:solidFill>
                <a:latin typeface="Calibri" pitchFamily="34" charset="0"/>
              </a:rPr>
              <a:t>, sont portées par les CG et l’Etat local vers la DGCS </a:t>
            </a:r>
          </a:p>
          <a:p>
            <a:pPr marL="749240" lvl="1" indent="-292040" algn="just">
              <a:spcBef>
                <a:spcPct val="50000"/>
              </a:spcBef>
              <a:buClr>
                <a:srgbClr val="FF5E48"/>
              </a:buClr>
              <a:buSzPct val="90000"/>
              <a:buBlip>
                <a:blip r:embed="rId4"/>
              </a:buBlip>
            </a:pPr>
            <a:r>
              <a:rPr lang="fr-FR" sz="1600" dirty="0" smtClean="0">
                <a:solidFill>
                  <a:schemeClr val="tx1">
                    <a:lumMod val="65000"/>
                    <a:lumOff val="35000"/>
                  </a:schemeClr>
                </a:solidFill>
                <a:latin typeface="Calibri" pitchFamily="34" charset="0"/>
              </a:rPr>
              <a:t>Le Club des Expérimentateurs a un rôle de partage des propositions d’assouplissement</a:t>
            </a:r>
          </a:p>
          <a:p>
            <a:pPr lvl="1" algn="just">
              <a:spcBef>
                <a:spcPct val="50000"/>
              </a:spcBef>
              <a:buClr>
                <a:srgbClr val="FF5E48"/>
              </a:buClr>
              <a:buSzPct val="90000"/>
            </a:pPr>
            <a:endParaRPr lang="fr-FR" sz="1600" dirty="0" smtClean="0">
              <a:solidFill>
                <a:schemeClr val="tx1">
                  <a:lumMod val="65000"/>
                  <a:lumOff val="35000"/>
                </a:schemeClr>
              </a:solidFill>
              <a:latin typeface="Calibri" pitchFamily="34" charset="0"/>
            </a:endParaRPr>
          </a:p>
          <a:p>
            <a:pPr marL="292040" indent="-292040" algn="just">
              <a:spcBef>
                <a:spcPct val="50000"/>
              </a:spcBef>
              <a:buClr>
                <a:srgbClr val="FF5E48"/>
              </a:buClr>
              <a:buSzPct val="90000"/>
              <a:buBlip>
                <a:blip r:embed="rId4"/>
              </a:buBlip>
            </a:pPr>
            <a:r>
              <a:rPr lang="fr-FR" sz="1600" b="1" dirty="0" smtClean="0">
                <a:solidFill>
                  <a:schemeClr val="tx1">
                    <a:lumMod val="65000"/>
                    <a:lumOff val="35000"/>
                  </a:schemeClr>
                </a:solidFill>
                <a:latin typeface="Calibri" pitchFamily="34" charset="0"/>
              </a:rPr>
              <a:t>A ce jour, </a:t>
            </a:r>
            <a:r>
              <a:rPr lang="fr-FR" sz="1600" b="1" dirty="0" smtClean="0">
                <a:solidFill>
                  <a:schemeClr val="tx1">
                    <a:lumMod val="65000"/>
                    <a:lumOff val="35000"/>
                  </a:schemeClr>
                </a:solidFill>
                <a:latin typeface="Calibri" pitchFamily="34" charset="0"/>
              </a:rPr>
              <a:t>encore peu de demandes </a:t>
            </a:r>
            <a:r>
              <a:rPr lang="fr-FR" sz="1600" b="1" dirty="0" smtClean="0">
                <a:solidFill>
                  <a:schemeClr val="tx1">
                    <a:lumMod val="65000"/>
                    <a:lumOff val="35000"/>
                  </a:schemeClr>
                </a:solidFill>
                <a:latin typeface="Calibri" pitchFamily="34" charset="0"/>
              </a:rPr>
              <a:t>ont été </a:t>
            </a:r>
            <a:r>
              <a:rPr lang="fr-FR" sz="1600" b="1" dirty="0" smtClean="0">
                <a:solidFill>
                  <a:schemeClr val="tx1">
                    <a:lumMod val="65000"/>
                    <a:lumOff val="35000"/>
                  </a:schemeClr>
                </a:solidFill>
                <a:latin typeface="Calibri" pitchFamily="34" charset="0"/>
              </a:rPr>
              <a:t>remontées. Pourquoi ?</a:t>
            </a:r>
            <a:endParaRPr lang="fr-FR" sz="1600" b="1" dirty="0" smtClean="0">
              <a:solidFill>
                <a:schemeClr val="tx1">
                  <a:lumMod val="65000"/>
                  <a:lumOff val="35000"/>
                </a:schemeClr>
              </a:solidFill>
              <a:latin typeface="Calibri" pitchFamily="34" charset="0"/>
            </a:endParaRPr>
          </a:p>
          <a:p>
            <a:pPr marL="749240" lvl="1" indent="-292040" algn="just">
              <a:spcBef>
                <a:spcPct val="50000"/>
              </a:spcBef>
              <a:buClr>
                <a:srgbClr val="FF5E48"/>
              </a:buClr>
              <a:buSzPct val="90000"/>
              <a:buBlip>
                <a:blip r:embed="rId4"/>
              </a:buBlip>
            </a:pPr>
            <a:r>
              <a:rPr lang="fr-FR" sz="1600" dirty="0" smtClean="0">
                <a:solidFill>
                  <a:schemeClr val="tx1">
                    <a:lumMod val="65000"/>
                    <a:lumOff val="35000"/>
                  </a:schemeClr>
                </a:solidFill>
                <a:latin typeface="Calibri" pitchFamily="34" charset="0"/>
              </a:rPr>
              <a:t>Parce que c’est au fur et à mesure de la mise en œuvre de leurs feuilles de routes que les territoires vont identifier précisément leurs besoins d’assouplissements</a:t>
            </a:r>
          </a:p>
          <a:p>
            <a:pPr marL="749240" lvl="1" indent="-292040" algn="just">
              <a:spcBef>
                <a:spcPct val="50000"/>
              </a:spcBef>
              <a:buClr>
                <a:srgbClr val="FF5E48"/>
              </a:buClr>
              <a:buSzPct val="90000"/>
              <a:buBlip>
                <a:blip r:embed="rId4"/>
              </a:buBlip>
            </a:pPr>
            <a:r>
              <a:rPr lang="fr-FR" sz="1600" dirty="0" smtClean="0">
                <a:solidFill>
                  <a:schemeClr val="tx1">
                    <a:lumMod val="65000"/>
                    <a:lumOff val="35000"/>
                  </a:schemeClr>
                </a:solidFill>
                <a:latin typeface="Calibri" pitchFamily="34" charset="0"/>
              </a:rPr>
              <a:t>Parce que faire émerger des propositions concrètes et précises d’assouplissement des normes demande une méthode =&gt; il a été proposé aux territoires par l’équipe projet nationale d’animer localement des journées d’atelier pour faire émerger des propositions</a:t>
            </a:r>
            <a:endParaRPr lang="fr-FR" sz="1600" dirty="0" smtClean="0">
              <a:solidFill>
                <a:schemeClr val="tx1">
                  <a:lumMod val="65000"/>
                  <a:lumOff val="35000"/>
                </a:schemeClr>
              </a:solidFill>
              <a:latin typeface="Calibri" pitchFamily="34" charset="0"/>
            </a:endParaRPr>
          </a:p>
        </p:txBody>
      </p:sp>
    </p:spTree>
    <p:extLst>
      <p:ext uri="{BB962C8B-B14F-4D97-AF65-F5344CB8AC3E}">
        <p14:creationId xmlns:p14="http://schemas.microsoft.com/office/powerpoint/2010/main" xmlns="" val="83160980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2"/>
          <p:cNvSpPr txBox="1">
            <a:spLocks noChangeArrowheads="1"/>
          </p:cNvSpPr>
          <p:nvPr/>
        </p:nvSpPr>
        <p:spPr bwMode="auto">
          <a:xfrm>
            <a:off x="701235" y="1511681"/>
            <a:ext cx="9073007" cy="769441"/>
          </a:xfrm>
          <a:prstGeom prst="rect">
            <a:avLst/>
          </a:prstGeom>
          <a:noFill/>
          <a:ln w="9525">
            <a:noFill/>
            <a:miter lim="800000"/>
            <a:headEnd/>
            <a:tailEnd/>
          </a:ln>
        </p:spPr>
        <p:txBody>
          <a:bodyPr wrap="square">
            <a:spAutoFit/>
          </a:bodyPr>
          <a:lstStyle/>
          <a:p>
            <a:pPr>
              <a:buClr>
                <a:schemeClr val="bg1">
                  <a:lumMod val="60000"/>
                  <a:lumOff val="40000"/>
                </a:schemeClr>
              </a:buClr>
            </a:pPr>
            <a:r>
              <a:rPr lang="fr-FR" sz="1400" dirty="0" smtClean="0">
                <a:solidFill>
                  <a:schemeClr val="tx1">
                    <a:lumMod val="65000"/>
                    <a:lumOff val="35000"/>
                  </a:schemeClr>
                </a:solidFill>
                <a:latin typeface="Calibri" pitchFamily="34" charset="0"/>
                <a:cs typeface="Calibri" pitchFamily="34" charset="0"/>
              </a:rPr>
              <a:t/>
            </a:r>
            <a:br>
              <a:rPr lang="fr-FR" sz="1400" dirty="0" smtClean="0">
                <a:solidFill>
                  <a:schemeClr val="tx1">
                    <a:lumMod val="65000"/>
                    <a:lumOff val="35000"/>
                  </a:schemeClr>
                </a:solidFill>
                <a:latin typeface="Calibri" pitchFamily="34" charset="0"/>
                <a:cs typeface="Calibri" pitchFamily="34" charset="0"/>
              </a:rPr>
            </a:br>
            <a:r>
              <a:rPr lang="fr-FR" sz="1400" dirty="0" smtClean="0">
                <a:solidFill>
                  <a:schemeClr val="tx1">
                    <a:lumMod val="65000"/>
                    <a:lumOff val="35000"/>
                  </a:schemeClr>
                </a:solidFill>
                <a:latin typeface="Calibri" pitchFamily="34" charset="0"/>
                <a:cs typeface="Calibri" pitchFamily="34" charset="0"/>
              </a:rPr>
              <a:t/>
            </a:r>
            <a:br>
              <a:rPr lang="fr-FR" sz="1400" dirty="0" smtClean="0">
                <a:solidFill>
                  <a:schemeClr val="tx1">
                    <a:lumMod val="65000"/>
                    <a:lumOff val="35000"/>
                  </a:schemeClr>
                </a:solidFill>
                <a:latin typeface="Calibri" pitchFamily="34" charset="0"/>
                <a:cs typeface="Calibri" pitchFamily="34" charset="0"/>
              </a:rPr>
            </a:br>
            <a:endParaRPr lang="fr-FR" sz="1600" dirty="0" smtClean="0">
              <a:solidFill>
                <a:schemeClr val="tx1">
                  <a:lumMod val="65000"/>
                  <a:lumOff val="35000"/>
                </a:schemeClr>
              </a:solidFill>
            </a:endParaRPr>
          </a:p>
        </p:txBody>
      </p:sp>
      <p:pic>
        <p:nvPicPr>
          <p:cNvPr id="23" name="Image 22"/>
          <p:cNvPicPr>
            <a:picLocks noChangeAspect="1"/>
          </p:cNvPicPr>
          <p:nvPr/>
        </p:nvPicPr>
        <p:blipFill>
          <a:blip r:embed="rId3" cstate="print">
            <a:alphaModFix/>
            <a:lum/>
          </a:blip>
          <a:srcRect/>
          <a:stretch>
            <a:fillRect/>
          </a:stretch>
        </p:blipFill>
        <p:spPr>
          <a:xfrm>
            <a:off x="984" y="0"/>
            <a:ext cx="10079641" cy="1619597"/>
          </a:xfrm>
          <a:prstGeom prst="rect">
            <a:avLst/>
          </a:prstGeom>
          <a:noFill/>
          <a:ln>
            <a:noFill/>
          </a:ln>
        </p:spPr>
      </p:pic>
      <p:sp>
        <p:nvSpPr>
          <p:cNvPr id="25" name="Titre 8"/>
          <p:cNvSpPr txBox="1">
            <a:spLocks/>
          </p:cNvSpPr>
          <p:nvPr/>
        </p:nvSpPr>
        <p:spPr>
          <a:xfrm>
            <a:off x="2087984" y="539477"/>
            <a:ext cx="7848626" cy="677108"/>
          </a:xfrm>
          <a:prstGeom prst="rect">
            <a:avLst/>
          </a:prstGeom>
          <a:noFill/>
          <a:ln>
            <a:noFill/>
          </a:ln>
        </p:spPr>
        <p:txBody>
          <a:bodyPr vert="horz" wrap="square" lIns="0" tIns="0" rIns="0" bIns="0" anchor="ctr" anchorCtr="0" compatLnSpc="1">
            <a:spAutoFit/>
          </a:bodyPr>
          <a:lstStyle/>
          <a:p>
            <a:pPr lvl="0" algn="ctr" hangingPunct="0">
              <a:buSzPct val="45000"/>
            </a:pPr>
            <a:r>
              <a:rPr lang="fr-FR" altLang="fr-FR" sz="2200" b="1" dirty="0" smtClean="0">
                <a:solidFill>
                  <a:schemeClr val="bg1"/>
                </a:solidFill>
                <a:latin typeface="Calibri" pitchFamily="34" charset="0"/>
              </a:rPr>
              <a:t>La gouvernance territoriale est une problématique au cœur des enjeux des politiques d'insertion et de lutte contre l'exclusion </a:t>
            </a:r>
            <a:endParaRPr lang="fr-FR" sz="2200" b="1" dirty="0">
              <a:solidFill>
                <a:schemeClr val="bg1"/>
              </a:solidFill>
              <a:latin typeface="Calibri" pitchFamily="34" charset="0"/>
              <a:cs typeface="Calibri" pitchFamily="34" charset="0"/>
            </a:endParaRPr>
          </a:p>
        </p:txBody>
      </p:sp>
      <p:sp>
        <p:nvSpPr>
          <p:cNvPr id="18" name="Espace réservé du numéro de diapositive 17"/>
          <p:cNvSpPr>
            <a:spLocks noGrp="1"/>
          </p:cNvSpPr>
          <p:nvPr>
            <p:ph type="sldNum" sz="quarter" idx="8"/>
          </p:nvPr>
        </p:nvSpPr>
        <p:spPr/>
        <p:txBody>
          <a:bodyPr/>
          <a:lstStyle/>
          <a:p>
            <a:pPr lvl="0"/>
            <a:fld id="{3894F879-ADE6-46CB-890E-B3A004149326}" type="slidenum">
              <a:rPr lang="fr-FR" smtClean="0">
                <a:solidFill>
                  <a:schemeClr val="bg1">
                    <a:lumMod val="50000"/>
                  </a:schemeClr>
                </a:solidFill>
                <a:latin typeface="+mj-lt"/>
              </a:rPr>
              <a:pPr lvl="0"/>
              <a:t>2</a:t>
            </a:fld>
            <a:endParaRPr lang="fr-FR" dirty="0">
              <a:solidFill>
                <a:schemeClr val="bg1">
                  <a:lumMod val="50000"/>
                </a:schemeClr>
              </a:solidFill>
              <a:latin typeface="+mj-lt"/>
            </a:endParaRPr>
          </a:p>
        </p:txBody>
      </p:sp>
      <p:sp>
        <p:nvSpPr>
          <p:cNvPr id="31" name="ZoneTexte 30"/>
          <p:cNvSpPr txBox="1"/>
          <p:nvPr/>
        </p:nvSpPr>
        <p:spPr>
          <a:xfrm>
            <a:off x="431800" y="468000"/>
            <a:ext cx="1944376" cy="461665"/>
          </a:xfrm>
          <a:prstGeom prst="rect">
            <a:avLst/>
          </a:prstGeom>
          <a:noFill/>
        </p:spPr>
        <p:txBody>
          <a:bodyPr wrap="square" rtlCol="0">
            <a:spAutoFit/>
          </a:bodyPr>
          <a:lstStyle/>
          <a:p>
            <a:pPr algn="ctr"/>
            <a:endParaRPr lang="fr-FR" sz="2400" b="1" dirty="0">
              <a:solidFill>
                <a:schemeClr val="bg1"/>
              </a:solidFill>
            </a:endParaRPr>
          </a:p>
        </p:txBody>
      </p:sp>
      <p:sp>
        <p:nvSpPr>
          <p:cNvPr id="9" name="Text10"/>
          <p:cNvSpPr>
            <a:spLocks noChangeArrowheads="1"/>
          </p:cNvSpPr>
          <p:nvPr/>
        </p:nvSpPr>
        <p:spPr bwMode="auto">
          <a:xfrm>
            <a:off x="5003800" y="2124808"/>
            <a:ext cx="3743325" cy="3554819"/>
          </a:xfrm>
          <a:prstGeom prst="rect">
            <a:avLst/>
          </a:prstGeom>
          <a:noFill/>
          <a:ln w="6350">
            <a:noFill/>
            <a:miter lim="800000"/>
            <a:headEnd/>
            <a:tailEnd/>
          </a:ln>
        </p:spPr>
        <p:txBody>
          <a:bodyPr lIns="0" tIns="0" rIns="0" bIns="0">
            <a:spAutoFit/>
          </a:bodyPr>
          <a:lstStyle/>
          <a:p>
            <a:pPr marL="180975" indent="-180975">
              <a:spcAft>
                <a:spcPts val="600"/>
              </a:spcAft>
              <a:buClr>
                <a:srgbClr val="8FA6E5"/>
              </a:buClr>
              <a:buSzPct val="85000"/>
              <a:buFont typeface="Wingdings 2" pitchFamily="18" charset="2"/>
              <a:buChar char=""/>
            </a:pPr>
            <a:r>
              <a:rPr lang="fr-FR" altLang="fr-FR" dirty="0">
                <a:solidFill>
                  <a:schemeClr val="tx1">
                    <a:lumMod val="65000"/>
                    <a:lumOff val="35000"/>
                  </a:schemeClr>
                </a:solidFill>
                <a:latin typeface="+mj-lt"/>
              </a:rPr>
              <a:t>La problématique de la gouvernance  est </a:t>
            </a:r>
            <a:r>
              <a:rPr lang="fr-FR" altLang="fr-FR" b="1" dirty="0">
                <a:solidFill>
                  <a:schemeClr val="tx1">
                    <a:lumMod val="65000"/>
                    <a:lumOff val="35000"/>
                  </a:schemeClr>
                </a:solidFill>
                <a:latin typeface="+mj-lt"/>
              </a:rPr>
              <a:t>au cœur de </a:t>
            </a:r>
            <a:r>
              <a:rPr lang="fr-FR" altLang="fr-FR" b="1" dirty="0" smtClean="0">
                <a:solidFill>
                  <a:schemeClr val="tx1">
                    <a:lumMod val="65000"/>
                    <a:lumOff val="35000"/>
                  </a:schemeClr>
                </a:solidFill>
                <a:latin typeface="+mj-lt"/>
              </a:rPr>
              <a:t>travaux récents : </a:t>
            </a:r>
          </a:p>
          <a:p>
            <a:pPr marL="625475" indent="-285750">
              <a:spcAft>
                <a:spcPts val="600"/>
              </a:spcAft>
              <a:buClr>
                <a:srgbClr val="8FA6E5"/>
              </a:buClr>
              <a:buSzPct val="85000"/>
              <a:buFont typeface="Wingdings" panose="05000000000000000000" pitchFamily="2" charset="2"/>
              <a:buChar char="Ø"/>
            </a:pPr>
            <a:r>
              <a:rPr lang="fr-FR" altLang="fr-FR" b="1" dirty="0" smtClean="0">
                <a:solidFill>
                  <a:schemeClr val="tx1">
                    <a:lumMod val="65000"/>
                    <a:lumOff val="35000"/>
                  </a:schemeClr>
                </a:solidFill>
                <a:latin typeface="+mj-lt"/>
              </a:rPr>
              <a:t>Conférence </a:t>
            </a:r>
            <a:r>
              <a:rPr lang="fr-FR" altLang="fr-FR" b="1" dirty="0">
                <a:solidFill>
                  <a:schemeClr val="tx1">
                    <a:lumMod val="65000"/>
                    <a:lumOff val="35000"/>
                  </a:schemeClr>
                </a:solidFill>
                <a:latin typeface="+mj-lt"/>
              </a:rPr>
              <a:t>gouvernementale de lutte contre la pauvreté</a:t>
            </a:r>
            <a:r>
              <a:rPr lang="fr-FR" altLang="fr-FR" dirty="0">
                <a:solidFill>
                  <a:schemeClr val="tx1">
                    <a:lumMod val="65000"/>
                    <a:lumOff val="35000"/>
                  </a:schemeClr>
                </a:solidFill>
                <a:latin typeface="+mj-lt"/>
              </a:rPr>
              <a:t> </a:t>
            </a:r>
            <a:r>
              <a:rPr lang="fr-FR" altLang="fr-FR" b="1" dirty="0">
                <a:solidFill>
                  <a:schemeClr val="tx1">
                    <a:lumMod val="65000"/>
                    <a:lumOff val="35000"/>
                  </a:schemeClr>
                </a:solidFill>
                <a:latin typeface="+mj-lt"/>
              </a:rPr>
              <a:t>et pour l’inclusion sociale </a:t>
            </a:r>
            <a:r>
              <a:rPr lang="fr-FR" altLang="fr-FR" dirty="0">
                <a:solidFill>
                  <a:schemeClr val="tx1">
                    <a:lumMod val="65000"/>
                    <a:lumOff val="35000"/>
                  </a:schemeClr>
                </a:solidFill>
                <a:latin typeface="+mj-lt"/>
              </a:rPr>
              <a:t>des 10 et 11 décembre </a:t>
            </a:r>
            <a:r>
              <a:rPr lang="fr-FR" altLang="fr-FR" dirty="0" smtClean="0">
                <a:solidFill>
                  <a:schemeClr val="tx1">
                    <a:lumMod val="65000"/>
                    <a:lumOff val="35000"/>
                  </a:schemeClr>
                </a:solidFill>
                <a:latin typeface="+mj-lt"/>
              </a:rPr>
              <a:t>2012 ;</a:t>
            </a:r>
          </a:p>
          <a:p>
            <a:pPr marL="625475" indent="-285750">
              <a:spcAft>
                <a:spcPts val="600"/>
              </a:spcAft>
              <a:buClr>
                <a:srgbClr val="8FA6E5"/>
              </a:buClr>
              <a:buSzPct val="85000"/>
              <a:buFont typeface="Wingdings" panose="05000000000000000000" pitchFamily="2" charset="2"/>
              <a:buChar char="Ø"/>
            </a:pPr>
            <a:r>
              <a:rPr lang="fr-FR" altLang="fr-FR" dirty="0">
                <a:solidFill>
                  <a:schemeClr val="tx1">
                    <a:lumMod val="65000"/>
                    <a:lumOff val="35000"/>
                  </a:schemeClr>
                </a:solidFill>
                <a:latin typeface="+mj-lt"/>
              </a:rPr>
              <a:t>M</a:t>
            </a:r>
            <a:r>
              <a:rPr lang="fr-FR" altLang="fr-FR" dirty="0" smtClean="0">
                <a:solidFill>
                  <a:schemeClr val="tx1">
                    <a:lumMod val="65000"/>
                    <a:lumOff val="35000"/>
                  </a:schemeClr>
                </a:solidFill>
                <a:latin typeface="+mj-lt"/>
              </a:rPr>
              <a:t>ission </a:t>
            </a:r>
            <a:r>
              <a:rPr lang="fr-FR" altLang="fr-FR" dirty="0">
                <a:solidFill>
                  <a:schemeClr val="tx1">
                    <a:lumMod val="65000"/>
                    <a:lumOff val="35000"/>
                  </a:schemeClr>
                </a:solidFill>
                <a:latin typeface="+mj-lt"/>
              </a:rPr>
              <a:t>de suivi du </a:t>
            </a:r>
            <a:r>
              <a:rPr lang="fr-FR" altLang="fr-FR" b="1" dirty="0">
                <a:solidFill>
                  <a:schemeClr val="tx1">
                    <a:lumMod val="65000"/>
                    <a:lumOff val="35000"/>
                  </a:schemeClr>
                </a:solidFill>
                <a:latin typeface="+mj-lt"/>
              </a:rPr>
              <a:t>plan quinquennal </a:t>
            </a:r>
            <a:r>
              <a:rPr lang="fr-FR" altLang="fr-FR" b="1" dirty="0" smtClean="0">
                <a:solidFill>
                  <a:schemeClr val="tx1">
                    <a:lumMod val="65000"/>
                    <a:lumOff val="35000"/>
                  </a:schemeClr>
                </a:solidFill>
                <a:latin typeface="+mj-lt"/>
              </a:rPr>
              <a:t>Pauvreté</a:t>
            </a:r>
            <a:r>
              <a:rPr lang="fr-FR" altLang="fr-FR" dirty="0">
                <a:solidFill>
                  <a:schemeClr val="tx1">
                    <a:lumMod val="65000"/>
                    <a:lumOff val="35000"/>
                  </a:schemeClr>
                </a:solidFill>
                <a:latin typeface="+mj-lt"/>
              </a:rPr>
              <a:t> </a:t>
            </a:r>
            <a:r>
              <a:rPr lang="fr-FR" altLang="fr-FR" dirty="0" smtClean="0">
                <a:solidFill>
                  <a:schemeClr val="tx1">
                    <a:lumMod val="65000"/>
                    <a:lumOff val="35000"/>
                  </a:schemeClr>
                </a:solidFill>
                <a:latin typeface="+mj-lt"/>
              </a:rPr>
              <a:t>confiée à François </a:t>
            </a:r>
            <a:r>
              <a:rPr lang="fr-FR" altLang="fr-FR" dirty="0" err="1" smtClean="0">
                <a:solidFill>
                  <a:schemeClr val="tx1">
                    <a:lumMod val="65000"/>
                    <a:lumOff val="35000"/>
                  </a:schemeClr>
                </a:solidFill>
                <a:latin typeface="+mj-lt"/>
              </a:rPr>
              <a:t>Chérèque</a:t>
            </a:r>
            <a:r>
              <a:rPr lang="fr-FR" altLang="fr-FR" dirty="0" smtClean="0">
                <a:solidFill>
                  <a:schemeClr val="tx1">
                    <a:lumMod val="65000"/>
                    <a:lumOff val="35000"/>
                  </a:schemeClr>
                </a:solidFill>
                <a:latin typeface="+mj-lt"/>
              </a:rPr>
              <a:t> ;</a:t>
            </a:r>
            <a:endParaRPr lang="fr-FR" altLang="fr-FR" dirty="0">
              <a:solidFill>
                <a:schemeClr val="tx1">
                  <a:lumMod val="65000"/>
                  <a:lumOff val="35000"/>
                </a:schemeClr>
              </a:solidFill>
              <a:latin typeface="+mj-lt"/>
            </a:endParaRPr>
          </a:p>
          <a:p>
            <a:pPr marL="625475" indent="-285750">
              <a:spcAft>
                <a:spcPts val="600"/>
              </a:spcAft>
              <a:buClr>
                <a:srgbClr val="8FA6E5"/>
              </a:buClr>
              <a:buSzPct val="85000"/>
              <a:buFont typeface="Wingdings" panose="05000000000000000000" pitchFamily="2" charset="2"/>
              <a:buChar char="Ø"/>
            </a:pPr>
            <a:r>
              <a:rPr lang="fr-FR" altLang="fr-FR" dirty="0" smtClean="0">
                <a:solidFill>
                  <a:schemeClr val="tx1">
                    <a:lumMod val="65000"/>
                    <a:lumOff val="35000"/>
                  </a:schemeClr>
                </a:solidFill>
                <a:latin typeface="+mj-lt"/>
              </a:rPr>
              <a:t>Evaluation réalisée au titre de la </a:t>
            </a:r>
            <a:r>
              <a:rPr lang="fr-FR" altLang="fr-FR" b="1" dirty="0" smtClean="0">
                <a:solidFill>
                  <a:schemeClr val="tx1">
                    <a:lumMod val="65000"/>
                    <a:lumOff val="35000"/>
                  </a:schemeClr>
                </a:solidFill>
                <a:latin typeface="+mj-lt"/>
              </a:rPr>
              <a:t>Modernisation de l’action publique. </a:t>
            </a:r>
            <a:endParaRPr lang="fr-FR" altLang="fr-FR" b="1" dirty="0">
              <a:solidFill>
                <a:schemeClr val="tx1">
                  <a:lumMod val="65000"/>
                  <a:lumOff val="35000"/>
                </a:schemeClr>
              </a:solidFill>
              <a:latin typeface="+mj-lt"/>
            </a:endParaRPr>
          </a:p>
        </p:txBody>
      </p:sp>
      <p:sp>
        <p:nvSpPr>
          <p:cNvPr id="10" name="Text10"/>
          <p:cNvSpPr>
            <a:spLocks noChangeArrowheads="1"/>
          </p:cNvSpPr>
          <p:nvPr/>
        </p:nvSpPr>
        <p:spPr bwMode="auto">
          <a:xfrm>
            <a:off x="771525" y="2124808"/>
            <a:ext cx="3802063" cy="3693319"/>
          </a:xfrm>
          <a:prstGeom prst="rect">
            <a:avLst/>
          </a:prstGeom>
          <a:noFill/>
          <a:ln w="6350">
            <a:noFill/>
            <a:miter lim="800000"/>
            <a:headEnd/>
            <a:tailEnd/>
          </a:ln>
        </p:spPr>
        <p:txBody>
          <a:bodyPr lIns="0" tIns="0" rIns="0" bIns="0">
            <a:spAutoFit/>
          </a:bodyPr>
          <a:lstStyle/>
          <a:p>
            <a:pPr marL="355600" indent="-177800" eaLnBrk="0" hangingPunct="0">
              <a:spcAft>
                <a:spcPts val="1800"/>
              </a:spcAft>
              <a:buClr>
                <a:srgbClr val="8FA6E5"/>
              </a:buClr>
              <a:buSzPct val="100000"/>
              <a:buFont typeface="Arial" pitchFamily="34" charset="0"/>
              <a:buChar char="•"/>
              <a:defRPr/>
            </a:pPr>
            <a:r>
              <a:rPr lang="fr-FR" kern="0" dirty="0">
                <a:solidFill>
                  <a:schemeClr val="tx1">
                    <a:lumMod val="65000"/>
                    <a:lumOff val="35000"/>
                  </a:schemeClr>
                </a:solidFill>
                <a:latin typeface="+mj-lt"/>
                <a:cs typeface="+mn-cs"/>
              </a:rPr>
              <a:t>Des situations d'exclusion souvent </a:t>
            </a:r>
            <a:r>
              <a:rPr lang="fr-FR" b="1" kern="0" dirty="0" smtClean="0">
                <a:solidFill>
                  <a:schemeClr val="tx1">
                    <a:lumMod val="65000"/>
                    <a:lumOff val="35000"/>
                  </a:schemeClr>
                </a:solidFill>
                <a:latin typeface="+mj-lt"/>
                <a:cs typeface="+mn-cs"/>
              </a:rPr>
              <a:t>multifactorielles ;</a:t>
            </a:r>
            <a:endParaRPr lang="fr-FR" b="1" kern="0" dirty="0">
              <a:solidFill>
                <a:schemeClr val="tx1">
                  <a:lumMod val="65000"/>
                  <a:lumOff val="35000"/>
                </a:schemeClr>
              </a:solidFill>
              <a:latin typeface="+mj-lt"/>
              <a:cs typeface="+mn-cs"/>
            </a:endParaRPr>
          </a:p>
          <a:p>
            <a:pPr marL="355600" indent="-177800" eaLnBrk="0" hangingPunct="0">
              <a:spcAft>
                <a:spcPts val="1800"/>
              </a:spcAft>
              <a:buClr>
                <a:srgbClr val="8FA6E5"/>
              </a:buClr>
              <a:buSzPct val="100000"/>
              <a:buFont typeface="Arial" pitchFamily="34" charset="0"/>
              <a:buChar char="•"/>
              <a:defRPr/>
            </a:pPr>
            <a:r>
              <a:rPr lang="fr-FR" kern="0" dirty="0">
                <a:solidFill>
                  <a:schemeClr val="tx1">
                    <a:lumMod val="65000"/>
                    <a:lumOff val="35000"/>
                  </a:schemeClr>
                </a:solidFill>
                <a:latin typeface="+mj-lt"/>
                <a:cs typeface="+mn-cs"/>
              </a:rPr>
              <a:t>Des situations d'exclusion pouvant parfois être </a:t>
            </a:r>
            <a:r>
              <a:rPr lang="fr-FR" b="1" kern="0" dirty="0" smtClean="0">
                <a:solidFill>
                  <a:schemeClr val="tx1">
                    <a:lumMod val="65000"/>
                    <a:lumOff val="35000"/>
                  </a:schemeClr>
                </a:solidFill>
                <a:latin typeface="+mj-lt"/>
                <a:cs typeface="+mn-cs"/>
              </a:rPr>
              <a:t>identifiées </a:t>
            </a:r>
            <a:r>
              <a:rPr lang="fr-FR" b="1" kern="0" dirty="0">
                <a:solidFill>
                  <a:schemeClr val="tx1">
                    <a:lumMod val="65000"/>
                    <a:lumOff val="35000"/>
                  </a:schemeClr>
                </a:solidFill>
                <a:latin typeface="+mj-lt"/>
                <a:cs typeface="+mn-cs"/>
              </a:rPr>
              <a:t>en </a:t>
            </a:r>
            <a:r>
              <a:rPr lang="fr-FR" b="1" kern="0" dirty="0" smtClean="0">
                <a:solidFill>
                  <a:schemeClr val="tx1">
                    <a:lumMod val="65000"/>
                    <a:lumOff val="35000"/>
                  </a:schemeClr>
                </a:solidFill>
                <a:latin typeface="+mj-lt"/>
                <a:cs typeface="+mn-cs"/>
              </a:rPr>
              <a:t>amont ;</a:t>
            </a:r>
            <a:endParaRPr lang="fr-FR" b="1" kern="0" dirty="0">
              <a:solidFill>
                <a:schemeClr val="tx1">
                  <a:lumMod val="65000"/>
                  <a:lumOff val="35000"/>
                </a:schemeClr>
              </a:solidFill>
              <a:latin typeface="+mj-lt"/>
              <a:cs typeface="+mn-cs"/>
            </a:endParaRPr>
          </a:p>
          <a:p>
            <a:pPr marL="355600" indent="-177800" eaLnBrk="0" hangingPunct="0">
              <a:spcAft>
                <a:spcPts val="1800"/>
              </a:spcAft>
              <a:buClr>
                <a:srgbClr val="8FA6E5"/>
              </a:buClr>
              <a:buSzPct val="100000"/>
              <a:buFont typeface="Arial" pitchFamily="34" charset="0"/>
              <a:buChar char="•"/>
              <a:defRPr/>
            </a:pPr>
            <a:r>
              <a:rPr lang="fr-FR" kern="0" dirty="0">
                <a:solidFill>
                  <a:schemeClr val="tx1">
                    <a:lumMod val="65000"/>
                    <a:lumOff val="35000"/>
                  </a:schemeClr>
                </a:solidFill>
                <a:latin typeface="+mj-lt"/>
                <a:cs typeface="+mn-cs"/>
              </a:rPr>
              <a:t>Une </a:t>
            </a:r>
            <a:r>
              <a:rPr lang="fr-FR" b="1" kern="0" dirty="0">
                <a:solidFill>
                  <a:schemeClr val="tx1">
                    <a:lumMod val="65000"/>
                    <a:lumOff val="35000"/>
                  </a:schemeClr>
                </a:solidFill>
                <a:latin typeface="+mj-lt"/>
                <a:cs typeface="+mn-cs"/>
              </a:rPr>
              <a:t>multiplicité d'acteurs locaux </a:t>
            </a:r>
            <a:r>
              <a:rPr lang="fr-FR" b="1" kern="0" dirty="0" smtClean="0">
                <a:solidFill>
                  <a:schemeClr val="tx1">
                    <a:lumMod val="65000"/>
                    <a:lumOff val="35000"/>
                  </a:schemeClr>
                </a:solidFill>
                <a:latin typeface="+mj-lt"/>
                <a:cs typeface="+mn-cs"/>
              </a:rPr>
              <a:t>impliqués ;</a:t>
            </a:r>
            <a:endParaRPr lang="fr-FR" kern="0" dirty="0">
              <a:solidFill>
                <a:schemeClr val="tx1">
                  <a:lumMod val="65000"/>
                  <a:lumOff val="35000"/>
                </a:schemeClr>
              </a:solidFill>
              <a:latin typeface="+mj-lt"/>
              <a:cs typeface="+mn-cs"/>
            </a:endParaRPr>
          </a:p>
          <a:p>
            <a:pPr marL="355600" indent="-177800" eaLnBrk="0" hangingPunct="0">
              <a:spcAft>
                <a:spcPts val="1800"/>
              </a:spcAft>
              <a:buClr>
                <a:srgbClr val="8FA6E5"/>
              </a:buClr>
              <a:buSzPct val="100000"/>
              <a:buFont typeface="Arial" pitchFamily="34" charset="0"/>
              <a:buChar char="•"/>
              <a:defRPr/>
            </a:pPr>
            <a:r>
              <a:rPr lang="fr-FR" kern="0" dirty="0" smtClean="0">
                <a:solidFill>
                  <a:schemeClr val="tx1">
                    <a:lumMod val="65000"/>
                    <a:lumOff val="35000"/>
                  </a:schemeClr>
                </a:solidFill>
                <a:latin typeface="+mj-lt"/>
                <a:cs typeface="+mn-cs"/>
              </a:rPr>
              <a:t>Des </a:t>
            </a:r>
            <a:r>
              <a:rPr lang="fr-FR" b="1" kern="0" dirty="0">
                <a:solidFill>
                  <a:schemeClr val="tx1">
                    <a:lumMod val="65000"/>
                    <a:lumOff val="35000"/>
                  </a:schemeClr>
                </a:solidFill>
                <a:latin typeface="+mj-lt"/>
                <a:cs typeface="+mn-cs"/>
              </a:rPr>
              <a:t>moyens importants </a:t>
            </a:r>
            <a:r>
              <a:rPr lang="fr-FR" kern="0" dirty="0">
                <a:solidFill>
                  <a:schemeClr val="tx1">
                    <a:lumMod val="65000"/>
                    <a:lumOff val="35000"/>
                  </a:schemeClr>
                </a:solidFill>
                <a:latin typeface="+mj-lt"/>
                <a:cs typeface="+mn-cs"/>
              </a:rPr>
              <a:t>mobilisés (humains, financiers)</a:t>
            </a:r>
          </a:p>
          <a:p>
            <a:pPr marL="355600" indent="-177800" eaLnBrk="0" hangingPunct="0">
              <a:spcAft>
                <a:spcPts val="1800"/>
              </a:spcAft>
              <a:buClr>
                <a:srgbClr val="8FA6E5"/>
              </a:buClr>
              <a:buSzPct val="100000"/>
              <a:buFont typeface="Arial" pitchFamily="34" charset="0"/>
              <a:buChar char="•"/>
              <a:defRPr/>
            </a:pPr>
            <a:r>
              <a:rPr lang="fr-FR" kern="0" dirty="0">
                <a:solidFill>
                  <a:schemeClr val="tx1">
                    <a:lumMod val="65000"/>
                    <a:lumOff val="35000"/>
                  </a:schemeClr>
                </a:solidFill>
                <a:latin typeface="+mj-lt"/>
                <a:cs typeface="+mn-cs"/>
              </a:rPr>
              <a:t>Un besoin </a:t>
            </a:r>
            <a:r>
              <a:rPr lang="fr-FR" b="1" kern="0" dirty="0">
                <a:solidFill>
                  <a:schemeClr val="tx1">
                    <a:lumMod val="65000"/>
                    <a:lumOff val="35000"/>
                  </a:schemeClr>
                </a:solidFill>
                <a:latin typeface="+mj-lt"/>
                <a:cs typeface="+mn-cs"/>
              </a:rPr>
              <a:t>d'implication des personnes </a:t>
            </a:r>
            <a:r>
              <a:rPr lang="fr-FR" kern="0" dirty="0">
                <a:solidFill>
                  <a:schemeClr val="tx1">
                    <a:lumMod val="65000"/>
                    <a:lumOff val="35000"/>
                  </a:schemeClr>
                </a:solidFill>
                <a:latin typeface="+mj-lt"/>
                <a:cs typeface="+mn-cs"/>
              </a:rPr>
              <a:t>dans les actions </a:t>
            </a:r>
            <a:r>
              <a:rPr lang="fr-FR" kern="0" dirty="0" smtClean="0">
                <a:solidFill>
                  <a:schemeClr val="tx1">
                    <a:lumMod val="65000"/>
                    <a:lumOff val="35000"/>
                  </a:schemeClr>
                </a:solidFill>
                <a:latin typeface="+mj-lt"/>
                <a:cs typeface="+mn-cs"/>
              </a:rPr>
              <a:t>menées.</a:t>
            </a:r>
            <a:endParaRPr lang="fr-FR" kern="0" dirty="0">
              <a:solidFill>
                <a:schemeClr val="tx1">
                  <a:lumMod val="65000"/>
                  <a:lumOff val="35000"/>
                </a:schemeClr>
              </a:solidFill>
              <a:latin typeface="+mj-lt"/>
              <a:cs typeface="+mn-cs"/>
            </a:endParaRPr>
          </a:p>
        </p:txBody>
      </p:sp>
      <p:sp>
        <p:nvSpPr>
          <p:cNvPr id="11" name="Text10"/>
          <p:cNvSpPr>
            <a:spLocks noChangeArrowheads="1"/>
          </p:cNvSpPr>
          <p:nvPr/>
        </p:nvSpPr>
        <p:spPr bwMode="auto">
          <a:xfrm>
            <a:off x="528638" y="1603182"/>
            <a:ext cx="4044950" cy="286232"/>
          </a:xfrm>
          <a:prstGeom prst="rect">
            <a:avLst/>
          </a:prstGeom>
          <a:noFill/>
          <a:ln w="6350">
            <a:noFill/>
            <a:miter lim="800000"/>
            <a:headEnd/>
            <a:tailEnd/>
          </a:ln>
        </p:spPr>
        <p:txBody>
          <a:bodyPr wrap="square" lIns="0" tIns="0" rIns="0" bIns="0">
            <a:spAutoFit/>
          </a:bodyPr>
          <a:lstStyle/>
          <a:p>
            <a:pPr marL="180975" indent="-180975" defTabSz="352425" eaLnBrk="0" hangingPunct="0">
              <a:lnSpc>
                <a:spcPct val="93000"/>
              </a:lnSpc>
              <a:buClr>
                <a:srgbClr val="8FA6E5"/>
              </a:buClr>
              <a:buSzPct val="85000"/>
              <a:buFont typeface="Wingdings 2" pitchFamily="18" charset="2"/>
              <a:buNone/>
            </a:pPr>
            <a:r>
              <a:rPr lang="fr-FR" altLang="fr-FR" sz="2000" b="1" dirty="0">
                <a:solidFill>
                  <a:schemeClr val="tx1">
                    <a:lumMod val="65000"/>
                    <a:lumOff val="35000"/>
                  </a:schemeClr>
                </a:solidFill>
                <a:latin typeface="+mj-lt"/>
              </a:rPr>
              <a:t>Une thématique à fort enjeu...</a:t>
            </a:r>
            <a:endParaRPr lang="fr-FR" altLang="fr-FR" dirty="0">
              <a:solidFill>
                <a:schemeClr val="tx1">
                  <a:lumMod val="65000"/>
                  <a:lumOff val="35000"/>
                </a:schemeClr>
              </a:solidFill>
              <a:latin typeface="+mj-lt"/>
            </a:endParaRPr>
          </a:p>
        </p:txBody>
      </p:sp>
      <p:sp>
        <p:nvSpPr>
          <p:cNvPr id="13" name="Text10"/>
          <p:cNvSpPr>
            <a:spLocks noChangeArrowheads="1"/>
          </p:cNvSpPr>
          <p:nvPr/>
        </p:nvSpPr>
        <p:spPr bwMode="auto">
          <a:xfrm>
            <a:off x="5003800" y="1616830"/>
            <a:ext cx="3887788" cy="286232"/>
          </a:xfrm>
          <a:prstGeom prst="rect">
            <a:avLst/>
          </a:prstGeom>
          <a:noFill/>
          <a:ln w="6350">
            <a:noFill/>
            <a:miter lim="800000"/>
            <a:headEnd/>
            <a:tailEnd/>
          </a:ln>
        </p:spPr>
        <p:txBody>
          <a:bodyPr lIns="0" tIns="0" rIns="0" bIns="0">
            <a:spAutoFit/>
          </a:bodyPr>
          <a:lstStyle/>
          <a:p>
            <a:pPr marL="180975" indent="-180975" defTabSz="352425" eaLnBrk="0" hangingPunct="0">
              <a:lnSpc>
                <a:spcPct val="93000"/>
              </a:lnSpc>
              <a:buClr>
                <a:srgbClr val="8FA6E5"/>
              </a:buClr>
              <a:buSzPct val="85000"/>
            </a:pPr>
            <a:r>
              <a:rPr lang="fr-FR" altLang="fr-FR" sz="2000" b="1" dirty="0" smtClean="0">
                <a:solidFill>
                  <a:schemeClr val="tx1">
                    <a:lumMod val="65000"/>
                    <a:lumOff val="35000"/>
                  </a:schemeClr>
                </a:solidFill>
                <a:latin typeface="+mj-lt"/>
              </a:rPr>
              <a:t>... fortement </a:t>
            </a:r>
            <a:r>
              <a:rPr lang="fr-FR" altLang="fr-FR" sz="2000" b="1" dirty="0">
                <a:solidFill>
                  <a:schemeClr val="tx1">
                    <a:lumMod val="65000"/>
                    <a:lumOff val="35000"/>
                  </a:schemeClr>
                </a:solidFill>
                <a:latin typeface="+mj-lt"/>
              </a:rPr>
              <a:t>mise en lumière</a:t>
            </a:r>
            <a:endParaRPr lang="fr-FR" altLang="fr-FR" dirty="0">
              <a:solidFill>
                <a:schemeClr val="tx1">
                  <a:lumMod val="65000"/>
                  <a:lumOff val="35000"/>
                </a:schemeClr>
              </a:solidFill>
              <a:latin typeface="+mj-lt"/>
            </a:endParaRPr>
          </a:p>
        </p:txBody>
      </p:sp>
      <p:cxnSp>
        <p:nvCxnSpPr>
          <p:cNvPr id="14" name="Horizontal Line"/>
          <p:cNvCxnSpPr>
            <a:cxnSpLocks/>
          </p:cNvCxnSpPr>
          <p:nvPr/>
        </p:nvCxnSpPr>
        <p:spPr bwMode="auto">
          <a:xfrm>
            <a:off x="5003800" y="1950183"/>
            <a:ext cx="3816350" cy="0"/>
          </a:xfrm>
          <a:prstGeom prst="line">
            <a:avLst/>
          </a:prstGeom>
          <a:noFill/>
          <a:ln w="22225" algn="ctr">
            <a:solidFill>
              <a:srgbClr val="FF0000"/>
            </a:solidFill>
            <a:round/>
            <a:headEnd/>
            <a:tailEnd/>
          </a:ln>
        </p:spPr>
      </p:cxnSp>
      <p:grpSp>
        <p:nvGrpSpPr>
          <p:cNvPr id="15" name="Group 130"/>
          <p:cNvGrpSpPr>
            <a:grpSpLocks/>
          </p:cNvGrpSpPr>
          <p:nvPr/>
        </p:nvGrpSpPr>
        <p:grpSpPr bwMode="auto">
          <a:xfrm>
            <a:off x="357188" y="2842599"/>
            <a:ext cx="466725" cy="466725"/>
            <a:chOff x="1941843" y="201268"/>
            <a:chExt cx="592753" cy="592751"/>
          </a:xfrm>
        </p:grpSpPr>
        <p:grpSp>
          <p:nvGrpSpPr>
            <p:cNvPr id="16" name="Group 123"/>
            <p:cNvGrpSpPr/>
            <p:nvPr/>
          </p:nvGrpSpPr>
          <p:grpSpPr>
            <a:xfrm>
              <a:off x="2181931" y="201268"/>
              <a:ext cx="112576" cy="592751"/>
              <a:chOff x="432536" y="186527"/>
              <a:chExt cx="112576" cy="592751"/>
            </a:xfrm>
            <a:solidFill>
              <a:schemeClr val="accent1"/>
            </a:solidFill>
          </p:grpSpPr>
          <p:sp>
            <p:nvSpPr>
              <p:cNvPr id="30" name="Down Arrow 59"/>
              <p:cNvSpPr/>
              <p:nvPr/>
            </p:nvSpPr>
            <p:spPr>
              <a:xfrm>
                <a:off x="432536" y="602372"/>
                <a:ext cx="112576" cy="176906"/>
              </a:xfrm>
              <a:prstGeom prst="downArrow">
                <a:avLst>
                  <a:gd name="adj1" fmla="val 58462"/>
                  <a:gd name="adj2" fmla="val 106378"/>
                </a:avLst>
              </a:prstGeom>
              <a:grp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en-US" sz="1300" dirty="0">
                  <a:solidFill>
                    <a:schemeClr val="tx1">
                      <a:lumMod val="65000"/>
                      <a:lumOff val="35000"/>
                    </a:schemeClr>
                  </a:solidFill>
                  <a:latin typeface="+mj-lt"/>
                  <a:cs typeface="Arial" pitchFamily="34" charset="0"/>
                </a:endParaRPr>
              </a:p>
            </p:txBody>
          </p:sp>
          <p:sp>
            <p:nvSpPr>
              <p:cNvPr id="32" name="Down Arrow 60"/>
              <p:cNvSpPr/>
              <p:nvPr/>
            </p:nvSpPr>
            <p:spPr>
              <a:xfrm flipV="1">
                <a:off x="432536" y="186527"/>
                <a:ext cx="112576" cy="176906"/>
              </a:xfrm>
              <a:prstGeom prst="downArrow">
                <a:avLst>
                  <a:gd name="adj1" fmla="val 58462"/>
                  <a:gd name="adj2" fmla="val 106378"/>
                </a:avLst>
              </a:prstGeom>
              <a:grp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en-US" sz="1300" dirty="0">
                  <a:solidFill>
                    <a:schemeClr val="tx1">
                      <a:lumMod val="65000"/>
                      <a:lumOff val="35000"/>
                    </a:schemeClr>
                  </a:solidFill>
                  <a:latin typeface="+mj-lt"/>
                  <a:cs typeface="Arial" pitchFamily="34" charset="0"/>
                </a:endParaRPr>
              </a:p>
            </p:txBody>
          </p:sp>
        </p:grpSp>
        <p:grpSp>
          <p:nvGrpSpPr>
            <p:cNvPr id="19" name="Group 122"/>
            <p:cNvGrpSpPr/>
            <p:nvPr/>
          </p:nvGrpSpPr>
          <p:grpSpPr>
            <a:xfrm rot="5400000">
              <a:off x="2181933" y="201270"/>
              <a:ext cx="112576" cy="592751"/>
              <a:chOff x="2352585" y="186527"/>
              <a:chExt cx="112576" cy="592751"/>
            </a:xfrm>
            <a:solidFill>
              <a:schemeClr val="accent1"/>
            </a:solidFill>
          </p:grpSpPr>
          <p:sp>
            <p:nvSpPr>
              <p:cNvPr id="28" name="Down Arrow 57"/>
              <p:cNvSpPr/>
              <p:nvPr/>
            </p:nvSpPr>
            <p:spPr>
              <a:xfrm>
                <a:off x="2352585" y="602372"/>
                <a:ext cx="112576" cy="176906"/>
              </a:xfrm>
              <a:prstGeom prst="downArrow">
                <a:avLst>
                  <a:gd name="adj1" fmla="val 58462"/>
                  <a:gd name="adj2" fmla="val 106378"/>
                </a:avLst>
              </a:prstGeom>
              <a:grp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en-US" sz="1300" dirty="0">
                  <a:solidFill>
                    <a:schemeClr val="tx1">
                      <a:lumMod val="65000"/>
                      <a:lumOff val="35000"/>
                    </a:schemeClr>
                  </a:solidFill>
                  <a:latin typeface="+mj-lt"/>
                  <a:cs typeface="Arial" pitchFamily="34" charset="0"/>
                </a:endParaRPr>
              </a:p>
            </p:txBody>
          </p:sp>
          <p:sp>
            <p:nvSpPr>
              <p:cNvPr id="29" name="Down Arrow 58"/>
              <p:cNvSpPr/>
              <p:nvPr/>
            </p:nvSpPr>
            <p:spPr>
              <a:xfrm flipV="1">
                <a:off x="2352585" y="186527"/>
                <a:ext cx="112576" cy="176906"/>
              </a:xfrm>
              <a:prstGeom prst="downArrow">
                <a:avLst>
                  <a:gd name="adj1" fmla="val 58462"/>
                  <a:gd name="adj2" fmla="val 106378"/>
                </a:avLst>
              </a:prstGeom>
              <a:grp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en-US" sz="1300" dirty="0">
                  <a:solidFill>
                    <a:schemeClr val="tx1">
                      <a:lumMod val="65000"/>
                      <a:lumOff val="35000"/>
                    </a:schemeClr>
                  </a:solidFill>
                  <a:latin typeface="+mj-lt"/>
                  <a:cs typeface="Arial" pitchFamily="34" charset="0"/>
                </a:endParaRPr>
              </a:p>
            </p:txBody>
          </p:sp>
        </p:grpSp>
        <p:grpSp>
          <p:nvGrpSpPr>
            <p:cNvPr id="20" name="Group 124"/>
            <p:cNvGrpSpPr/>
            <p:nvPr/>
          </p:nvGrpSpPr>
          <p:grpSpPr>
            <a:xfrm rot="2700000">
              <a:off x="2181931" y="201268"/>
              <a:ext cx="112576" cy="592751"/>
              <a:chOff x="2352585" y="186527"/>
              <a:chExt cx="112576" cy="592751"/>
            </a:xfrm>
            <a:solidFill>
              <a:schemeClr val="accent1"/>
            </a:solidFill>
          </p:grpSpPr>
          <p:sp>
            <p:nvSpPr>
              <p:cNvPr id="26" name="Down Arrow 55"/>
              <p:cNvSpPr/>
              <p:nvPr/>
            </p:nvSpPr>
            <p:spPr>
              <a:xfrm>
                <a:off x="2352585" y="602372"/>
                <a:ext cx="112576" cy="176906"/>
              </a:xfrm>
              <a:prstGeom prst="downArrow">
                <a:avLst>
                  <a:gd name="adj1" fmla="val 58462"/>
                  <a:gd name="adj2" fmla="val 106378"/>
                </a:avLst>
              </a:prstGeom>
              <a:grp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en-US" sz="1300" dirty="0">
                  <a:solidFill>
                    <a:schemeClr val="tx1">
                      <a:lumMod val="65000"/>
                      <a:lumOff val="35000"/>
                    </a:schemeClr>
                  </a:solidFill>
                  <a:latin typeface="+mj-lt"/>
                  <a:cs typeface="Arial" pitchFamily="34" charset="0"/>
                </a:endParaRPr>
              </a:p>
            </p:txBody>
          </p:sp>
          <p:sp>
            <p:nvSpPr>
              <p:cNvPr id="27" name="Down Arrow 56"/>
              <p:cNvSpPr/>
              <p:nvPr/>
            </p:nvSpPr>
            <p:spPr>
              <a:xfrm flipV="1">
                <a:off x="2352585" y="186527"/>
                <a:ext cx="112576" cy="176906"/>
              </a:xfrm>
              <a:prstGeom prst="downArrow">
                <a:avLst>
                  <a:gd name="adj1" fmla="val 58462"/>
                  <a:gd name="adj2" fmla="val 106378"/>
                </a:avLst>
              </a:prstGeom>
              <a:grp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en-US" sz="1300" dirty="0">
                  <a:solidFill>
                    <a:schemeClr val="tx1">
                      <a:lumMod val="65000"/>
                      <a:lumOff val="35000"/>
                    </a:schemeClr>
                  </a:solidFill>
                  <a:latin typeface="+mj-lt"/>
                  <a:cs typeface="Arial" pitchFamily="34" charset="0"/>
                </a:endParaRPr>
              </a:p>
            </p:txBody>
          </p:sp>
        </p:grpSp>
        <p:grpSp>
          <p:nvGrpSpPr>
            <p:cNvPr id="21" name="Group 127"/>
            <p:cNvGrpSpPr/>
            <p:nvPr/>
          </p:nvGrpSpPr>
          <p:grpSpPr>
            <a:xfrm rot="18900000">
              <a:off x="2181931" y="201268"/>
              <a:ext cx="112576" cy="592751"/>
              <a:chOff x="2352585" y="186527"/>
              <a:chExt cx="112576" cy="592751"/>
            </a:xfrm>
            <a:solidFill>
              <a:schemeClr val="accent1"/>
            </a:solidFill>
          </p:grpSpPr>
          <p:sp>
            <p:nvSpPr>
              <p:cNvPr id="22" name="Down Arrow 53"/>
              <p:cNvSpPr/>
              <p:nvPr/>
            </p:nvSpPr>
            <p:spPr>
              <a:xfrm>
                <a:off x="2352585" y="602372"/>
                <a:ext cx="112576" cy="176906"/>
              </a:xfrm>
              <a:prstGeom prst="downArrow">
                <a:avLst>
                  <a:gd name="adj1" fmla="val 58462"/>
                  <a:gd name="adj2" fmla="val 106378"/>
                </a:avLst>
              </a:prstGeom>
              <a:grp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en-US" sz="1300" dirty="0">
                  <a:solidFill>
                    <a:schemeClr val="tx1">
                      <a:lumMod val="65000"/>
                      <a:lumOff val="35000"/>
                    </a:schemeClr>
                  </a:solidFill>
                  <a:latin typeface="+mj-lt"/>
                  <a:cs typeface="Arial" pitchFamily="34" charset="0"/>
                </a:endParaRPr>
              </a:p>
            </p:txBody>
          </p:sp>
          <p:sp>
            <p:nvSpPr>
              <p:cNvPr id="24" name="Down Arrow 54"/>
              <p:cNvSpPr/>
              <p:nvPr/>
            </p:nvSpPr>
            <p:spPr>
              <a:xfrm flipV="1">
                <a:off x="2352585" y="186527"/>
                <a:ext cx="112576" cy="176906"/>
              </a:xfrm>
              <a:prstGeom prst="downArrow">
                <a:avLst>
                  <a:gd name="adj1" fmla="val 58462"/>
                  <a:gd name="adj2" fmla="val 106378"/>
                </a:avLst>
              </a:prstGeom>
              <a:grp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en-US" sz="1300" dirty="0">
                  <a:solidFill>
                    <a:schemeClr val="tx1">
                      <a:lumMod val="65000"/>
                      <a:lumOff val="35000"/>
                    </a:schemeClr>
                  </a:solidFill>
                  <a:latin typeface="+mj-lt"/>
                  <a:cs typeface="Arial" pitchFamily="34" charset="0"/>
                </a:endParaRPr>
              </a:p>
            </p:txBody>
          </p:sp>
        </p:grpSp>
      </p:grpSp>
      <p:sp>
        <p:nvSpPr>
          <p:cNvPr id="33" name="Freeform 92"/>
          <p:cNvSpPr>
            <a:spLocks noEditPoints="1"/>
          </p:cNvSpPr>
          <p:nvPr/>
        </p:nvSpPr>
        <p:spPr bwMode="auto">
          <a:xfrm>
            <a:off x="403225" y="2088604"/>
            <a:ext cx="374650" cy="414337"/>
          </a:xfrm>
          <a:custGeom>
            <a:avLst/>
            <a:gdLst>
              <a:gd name="T0" fmla="*/ 62442 w 420"/>
              <a:gd name="T1" fmla="*/ 48470 h 530"/>
              <a:gd name="T2" fmla="*/ 44601 w 420"/>
              <a:gd name="T3" fmla="*/ 34398 h 530"/>
              <a:gd name="T4" fmla="*/ 28545 w 420"/>
              <a:gd name="T5" fmla="*/ 54724 h 530"/>
              <a:gd name="T6" fmla="*/ 331833 w 420"/>
              <a:gd name="T7" fmla="*/ 64105 h 530"/>
              <a:gd name="T8" fmla="*/ 347889 w 420"/>
              <a:gd name="T9" fmla="*/ 43779 h 530"/>
              <a:gd name="T10" fmla="*/ 319345 w 420"/>
              <a:gd name="T11" fmla="*/ 37525 h 530"/>
              <a:gd name="T12" fmla="*/ 324697 w 420"/>
              <a:gd name="T13" fmla="*/ 62541 h 530"/>
              <a:gd name="T14" fmla="*/ 199813 w 420"/>
              <a:gd name="T15" fmla="*/ 59414 h 530"/>
              <a:gd name="T16" fmla="*/ 221222 w 420"/>
              <a:gd name="T17" fmla="*/ 31271 h 530"/>
              <a:gd name="T18" fmla="*/ 206950 w 420"/>
              <a:gd name="T19" fmla="*/ 6254 h 530"/>
              <a:gd name="T20" fmla="*/ 173053 w 420"/>
              <a:gd name="T21" fmla="*/ 3127 h 530"/>
              <a:gd name="T22" fmla="*/ 151644 w 420"/>
              <a:gd name="T23" fmla="*/ 31271 h 530"/>
              <a:gd name="T24" fmla="*/ 167700 w 420"/>
              <a:gd name="T25" fmla="*/ 56287 h 530"/>
              <a:gd name="T26" fmla="*/ 149860 w 420"/>
              <a:gd name="T27" fmla="*/ 70359 h 530"/>
              <a:gd name="T28" fmla="*/ 108827 w 420"/>
              <a:gd name="T29" fmla="*/ 90685 h 530"/>
              <a:gd name="T30" fmla="*/ 99907 w 420"/>
              <a:gd name="T31" fmla="*/ 220459 h 530"/>
              <a:gd name="T32" fmla="*/ 101691 w 420"/>
              <a:gd name="T33" fmla="*/ 226713 h 530"/>
              <a:gd name="T34" fmla="*/ 103475 w 420"/>
              <a:gd name="T35" fmla="*/ 229840 h 530"/>
              <a:gd name="T36" fmla="*/ 123099 w 420"/>
              <a:gd name="T37" fmla="*/ 234530 h 530"/>
              <a:gd name="T38" fmla="*/ 130235 w 420"/>
              <a:gd name="T39" fmla="*/ 229840 h 530"/>
              <a:gd name="T40" fmla="*/ 132020 w 420"/>
              <a:gd name="T41" fmla="*/ 225149 h 530"/>
              <a:gd name="T42" fmla="*/ 133804 w 420"/>
              <a:gd name="T43" fmla="*/ 218895 h 530"/>
              <a:gd name="T44" fmla="*/ 140940 w 420"/>
              <a:gd name="T45" fmla="*/ 395575 h 530"/>
              <a:gd name="T46" fmla="*/ 162348 w 420"/>
              <a:gd name="T47" fmla="*/ 414337 h 530"/>
              <a:gd name="T48" fmla="*/ 190893 w 420"/>
              <a:gd name="T49" fmla="*/ 239221 h 530"/>
              <a:gd name="T50" fmla="*/ 212302 w 420"/>
              <a:gd name="T51" fmla="*/ 414337 h 530"/>
              <a:gd name="T52" fmla="*/ 233710 w 420"/>
              <a:gd name="T53" fmla="*/ 214204 h 530"/>
              <a:gd name="T54" fmla="*/ 240846 w 420"/>
              <a:gd name="T55" fmla="*/ 197006 h 530"/>
              <a:gd name="T56" fmla="*/ 249767 w 420"/>
              <a:gd name="T57" fmla="*/ 234530 h 530"/>
              <a:gd name="T58" fmla="*/ 274743 w 420"/>
              <a:gd name="T59" fmla="*/ 220459 h 530"/>
              <a:gd name="T60" fmla="*/ 272959 w 420"/>
              <a:gd name="T61" fmla="*/ 106320 h 530"/>
              <a:gd name="T62" fmla="*/ 233710 w 420"/>
              <a:gd name="T63" fmla="*/ 71923 h 530"/>
              <a:gd name="T64" fmla="*/ 16056 w 420"/>
              <a:gd name="T65" fmla="*/ 70359 h 530"/>
              <a:gd name="T66" fmla="*/ 1784 w 420"/>
              <a:gd name="T67" fmla="*/ 146972 h 530"/>
              <a:gd name="T68" fmla="*/ 16056 w 420"/>
              <a:gd name="T69" fmla="*/ 148536 h 530"/>
              <a:gd name="T70" fmla="*/ 21409 w 420"/>
              <a:gd name="T71" fmla="*/ 142282 h 530"/>
              <a:gd name="T72" fmla="*/ 26761 w 420"/>
              <a:gd name="T73" fmla="*/ 239221 h 530"/>
              <a:gd name="T74" fmla="*/ 42817 w 420"/>
              <a:gd name="T75" fmla="*/ 229840 h 530"/>
              <a:gd name="T76" fmla="*/ 46385 w 420"/>
              <a:gd name="T77" fmla="*/ 229840 h 530"/>
              <a:gd name="T78" fmla="*/ 60658 w 420"/>
              <a:gd name="T79" fmla="*/ 239221 h 530"/>
              <a:gd name="T80" fmla="*/ 67794 w 420"/>
              <a:gd name="T81" fmla="*/ 93812 h 530"/>
              <a:gd name="T82" fmla="*/ 73146 w 420"/>
              <a:gd name="T83" fmla="*/ 148536 h 530"/>
              <a:gd name="T84" fmla="*/ 87418 w 420"/>
              <a:gd name="T85" fmla="*/ 146972 h 530"/>
              <a:gd name="T86" fmla="*/ 80282 w 420"/>
              <a:gd name="T87" fmla="*/ 75050 h 530"/>
              <a:gd name="T88" fmla="*/ 313992 w 420"/>
              <a:gd name="T89" fmla="*/ 68796 h 530"/>
              <a:gd name="T90" fmla="*/ 289016 w 420"/>
              <a:gd name="T91" fmla="*/ 143845 h 530"/>
              <a:gd name="T92" fmla="*/ 299720 w 420"/>
              <a:gd name="T93" fmla="*/ 150099 h 530"/>
              <a:gd name="T94" fmla="*/ 308640 w 420"/>
              <a:gd name="T95" fmla="*/ 93812 h 530"/>
              <a:gd name="T96" fmla="*/ 310424 w 420"/>
              <a:gd name="T97" fmla="*/ 234530 h 530"/>
              <a:gd name="T98" fmla="*/ 326481 w 420"/>
              <a:gd name="T99" fmla="*/ 237657 h 530"/>
              <a:gd name="T100" fmla="*/ 333617 w 420"/>
              <a:gd name="T101" fmla="*/ 153227 h 530"/>
              <a:gd name="T102" fmla="*/ 337185 w 420"/>
              <a:gd name="T103" fmla="*/ 237657 h 530"/>
              <a:gd name="T104" fmla="*/ 355025 w 420"/>
              <a:gd name="T105" fmla="*/ 234530 h 530"/>
              <a:gd name="T106" fmla="*/ 358594 w 420"/>
              <a:gd name="T107" fmla="*/ 93812 h 530"/>
              <a:gd name="T108" fmla="*/ 363946 w 420"/>
              <a:gd name="T109" fmla="*/ 150099 h 530"/>
              <a:gd name="T110" fmla="*/ 374650 w 420"/>
              <a:gd name="T111" fmla="*/ 143845 h 530"/>
              <a:gd name="T112" fmla="*/ 360378 w 420"/>
              <a:gd name="T113" fmla="*/ 70359 h 53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20"/>
              <a:gd name="T172" fmla="*/ 0 h 530"/>
              <a:gd name="T173" fmla="*/ 420 w 420"/>
              <a:gd name="T174" fmla="*/ 530 h 530"/>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20" h="530">
                <a:moveTo>
                  <a:pt x="50" y="82"/>
                </a:moveTo>
                <a:lnTo>
                  <a:pt x="50" y="82"/>
                </a:lnTo>
                <a:lnTo>
                  <a:pt x="58" y="80"/>
                </a:lnTo>
                <a:lnTo>
                  <a:pt x="64" y="76"/>
                </a:lnTo>
                <a:lnTo>
                  <a:pt x="68" y="70"/>
                </a:lnTo>
                <a:lnTo>
                  <a:pt x="70" y="62"/>
                </a:lnTo>
                <a:lnTo>
                  <a:pt x="68" y="56"/>
                </a:lnTo>
                <a:lnTo>
                  <a:pt x="64" y="48"/>
                </a:lnTo>
                <a:lnTo>
                  <a:pt x="58" y="44"/>
                </a:lnTo>
                <a:lnTo>
                  <a:pt x="50" y="44"/>
                </a:lnTo>
                <a:lnTo>
                  <a:pt x="42" y="44"/>
                </a:lnTo>
                <a:lnTo>
                  <a:pt x="36" y="48"/>
                </a:lnTo>
                <a:lnTo>
                  <a:pt x="32" y="56"/>
                </a:lnTo>
                <a:lnTo>
                  <a:pt x="30" y="62"/>
                </a:lnTo>
                <a:lnTo>
                  <a:pt x="32" y="70"/>
                </a:lnTo>
                <a:lnTo>
                  <a:pt x="36" y="76"/>
                </a:lnTo>
                <a:lnTo>
                  <a:pt x="42" y="80"/>
                </a:lnTo>
                <a:lnTo>
                  <a:pt x="50" y="82"/>
                </a:lnTo>
                <a:close/>
                <a:moveTo>
                  <a:pt x="372" y="82"/>
                </a:moveTo>
                <a:lnTo>
                  <a:pt x="372" y="82"/>
                </a:lnTo>
                <a:lnTo>
                  <a:pt x="380" y="80"/>
                </a:lnTo>
                <a:lnTo>
                  <a:pt x="386" y="76"/>
                </a:lnTo>
                <a:lnTo>
                  <a:pt x="390" y="70"/>
                </a:lnTo>
                <a:lnTo>
                  <a:pt x="392" y="62"/>
                </a:lnTo>
                <a:lnTo>
                  <a:pt x="390" y="56"/>
                </a:lnTo>
                <a:lnTo>
                  <a:pt x="386" y="48"/>
                </a:lnTo>
                <a:lnTo>
                  <a:pt x="380" y="44"/>
                </a:lnTo>
                <a:lnTo>
                  <a:pt x="372" y="44"/>
                </a:lnTo>
                <a:lnTo>
                  <a:pt x="364" y="44"/>
                </a:lnTo>
                <a:lnTo>
                  <a:pt x="358" y="48"/>
                </a:lnTo>
                <a:lnTo>
                  <a:pt x="354" y="56"/>
                </a:lnTo>
                <a:lnTo>
                  <a:pt x="352" y="62"/>
                </a:lnTo>
                <a:lnTo>
                  <a:pt x="354" y="70"/>
                </a:lnTo>
                <a:lnTo>
                  <a:pt x="358" y="76"/>
                </a:lnTo>
                <a:lnTo>
                  <a:pt x="364" y="80"/>
                </a:lnTo>
                <a:lnTo>
                  <a:pt x="372" y="82"/>
                </a:lnTo>
                <a:close/>
                <a:moveTo>
                  <a:pt x="210" y="78"/>
                </a:moveTo>
                <a:lnTo>
                  <a:pt x="210" y="78"/>
                </a:lnTo>
                <a:lnTo>
                  <a:pt x="218" y="78"/>
                </a:lnTo>
                <a:lnTo>
                  <a:pt x="224" y="76"/>
                </a:lnTo>
                <a:lnTo>
                  <a:pt x="232" y="72"/>
                </a:lnTo>
                <a:lnTo>
                  <a:pt x="238" y="68"/>
                </a:lnTo>
                <a:lnTo>
                  <a:pt x="242" y="62"/>
                </a:lnTo>
                <a:lnTo>
                  <a:pt x="246" y="54"/>
                </a:lnTo>
                <a:lnTo>
                  <a:pt x="248" y="48"/>
                </a:lnTo>
                <a:lnTo>
                  <a:pt x="248" y="40"/>
                </a:lnTo>
                <a:lnTo>
                  <a:pt x="248" y="32"/>
                </a:lnTo>
                <a:lnTo>
                  <a:pt x="246" y="24"/>
                </a:lnTo>
                <a:lnTo>
                  <a:pt x="242" y="18"/>
                </a:lnTo>
                <a:lnTo>
                  <a:pt x="238" y="12"/>
                </a:lnTo>
                <a:lnTo>
                  <a:pt x="232" y="8"/>
                </a:lnTo>
                <a:lnTo>
                  <a:pt x="224" y="4"/>
                </a:lnTo>
                <a:lnTo>
                  <a:pt x="218" y="2"/>
                </a:lnTo>
                <a:lnTo>
                  <a:pt x="210" y="0"/>
                </a:lnTo>
                <a:lnTo>
                  <a:pt x="202" y="2"/>
                </a:lnTo>
                <a:lnTo>
                  <a:pt x="194" y="4"/>
                </a:lnTo>
                <a:lnTo>
                  <a:pt x="188" y="8"/>
                </a:lnTo>
                <a:lnTo>
                  <a:pt x="182" y="12"/>
                </a:lnTo>
                <a:lnTo>
                  <a:pt x="178" y="18"/>
                </a:lnTo>
                <a:lnTo>
                  <a:pt x="174" y="24"/>
                </a:lnTo>
                <a:lnTo>
                  <a:pt x="172" y="32"/>
                </a:lnTo>
                <a:lnTo>
                  <a:pt x="170" y="40"/>
                </a:lnTo>
                <a:lnTo>
                  <a:pt x="172" y="48"/>
                </a:lnTo>
                <a:lnTo>
                  <a:pt x="174" y="54"/>
                </a:lnTo>
                <a:lnTo>
                  <a:pt x="178" y="62"/>
                </a:lnTo>
                <a:lnTo>
                  <a:pt x="182" y="68"/>
                </a:lnTo>
                <a:lnTo>
                  <a:pt x="188" y="72"/>
                </a:lnTo>
                <a:lnTo>
                  <a:pt x="194" y="76"/>
                </a:lnTo>
                <a:lnTo>
                  <a:pt x="202" y="78"/>
                </a:lnTo>
                <a:lnTo>
                  <a:pt x="210" y="78"/>
                </a:lnTo>
                <a:close/>
                <a:moveTo>
                  <a:pt x="252" y="90"/>
                </a:moveTo>
                <a:lnTo>
                  <a:pt x="168" y="90"/>
                </a:lnTo>
                <a:lnTo>
                  <a:pt x="156" y="92"/>
                </a:lnTo>
                <a:lnTo>
                  <a:pt x="146" y="96"/>
                </a:lnTo>
                <a:lnTo>
                  <a:pt x="136" y="100"/>
                </a:lnTo>
                <a:lnTo>
                  <a:pt x="128" y="108"/>
                </a:lnTo>
                <a:lnTo>
                  <a:pt x="122" y="116"/>
                </a:lnTo>
                <a:lnTo>
                  <a:pt x="116" y="126"/>
                </a:lnTo>
                <a:lnTo>
                  <a:pt x="112" y="136"/>
                </a:lnTo>
                <a:lnTo>
                  <a:pt x="112" y="148"/>
                </a:lnTo>
                <a:lnTo>
                  <a:pt x="112" y="270"/>
                </a:lnTo>
                <a:lnTo>
                  <a:pt x="112" y="282"/>
                </a:lnTo>
                <a:lnTo>
                  <a:pt x="112" y="286"/>
                </a:lnTo>
                <a:lnTo>
                  <a:pt x="114" y="290"/>
                </a:lnTo>
                <a:lnTo>
                  <a:pt x="114" y="292"/>
                </a:lnTo>
                <a:lnTo>
                  <a:pt x="116" y="294"/>
                </a:lnTo>
                <a:lnTo>
                  <a:pt x="122" y="300"/>
                </a:lnTo>
                <a:lnTo>
                  <a:pt x="130" y="302"/>
                </a:lnTo>
                <a:lnTo>
                  <a:pt x="138" y="300"/>
                </a:lnTo>
                <a:lnTo>
                  <a:pt x="146" y="294"/>
                </a:lnTo>
                <a:lnTo>
                  <a:pt x="146" y="292"/>
                </a:lnTo>
                <a:lnTo>
                  <a:pt x="148" y="292"/>
                </a:lnTo>
                <a:lnTo>
                  <a:pt x="148" y="288"/>
                </a:lnTo>
                <a:lnTo>
                  <a:pt x="150" y="286"/>
                </a:lnTo>
                <a:lnTo>
                  <a:pt x="150" y="282"/>
                </a:lnTo>
                <a:lnTo>
                  <a:pt x="150" y="280"/>
                </a:lnTo>
                <a:lnTo>
                  <a:pt x="150" y="154"/>
                </a:lnTo>
                <a:lnTo>
                  <a:pt x="158" y="154"/>
                </a:lnTo>
                <a:lnTo>
                  <a:pt x="158" y="278"/>
                </a:lnTo>
                <a:lnTo>
                  <a:pt x="158" y="294"/>
                </a:lnTo>
                <a:lnTo>
                  <a:pt x="158" y="300"/>
                </a:lnTo>
                <a:lnTo>
                  <a:pt x="158" y="506"/>
                </a:lnTo>
                <a:lnTo>
                  <a:pt x="158" y="514"/>
                </a:lnTo>
                <a:lnTo>
                  <a:pt x="164" y="522"/>
                </a:lnTo>
                <a:lnTo>
                  <a:pt x="172" y="528"/>
                </a:lnTo>
                <a:lnTo>
                  <a:pt x="182" y="530"/>
                </a:lnTo>
                <a:lnTo>
                  <a:pt x="190" y="528"/>
                </a:lnTo>
                <a:lnTo>
                  <a:pt x="198" y="522"/>
                </a:lnTo>
                <a:lnTo>
                  <a:pt x="204" y="514"/>
                </a:lnTo>
                <a:lnTo>
                  <a:pt x="204" y="506"/>
                </a:lnTo>
                <a:lnTo>
                  <a:pt x="204" y="306"/>
                </a:lnTo>
                <a:lnTo>
                  <a:pt x="214" y="306"/>
                </a:lnTo>
                <a:lnTo>
                  <a:pt x="214" y="506"/>
                </a:lnTo>
                <a:lnTo>
                  <a:pt x="216" y="514"/>
                </a:lnTo>
                <a:lnTo>
                  <a:pt x="222" y="522"/>
                </a:lnTo>
                <a:lnTo>
                  <a:pt x="228" y="528"/>
                </a:lnTo>
                <a:lnTo>
                  <a:pt x="238" y="530"/>
                </a:lnTo>
                <a:lnTo>
                  <a:pt x="248" y="528"/>
                </a:lnTo>
                <a:lnTo>
                  <a:pt x="254" y="522"/>
                </a:lnTo>
                <a:lnTo>
                  <a:pt x="260" y="514"/>
                </a:lnTo>
                <a:lnTo>
                  <a:pt x="262" y="506"/>
                </a:lnTo>
                <a:lnTo>
                  <a:pt x="262" y="274"/>
                </a:lnTo>
                <a:lnTo>
                  <a:pt x="262" y="254"/>
                </a:lnTo>
                <a:lnTo>
                  <a:pt x="262" y="234"/>
                </a:lnTo>
                <a:lnTo>
                  <a:pt x="262" y="154"/>
                </a:lnTo>
                <a:lnTo>
                  <a:pt x="270" y="154"/>
                </a:lnTo>
                <a:lnTo>
                  <a:pt x="270" y="230"/>
                </a:lnTo>
                <a:lnTo>
                  <a:pt x="270" y="252"/>
                </a:lnTo>
                <a:lnTo>
                  <a:pt x="270" y="270"/>
                </a:lnTo>
                <a:lnTo>
                  <a:pt x="270" y="282"/>
                </a:lnTo>
                <a:lnTo>
                  <a:pt x="270" y="290"/>
                </a:lnTo>
                <a:lnTo>
                  <a:pt x="274" y="296"/>
                </a:lnTo>
                <a:lnTo>
                  <a:pt x="280" y="300"/>
                </a:lnTo>
                <a:lnTo>
                  <a:pt x="288" y="302"/>
                </a:lnTo>
                <a:lnTo>
                  <a:pt x="296" y="300"/>
                </a:lnTo>
                <a:lnTo>
                  <a:pt x="302" y="296"/>
                </a:lnTo>
                <a:lnTo>
                  <a:pt x="306" y="290"/>
                </a:lnTo>
                <a:lnTo>
                  <a:pt x="308" y="282"/>
                </a:lnTo>
                <a:lnTo>
                  <a:pt x="308" y="254"/>
                </a:lnTo>
                <a:lnTo>
                  <a:pt x="308" y="242"/>
                </a:lnTo>
                <a:lnTo>
                  <a:pt x="308" y="222"/>
                </a:lnTo>
                <a:lnTo>
                  <a:pt x="308" y="148"/>
                </a:lnTo>
                <a:lnTo>
                  <a:pt x="306" y="136"/>
                </a:lnTo>
                <a:lnTo>
                  <a:pt x="302" y="126"/>
                </a:lnTo>
                <a:lnTo>
                  <a:pt x="298" y="116"/>
                </a:lnTo>
                <a:lnTo>
                  <a:pt x="290" y="108"/>
                </a:lnTo>
                <a:lnTo>
                  <a:pt x="282" y="100"/>
                </a:lnTo>
                <a:lnTo>
                  <a:pt x="274" y="96"/>
                </a:lnTo>
                <a:lnTo>
                  <a:pt x="262" y="92"/>
                </a:lnTo>
                <a:lnTo>
                  <a:pt x="252" y="90"/>
                </a:lnTo>
                <a:close/>
                <a:moveTo>
                  <a:pt x="70" y="88"/>
                </a:moveTo>
                <a:lnTo>
                  <a:pt x="28" y="88"/>
                </a:lnTo>
                <a:lnTo>
                  <a:pt x="18" y="90"/>
                </a:lnTo>
                <a:lnTo>
                  <a:pt x="10" y="96"/>
                </a:lnTo>
                <a:lnTo>
                  <a:pt x="4" y="106"/>
                </a:lnTo>
                <a:lnTo>
                  <a:pt x="0" y="118"/>
                </a:lnTo>
                <a:lnTo>
                  <a:pt x="0" y="184"/>
                </a:lnTo>
                <a:lnTo>
                  <a:pt x="2" y="188"/>
                </a:lnTo>
                <a:lnTo>
                  <a:pt x="6" y="192"/>
                </a:lnTo>
                <a:lnTo>
                  <a:pt x="10" y="192"/>
                </a:lnTo>
                <a:lnTo>
                  <a:pt x="14" y="192"/>
                </a:lnTo>
                <a:lnTo>
                  <a:pt x="18" y="190"/>
                </a:lnTo>
                <a:lnTo>
                  <a:pt x="20" y="188"/>
                </a:lnTo>
                <a:lnTo>
                  <a:pt x="20" y="184"/>
                </a:lnTo>
                <a:lnTo>
                  <a:pt x="20" y="182"/>
                </a:lnTo>
                <a:lnTo>
                  <a:pt x="20" y="120"/>
                </a:lnTo>
                <a:lnTo>
                  <a:pt x="24" y="120"/>
                </a:lnTo>
                <a:lnTo>
                  <a:pt x="24" y="182"/>
                </a:lnTo>
                <a:lnTo>
                  <a:pt x="24" y="238"/>
                </a:lnTo>
                <a:lnTo>
                  <a:pt x="24" y="294"/>
                </a:lnTo>
                <a:lnTo>
                  <a:pt x="24" y="300"/>
                </a:lnTo>
                <a:lnTo>
                  <a:pt x="28" y="304"/>
                </a:lnTo>
                <a:lnTo>
                  <a:pt x="30" y="306"/>
                </a:lnTo>
                <a:lnTo>
                  <a:pt x="36" y="306"/>
                </a:lnTo>
                <a:lnTo>
                  <a:pt x="40" y="306"/>
                </a:lnTo>
                <a:lnTo>
                  <a:pt x="44" y="304"/>
                </a:lnTo>
                <a:lnTo>
                  <a:pt x="46" y="300"/>
                </a:lnTo>
                <a:lnTo>
                  <a:pt x="48" y="294"/>
                </a:lnTo>
                <a:lnTo>
                  <a:pt x="48" y="228"/>
                </a:lnTo>
                <a:lnTo>
                  <a:pt x="48" y="196"/>
                </a:lnTo>
                <a:lnTo>
                  <a:pt x="52" y="196"/>
                </a:lnTo>
                <a:lnTo>
                  <a:pt x="52" y="228"/>
                </a:lnTo>
                <a:lnTo>
                  <a:pt x="52" y="294"/>
                </a:lnTo>
                <a:lnTo>
                  <a:pt x="52" y="300"/>
                </a:lnTo>
                <a:lnTo>
                  <a:pt x="56" y="304"/>
                </a:lnTo>
                <a:lnTo>
                  <a:pt x="60" y="306"/>
                </a:lnTo>
                <a:lnTo>
                  <a:pt x="64" y="306"/>
                </a:lnTo>
                <a:lnTo>
                  <a:pt x="68" y="306"/>
                </a:lnTo>
                <a:lnTo>
                  <a:pt x="72" y="304"/>
                </a:lnTo>
                <a:lnTo>
                  <a:pt x="74" y="300"/>
                </a:lnTo>
                <a:lnTo>
                  <a:pt x="76" y="294"/>
                </a:lnTo>
                <a:lnTo>
                  <a:pt x="76" y="220"/>
                </a:lnTo>
                <a:lnTo>
                  <a:pt x="76" y="160"/>
                </a:lnTo>
                <a:lnTo>
                  <a:pt x="76" y="120"/>
                </a:lnTo>
                <a:lnTo>
                  <a:pt x="80" y="120"/>
                </a:lnTo>
                <a:lnTo>
                  <a:pt x="80" y="158"/>
                </a:lnTo>
                <a:lnTo>
                  <a:pt x="80" y="184"/>
                </a:lnTo>
                <a:lnTo>
                  <a:pt x="80" y="188"/>
                </a:lnTo>
                <a:lnTo>
                  <a:pt x="82" y="190"/>
                </a:lnTo>
                <a:lnTo>
                  <a:pt x="86" y="192"/>
                </a:lnTo>
                <a:lnTo>
                  <a:pt x="88" y="192"/>
                </a:lnTo>
                <a:lnTo>
                  <a:pt x="92" y="192"/>
                </a:lnTo>
                <a:lnTo>
                  <a:pt x="96" y="190"/>
                </a:lnTo>
                <a:lnTo>
                  <a:pt x="98" y="188"/>
                </a:lnTo>
                <a:lnTo>
                  <a:pt x="98" y="184"/>
                </a:lnTo>
                <a:lnTo>
                  <a:pt x="98" y="154"/>
                </a:lnTo>
                <a:lnTo>
                  <a:pt x="98" y="118"/>
                </a:lnTo>
                <a:lnTo>
                  <a:pt x="96" y="106"/>
                </a:lnTo>
                <a:lnTo>
                  <a:pt x="90" y="96"/>
                </a:lnTo>
                <a:lnTo>
                  <a:pt x="82" y="90"/>
                </a:lnTo>
                <a:lnTo>
                  <a:pt x="70" y="88"/>
                </a:lnTo>
                <a:close/>
                <a:moveTo>
                  <a:pt x="394" y="88"/>
                </a:moveTo>
                <a:lnTo>
                  <a:pt x="352" y="88"/>
                </a:lnTo>
                <a:lnTo>
                  <a:pt x="340" y="90"/>
                </a:lnTo>
                <a:lnTo>
                  <a:pt x="332" y="96"/>
                </a:lnTo>
                <a:lnTo>
                  <a:pt x="326" y="106"/>
                </a:lnTo>
                <a:lnTo>
                  <a:pt x="324" y="118"/>
                </a:lnTo>
                <a:lnTo>
                  <a:pt x="324" y="184"/>
                </a:lnTo>
                <a:lnTo>
                  <a:pt x="324" y="188"/>
                </a:lnTo>
                <a:lnTo>
                  <a:pt x="328" y="192"/>
                </a:lnTo>
                <a:lnTo>
                  <a:pt x="332" y="192"/>
                </a:lnTo>
                <a:lnTo>
                  <a:pt x="336" y="192"/>
                </a:lnTo>
                <a:lnTo>
                  <a:pt x="340" y="190"/>
                </a:lnTo>
                <a:lnTo>
                  <a:pt x="342" y="188"/>
                </a:lnTo>
                <a:lnTo>
                  <a:pt x="342" y="184"/>
                </a:lnTo>
                <a:lnTo>
                  <a:pt x="342" y="182"/>
                </a:lnTo>
                <a:lnTo>
                  <a:pt x="342" y="120"/>
                </a:lnTo>
                <a:lnTo>
                  <a:pt x="346" y="120"/>
                </a:lnTo>
                <a:lnTo>
                  <a:pt x="346" y="182"/>
                </a:lnTo>
                <a:lnTo>
                  <a:pt x="346" y="208"/>
                </a:lnTo>
                <a:lnTo>
                  <a:pt x="346" y="238"/>
                </a:lnTo>
                <a:lnTo>
                  <a:pt x="346" y="294"/>
                </a:lnTo>
                <a:lnTo>
                  <a:pt x="348" y="300"/>
                </a:lnTo>
                <a:lnTo>
                  <a:pt x="350" y="304"/>
                </a:lnTo>
                <a:lnTo>
                  <a:pt x="354" y="306"/>
                </a:lnTo>
                <a:lnTo>
                  <a:pt x="358" y="306"/>
                </a:lnTo>
                <a:lnTo>
                  <a:pt x="362" y="306"/>
                </a:lnTo>
                <a:lnTo>
                  <a:pt x="366" y="304"/>
                </a:lnTo>
                <a:lnTo>
                  <a:pt x="370" y="300"/>
                </a:lnTo>
                <a:lnTo>
                  <a:pt x="370" y="294"/>
                </a:lnTo>
                <a:lnTo>
                  <a:pt x="370" y="236"/>
                </a:lnTo>
                <a:lnTo>
                  <a:pt x="370" y="208"/>
                </a:lnTo>
                <a:lnTo>
                  <a:pt x="370" y="196"/>
                </a:lnTo>
                <a:lnTo>
                  <a:pt x="374" y="196"/>
                </a:lnTo>
                <a:lnTo>
                  <a:pt x="374" y="208"/>
                </a:lnTo>
                <a:lnTo>
                  <a:pt x="374" y="236"/>
                </a:lnTo>
                <a:lnTo>
                  <a:pt x="374" y="294"/>
                </a:lnTo>
                <a:lnTo>
                  <a:pt x="376" y="300"/>
                </a:lnTo>
                <a:lnTo>
                  <a:pt x="378" y="304"/>
                </a:lnTo>
                <a:lnTo>
                  <a:pt x="382" y="306"/>
                </a:lnTo>
                <a:lnTo>
                  <a:pt x="386" y="306"/>
                </a:lnTo>
                <a:lnTo>
                  <a:pt x="392" y="306"/>
                </a:lnTo>
                <a:lnTo>
                  <a:pt x="394" y="304"/>
                </a:lnTo>
                <a:lnTo>
                  <a:pt x="398" y="300"/>
                </a:lnTo>
                <a:lnTo>
                  <a:pt x="398" y="294"/>
                </a:lnTo>
                <a:lnTo>
                  <a:pt x="398" y="236"/>
                </a:lnTo>
                <a:lnTo>
                  <a:pt x="398" y="208"/>
                </a:lnTo>
                <a:lnTo>
                  <a:pt x="398" y="160"/>
                </a:lnTo>
                <a:lnTo>
                  <a:pt x="398" y="120"/>
                </a:lnTo>
                <a:lnTo>
                  <a:pt x="402" y="120"/>
                </a:lnTo>
                <a:lnTo>
                  <a:pt x="402" y="158"/>
                </a:lnTo>
                <a:lnTo>
                  <a:pt x="402" y="184"/>
                </a:lnTo>
                <a:lnTo>
                  <a:pt x="402" y="188"/>
                </a:lnTo>
                <a:lnTo>
                  <a:pt x="404" y="190"/>
                </a:lnTo>
                <a:lnTo>
                  <a:pt x="408" y="192"/>
                </a:lnTo>
                <a:lnTo>
                  <a:pt x="412" y="192"/>
                </a:lnTo>
                <a:lnTo>
                  <a:pt x="416" y="192"/>
                </a:lnTo>
                <a:lnTo>
                  <a:pt x="418" y="190"/>
                </a:lnTo>
                <a:lnTo>
                  <a:pt x="420" y="188"/>
                </a:lnTo>
                <a:lnTo>
                  <a:pt x="420" y="184"/>
                </a:lnTo>
                <a:lnTo>
                  <a:pt x="420" y="154"/>
                </a:lnTo>
                <a:lnTo>
                  <a:pt x="420" y="118"/>
                </a:lnTo>
                <a:lnTo>
                  <a:pt x="418" y="106"/>
                </a:lnTo>
                <a:lnTo>
                  <a:pt x="412" y="96"/>
                </a:lnTo>
                <a:lnTo>
                  <a:pt x="404" y="90"/>
                </a:lnTo>
                <a:lnTo>
                  <a:pt x="394" y="88"/>
                </a:lnTo>
                <a:close/>
              </a:path>
            </a:pathLst>
          </a:custGeom>
          <a:solidFill>
            <a:schemeClr val="accent1"/>
          </a:solidFill>
          <a:ln w="9525">
            <a:noFill/>
            <a:round/>
            <a:headEnd/>
            <a:tailEnd/>
          </a:ln>
        </p:spPr>
        <p:txBody>
          <a:bodyPr/>
          <a:lstStyle/>
          <a:p>
            <a:endParaRPr lang="fr-FR">
              <a:solidFill>
                <a:schemeClr val="tx1">
                  <a:lumMod val="65000"/>
                  <a:lumOff val="35000"/>
                </a:schemeClr>
              </a:solidFill>
              <a:latin typeface="+mj-lt"/>
            </a:endParaRPr>
          </a:p>
        </p:txBody>
      </p:sp>
      <p:grpSp>
        <p:nvGrpSpPr>
          <p:cNvPr id="34" name="Group 98"/>
          <p:cNvGrpSpPr>
            <a:grpSpLocks/>
          </p:cNvGrpSpPr>
          <p:nvPr/>
        </p:nvGrpSpPr>
        <p:grpSpPr bwMode="auto">
          <a:xfrm>
            <a:off x="409575" y="3897203"/>
            <a:ext cx="361950" cy="328613"/>
            <a:chOff x="9856297" y="3297856"/>
            <a:chExt cx="362438" cy="328613"/>
          </a:xfrm>
        </p:grpSpPr>
        <p:sp>
          <p:nvSpPr>
            <p:cNvPr id="35" name="Rectangle 26"/>
            <p:cNvSpPr>
              <a:spLocks noChangeArrowheads="1"/>
            </p:cNvSpPr>
            <p:nvPr/>
          </p:nvSpPr>
          <p:spPr bwMode="auto">
            <a:xfrm>
              <a:off x="9856297" y="3297856"/>
              <a:ext cx="362438" cy="328613"/>
            </a:xfrm>
            <a:prstGeom prst="rect">
              <a:avLst/>
            </a:prstGeom>
            <a:noFill/>
            <a:ln w="0">
              <a:noFill/>
              <a:miter lim="800000"/>
              <a:headEnd/>
              <a:tailEnd/>
            </a:ln>
          </p:spPr>
          <p:txBody>
            <a:bodyPr/>
            <a:lstStyle/>
            <a:p>
              <a:endParaRPr lang="en-US" altLang="fr-FR">
                <a:solidFill>
                  <a:schemeClr val="tx1">
                    <a:lumMod val="65000"/>
                    <a:lumOff val="35000"/>
                  </a:schemeClr>
                </a:solidFill>
                <a:latin typeface="+mj-lt"/>
              </a:endParaRPr>
            </a:p>
          </p:txBody>
        </p:sp>
        <p:sp>
          <p:nvSpPr>
            <p:cNvPr id="36" name="Freeform 27"/>
            <p:cNvSpPr>
              <a:spLocks noEditPoints="1"/>
            </p:cNvSpPr>
            <p:nvPr/>
          </p:nvSpPr>
          <p:spPr bwMode="auto">
            <a:xfrm>
              <a:off x="9878110" y="3325240"/>
              <a:ext cx="318811" cy="94324"/>
            </a:xfrm>
            <a:custGeom>
              <a:avLst/>
              <a:gdLst>
                <a:gd name="T0" fmla="*/ 160244 w 380"/>
                <a:gd name="T1" fmla="*/ 31188 h 124"/>
                <a:gd name="T2" fmla="*/ 229041 w 380"/>
                <a:gd name="T3" fmla="*/ 66940 h 124"/>
                <a:gd name="T4" fmla="*/ 89770 w 380"/>
                <a:gd name="T5" fmla="*/ 66940 h 124"/>
                <a:gd name="T6" fmla="*/ 160244 w 380"/>
                <a:gd name="T7" fmla="*/ 31188 h 124"/>
                <a:gd name="T8" fmla="*/ 30203 w 380"/>
                <a:gd name="T9" fmla="*/ 66940 h 124"/>
                <a:gd name="T10" fmla="*/ 0 w 380"/>
                <a:gd name="T11" fmla="*/ 66940 h 124"/>
                <a:gd name="T12" fmla="*/ 0 w 380"/>
                <a:gd name="T13" fmla="*/ 94324 h 124"/>
                <a:gd name="T14" fmla="*/ 318811 w 380"/>
                <a:gd name="T15" fmla="*/ 94324 h 124"/>
                <a:gd name="T16" fmla="*/ 318811 w 380"/>
                <a:gd name="T17" fmla="*/ 66940 h 124"/>
                <a:gd name="T18" fmla="*/ 288608 w 380"/>
                <a:gd name="T19" fmla="*/ 66940 h 124"/>
                <a:gd name="T20" fmla="*/ 160244 w 380"/>
                <a:gd name="T21" fmla="*/ 0 h 124"/>
                <a:gd name="T22" fmla="*/ 30203 w 380"/>
                <a:gd name="T23" fmla="*/ 66940 h 1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80"/>
                <a:gd name="T37" fmla="*/ 0 h 124"/>
                <a:gd name="T38" fmla="*/ 380 w 380"/>
                <a:gd name="T39" fmla="*/ 124 h 12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80" h="124">
                  <a:moveTo>
                    <a:pt x="191" y="41"/>
                  </a:moveTo>
                  <a:lnTo>
                    <a:pt x="273" y="88"/>
                  </a:lnTo>
                  <a:lnTo>
                    <a:pt x="107" y="88"/>
                  </a:lnTo>
                  <a:lnTo>
                    <a:pt x="191" y="41"/>
                  </a:lnTo>
                  <a:close/>
                  <a:moveTo>
                    <a:pt x="36" y="88"/>
                  </a:moveTo>
                  <a:lnTo>
                    <a:pt x="0" y="88"/>
                  </a:lnTo>
                  <a:lnTo>
                    <a:pt x="0" y="124"/>
                  </a:lnTo>
                  <a:lnTo>
                    <a:pt x="380" y="124"/>
                  </a:lnTo>
                  <a:lnTo>
                    <a:pt x="380" y="88"/>
                  </a:lnTo>
                  <a:lnTo>
                    <a:pt x="344" y="88"/>
                  </a:lnTo>
                  <a:lnTo>
                    <a:pt x="191" y="0"/>
                  </a:lnTo>
                  <a:lnTo>
                    <a:pt x="36" y="88"/>
                  </a:lnTo>
                  <a:close/>
                </a:path>
              </a:pathLst>
            </a:custGeom>
            <a:solidFill>
              <a:schemeClr val="accent1"/>
            </a:solidFill>
            <a:ln w="9525">
              <a:noFill/>
              <a:round/>
              <a:headEnd/>
              <a:tailEnd/>
            </a:ln>
          </p:spPr>
          <p:txBody>
            <a:bodyPr/>
            <a:lstStyle/>
            <a:p>
              <a:endParaRPr lang="fr-FR">
                <a:solidFill>
                  <a:schemeClr val="tx1">
                    <a:lumMod val="65000"/>
                    <a:lumOff val="35000"/>
                  </a:schemeClr>
                </a:solidFill>
                <a:latin typeface="+mj-lt"/>
              </a:endParaRPr>
            </a:p>
          </p:txBody>
        </p:sp>
        <p:sp>
          <p:nvSpPr>
            <p:cNvPr id="37" name="Freeform 28"/>
            <p:cNvSpPr>
              <a:spLocks/>
            </p:cNvSpPr>
            <p:nvPr/>
          </p:nvSpPr>
          <p:spPr bwMode="auto">
            <a:xfrm>
              <a:off x="9896568" y="3428693"/>
              <a:ext cx="58729" cy="153657"/>
            </a:xfrm>
            <a:custGeom>
              <a:avLst/>
              <a:gdLst>
                <a:gd name="T0" fmla="*/ 44466 w 70"/>
                <a:gd name="T1" fmla="*/ 22820 h 202"/>
                <a:gd name="T2" fmla="*/ 44466 w 70"/>
                <a:gd name="T3" fmla="*/ 22820 h 202"/>
                <a:gd name="T4" fmla="*/ 44466 w 70"/>
                <a:gd name="T5" fmla="*/ 22060 h 202"/>
                <a:gd name="T6" fmla="*/ 44466 w 70"/>
                <a:gd name="T7" fmla="*/ 22060 h 202"/>
                <a:gd name="T8" fmla="*/ 44466 w 70"/>
                <a:gd name="T9" fmla="*/ 18256 h 202"/>
                <a:gd name="T10" fmla="*/ 46983 w 70"/>
                <a:gd name="T11" fmla="*/ 16735 h 202"/>
                <a:gd name="T12" fmla="*/ 50339 w 70"/>
                <a:gd name="T13" fmla="*/ 14453 h 202"/>
                <a:gd name="T14" fmla="*/ 54534 w 70"/>
                <a:gd name="T15" fmla="*/ 12932 h 202"/>
                <a:gd name="T16" fmla="*/ 57051 w 70"/>
                <a:gd name="T17" fmla="*/ 12932 h 202"/>
                <a:gd name="T18" fmla="*/ 57051 w 70"/>
                <a:gd name="T19" fmla="*/ 0 h 202"/>
                <a:gd name="T20" fmla="*/ 2517 w 70"/>
                <a:gd name="T21" fmla="*/ 0 h 202"/>
                <a:gd name="T22" fmla="*/ 2517 w 70"/>
                <a:gd name="T23" fmla="*/ 12932 h 202"/>
                <a:gd name="T24" fmla="*/ 3356 w 70"/>
                <a:gd name="T25" fmla="*/ 12932 h 202"/>
                <a:gd name="T26" fmla="*/ 3356 w 70"/>
                <a:gd name="T27" fmla="*/ 12932 h 202"/>
                <a:gd name="T28" fmla="*/ 8390 w 70"/>
                <a:gd name="T29" fmla="*/ 14453 h 202"/>
                <a:gd name="T30" fmla="*/ 10907 w 70"/>
                <a:gd name="T31" fmla="*/ 16735 h 202"/>
                <a:gd name="T32" fmla="*/ 13424 w 70"/>
                <a:gd name="T33" fmla="*/ 18256 h 202"/>
                <a:gd name="T34" fmla="*/ 14263 w 70"/>
                <a:gd name="T35" fmla="*/ 22060 h 202"/>
                <a:gd name="T36" fmla="*/ 14263 w 70"/>
                <a:gd name="T37" fmla="*/ 22060 h 202"/>
                <a:gd name="T38" fmla="*/ 14263 w 70"/>
                <a:gd name="T39" fmla="*/ 22820 h 202"/>
                <a:gd name="T40" fmla="*/ 9229 w 70"/>
                <a:gd name="T41" fmla="*/ 137683 h 202"/>
                <a:gd name="T42" fmla="*/ 0 w 70"/>
                <a:gd name="T43" fmla="*/ 137683 h 202"/>
                <a:gd name="T44" fmla="*/ 0 w 70"/>
                <a:gd name="T45" fmla="*/ 153657 h 202"/>
                <a:gd name="T46" fmla="*/ 58729 w 70"/>
                <a:gd name="T47" fmla="*/ 153657 h 202"/>
                <a:gd name="T48" fmla="*/ 58729 w 70"/>
                <a:gd name="T49" fmla="*/ 137683 h 202"/>
                <a:gd name="T50" fmla="*/ 47822 w 70"/>
                <a:gd name="T51" fmla="*/ 137683 h 202"/>
                <a:gd name="T52" fmla="*/ 44466 w 70"/>
                <a:gd name="T53" fmla="*/ 22820 h 20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70"/>
                <a:gd name="T82" fmla="*/ 0 h 202"/>
                <a:gd name="T83" fmla="*/ 70 w 70"/>
                <a:gd name="T84" fmla="*/ 202 h 20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70" h="202">
                  <a:moveTo>
                    <a:pt x="53" y="30"/>
                  </a:moveTo>
                  <a:lnTo>
                    <a:pt x="53" y="30"/>
                  </a:lnTo>
                  <a:lnTo>
                    <a:pt x="53" y="29"/>
                  </a:lnTo>
                  <a:lnTo>
                    <a:pt x="53" y="24"/>
                  </a:lnTo>
                  <a:lnTo>
                    <a:pt x="56" y="22"/>
                  </a:lnTo>
                  <a:lnTo>
                    <a:pt x="60" y="19"/>
                  </a:lnTo>
                  <a:lnTo>
                    <a:pt x="65" y="17"/>
                  </a:lnTo>
                  <a:lnTo>
                    <a:pt x="68" y="17"/>
                  </a:lnTo>
                  <a:lnTo>
                    <a:pt x="68" y="0"/>
                  </a:lnTo>
                  <a:lnTo>
                    <a:pt x="3" y="0"/>
                  </a:lnTo>
                  <a:lnTo>
                    <a:pt x="3" y="17"/>
                  </a:lnTo>
                  <a:lnTo>
                    <a:pt x="4" y="17"/>
                  </a:lnTo>
                  <a:lnTo>
                    <a:pt x="10" y="19"/>
                  </a:lnTo>
                  <a:lnTo>
                    <a:pt x="13" y="22"/>
                  </a:lnTo>
                  <a:lnTo>
                    <a:pt x="16" y="24"/>
                  </a:lnTo>
                  <a:lnTo>
                    <a:pt x="17" y="29"/>
                  </a:lnTo>
                  <a:lnTo>
                    <a:pt x="17" y="30"/>
                  </a:lnTo>
                  <a:lnTo>
                    <a:pt x="11" y="181"/>
                  </a:lnTo>
                  <a:lnTo>
                    <a:pt x="0" y="181"/>
                  </a:lnTo>
                  <a:lnTo>
                    <a:pt x="0" y="202"/>
                  </a:lnTo>
                  <a:lnTo>
                    <a:pt x="70" y="202"/>
                  </a:lnTo>
                  <a:lnTo>
                    <a:pt x="70" y="181"/>
                  </a:lnTo>
                  <a:lnTo>
                    <a:pt x="57" y="181"/>
                  </a:lnTo>
                  <a:lnTo>
                    <a:pt x="53" y="30"/>
                  </a:lnTo>
                  <a:close/>
                </a:path>
              </a:pathLst>
            </a:custGeom>
            <a:solidFill>
              <a:schemeClr val="accent1"/>
            </a:solidFill>
            <a:ln w="9525">
              <a:noFill/>
              <a:round/>
              <a:headEnd/>
              <a:tailEnd/>
            </a:ln>
          </p:spPr>
          <p:txBody>
            <a:bodyPr/>
            <a:lstStyle/>
            <a:p>
              <a:endParaRPr lang="fr-FR">
                <a:solidFill>
                  <a:schemeClr val="tx1">
                    <a:lumMod val="65000"/>
                    <a:lumOff val="35000"/>
                  </a:schemeClr>
                </a:solidFill>
                <a:latin typeface="+mj-lt"/>
              </a:endParaRPr>
            </a:p>
          </p:txBody>
        </p:sp>
        <p:sp>
          <p:nvSpPr>
            <p:cNvPr id="38" name="Freeform 29"/>
            <p:cNvSpPr>
              <a:spLocks/>
            </p:cNvSpPr>
            <p:nvPr/>
          </p:nvSpPr>
          <p:spPr bwMode="auto">
            <a:xfrm>
              <a:off x="9970398" y="3428693"/>
              <a:ext cx="59567" cy="153657"/>
            </a:xfrm>
            <a:custGeom>
              <a:avLst/>
              <a:gdLst>
                <a:gd name="T0" fmla="*/ 44466 w 71"/>
                <a:gd name="T1" fmla="*/ 22820 h 202"/>
                <a:gd name="T2" fmla="*/ 44466 w 71"/>
                <a:gd name="T3" fmla="*/ 22820 h 202"/>
                <a:gd name="T4" fmla="*/ 44466 w 71"/>
                <a:gd name="T5" fmla="*/ 22060 h 202"/>
                <a:gd name="T6" fmla="*/ 44466 w 71"/>
                <a:gd name="T7" fmla="*/ 22060 h 202"/>
                <a:gd name="T8" fmla="*/ 46143 w 71"/>
                <a:gd name="T9" fmla="*/ 18256 h 202"/>
                <a:gd name="T10" fmla="*/ 48660 w 71"/>
                <a:gd name="T11" fmla="*/ 16735 h 202"/>
                <a:gd name="T12" fmla="*/ 50338 w 71"/>
                <a:gd name="T13" fmla="*/ 14453 h 202"/>
                <a:gd name="T14" fmla="*/ 55372 w 71"/>
                <a:gd name="T15" fmla="*/ 12932 h 202"/>
                <a:gd name="T16" fmla="*/ 57050 w 71"/>
                <a:gd name="T17" fmla="*/ 12932 h 202"/>
                <a:gd name="T18" fmla="*/ 57050 w 71"/>
                <a:gd name="T19" fmla="*/ 0 h 202"/>
                <a:gd name="T20" fmla="*/ 2517 w 71"/>
                <a:gd name="T21" fmla="*/ 0 h 202"/>
                <a:gd name="T22" fmla="*/ 2517 w 71"/>
                <a:gd name="T23" fmla="*/ 12932 h 202"/>
                <a:gd name="T24" fmla="*/ 5034 w 71"/>
                <a:gd name="T25" fmla="*/ 12932 h 202"/>
                <a:gd name="T26" fmla="*/ 5034 w 71"/>
                <a:gd name="T27" fmla="*/ 12932 h 202"/>
                <a:gd name="T28" fmla="*/ 8390 w 71"/>
                <a:gd name="T29" fmla="*/ 14453 h 202"/>
                <a:gd name="T30" fmla="*/ 11746 w 71"/>
                <a:gd name="T31" fmla="*/ 16735 h 202"/>
                <a:gd name="T32" fmla="*/ 14263 w 71"/>
                <a:gd name="T33" fmla="*/ 18256 h 202"/>
                <a:gd name="T34" fmla="*/ 14263 w 71"/>
                <a:gd name="T35" fmla="*/ 22060 h 202"/>
                <a:gd name="T36" fmla="*/ 14263 w 71"/>
                <a:gd name="T37" fmla="*/ 22060 h 202"/>
                <a:gd name="T38" fmla="*/ 14263 w 71"/>
                <a:gd name="T39" fmla="*/ 22820 h 202"/>
                <a:gd name="T40" fmla="*/ 10907 w 71"/>
                <a:gd name="T41" fmla="*/ 137683 h 202"/>
                <a:gd name="T42" fmla="*/ 0 w 71"/>
                <a:gd name="T43" fmla="*/ 137683 h 202"/>
                <a:gd name="T44" fmla="*/ 0 w 71"/>
                <a:gd name="T45" fmla="*/ 153657 h 202"/>
                <a:gd name="T46" fmla="*/ 59567 w 71"/>
                <a:gd name="T47" fmla="*/ 153657 h 202"/>
                <a:gd name="T48" fmla="*/ 59567 w 71"/>
                <a:gd name="T49" fmla="*/ 137683 h 202"/>
                <a:gd name="T50" fmla="*/ 49499 w 71"/>
                <a:gd name="T51" fmla="*/ 137683 h 202"/>
                <a:gd name="T52" fmla="*/ 44466 w 71"/>
                <a:gd name="T53" fmla="*/ 22820 h 20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71"/>
                <a:gd name="T82" fmla="*/ 0 h 202"/>
                <a:gd name="T83" fmla="*/ 71 w 71"/>
                <a:gd name="T84" fmla="*/ 202 h 20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71" h="202">
                  <a:moveTo>
                    <a:pt x="53" y="30"/>
                  </a:moveTo>
                  <a:lnTo>
                    <a:pt x="53" y="30"/>
                  </a:lnTo>
                  <a:lnTo>
                    <a:pt x="53" y="29"/>
                  </a:lnTo>
                  <a:lnTo>
                    <a:pt x="55" y="24"/>
                  </a:lnTo>
                  <a:lnTo>
                    <a:pt x="58" y="22"/>
                  </a:lnTo>
                  <a:lnTo>
                    <a:pt x="60" y="19"/>
                  </a:lnTo>
                  <a:lnTo>
                    <a:pt x="66" y="17"/>
                  </a:lnTo>
                  <a:lnTo>
                    <a:pt x="68" y="17"/>
                  </a:lnTo>
                  <a:lnTo>
                    <a:pt x="68" y="0"/>
                  </a:lnTo>
                  <a:lnTo>
                    <a:pt x="3" y="0"/>
                  </a:lnTo>
                  <a:lnTo>
                    <a:pt x="3" y="17"/>
                  </a:lnTo>
                  <a:lnTo>
                    <a:pt x="6" y="17"/>
                  </a:lnTo>
                  <a:lnTo>
                    <a:pt x="10" y="19"/>
                  </a:lnTo>
                  <a:lnTo>
                    <a:pt x="14" y="22"/>
                  </a:lnTo>
                  <a:lnTo>
                    <a:pt x="17" y="24"/>
                  </a:lnTo>
                  <a:lnTo>
                    <a:pt x="17" y="29"/>
                  </a:lnTo>
                  <a:lnTo>
                    <a:pt x="17" y="30"/>
                  </a:lnTo>
                  <a:lnTo>
                    <a:pt x="13" y="181"/>
                  </a:lnTo>
                  <a:lnTo>
                    <a:pt x="0" y="181"/>
                  </a:lnTo>
                  <a:lnTo>
                    <a:pt x="0" y="202"/>
                  </a:lnTo>
                  <a:lnTo>
                    <a:pt x="71" y="202"/>
                  </a:lnTo>
                  <a:lnTo>
                    <a:pt x="71" y="181"/>
                  </a:lnTo>
                  <a:lnTo>
                    <a:pt x="59" y="181"/>
                  </a:lnTo>
                  <a:lnTo>
                    <a:pt x="53" y="30"/>
                  </a:lnTo>
                  <a:close/>
                </a:path>
              </a:pathLst>
            </a:custGeom>
            <a:solidFill>
              <a:schemeClr val="accent1"/>
            </a:solidFill>
            <a:ln w="9525">
              <a:noFill/>
              <a:round/>
              <a:headEnd/>
              <a:tailEnd/>
            </a:ln>
          </p:spPr>
          <p:txBody>
            <a:bodyPr/>
            <a:lstStyle/>
            <a:p>
              <a:endParaRPr lang="fr-FR">
                <a:solidFill>
                  <a:schemeClr val="tx1">
                    <a:lumMod val="65000"/>
                    <a:lumOff val="35000"/>
                  </a:schemeClr>
                </a:solidFill>
                <a:latin typeface="+mj-lt"/>
              </a:endParaRPr>
            </a:p>
          </p:txBody>
        </p:sp>
        <p:sp>
          <p:nvSpPr>
            <p:cNvPr id="39" name="Freeform 30"/>
            <p:cNvSpPr>
              <a:spLocks/>
            </p:cNvSpPr>
            <p:nvPr/>
          </p:nvSpPr>
          <p:spPr bwMode="auto">
            <a:xfrm>
              <a:off x="10045066" y="3428693"/>
              <a:ext cx="59567" cy="153657"/>
            </a:xfrm>
            <a:custGeom>
              <a:avLst/>
              <a:gdLst>
                <a:gd name="T0" fmla="*/ 45304 w 71"/>
                <a:gd name="T1" fmla="*/ 22820 h 202"/>
                <a:gd name="T2" fmla="*/ 45304 w 71"/>
                <a:gd name="T3" fmla="*/ 22820 h 202"/>
                <a:gd name="T4" fmla="*/ 45304 w 71"/>
                <a:gd name="T5" fmla="*/ 22060 h 202"/>
                <a:gd name="T6" fmla="*/ 45304 w 71"/>
                <a:gd name="T7" fmla="*/ 22060 h 202"/>
                <a:gd name="T8" fmla="*/ 46143 w 71"/>
                <a:gd name="T9" fmla="*/ 18256 h 202"/>
                <a:gd name="T10" fmla="*/ 47821 w 71"/>
                <a:gd name="T11" fmla="*/ 16735 h 202"/>
                <a:gd name="T12" fmla="*/ 51177 w 71"/>
                <a:gd name="T13" fmla="*/ 14453 h 202"/>
                <a:gd name="T14" fmla="*/ 54533 w 71"/>
                <a:gd name="T15" fmla="*/ 12932 h 202"/>
                <a:gd name="T16" fmla="*/ 57050 w 71"/>
                <a:gd name="T17" fmla="*/ 12932 h 202"/>
                <a:gd name="T18" fmla="*/ 57050 w 71"/>
                <a:gd name="T19" fmla="*/ 0 h 202"/>
                <a:gd name="T20" fmla="*/ 2517 w 71"/>
                <a:gd name="T21" fmla="*/ 0 h 202"/>
                <a:gd name="T22" fmla="*/ 2517 w 71"/>
                <a:gd name="T23" fmla="*/ 12932 h 202"/>
                <a:gd name="T24" fmla="*/ 5034 w 71"/>
                <a:gd name="T25" fmla="*/ 12932 h 202"/>
                <a:gd name="T26" fmla="*/ 5034 w 71"/>
                <a:gd name="T27" fmla="*/ 12932 h 202"/>
                <a:gd name="T28" fmla="*/ 9229 w 71"/>
                <a:gd name="T29" fmla="*/ 14453 h 202"/>
                <a:gd name="T30" fmla="*/ 10907 w 71"/>
                <a:gd name="T31" fmla="*/ 16735 h 202"/>
                <a:gd name="T32" fmla="*/ 13424 w 71"/>
                <a:gd name="T33" fmla="*/ 18256 h 202"/>
                <a:gd name="T34" fmla="*/ 15101 w 71"/>
                <a:gd name="T35" fmla="*/ 22060 h 202"/>
                <a:gd name="T36" fmla="*/ 15101 w 71"/>
                <a:gd name="T37" fmla="*/ 22060 h 202"/>
                <a:gd name="T38" fmla="*/ 15101 w 71"/>
                <a:gd name="T39" fmla="*/ 22820 h 202"/>
                <a:gd name="T40" fmla="*/ 10068 w 71"/>
                <a:gd name="T41" fmla="*/ 137683 h 202"/>
                <a:gd name="T42" fmla="*/ 0 w 71"/>
                <a:gd name="T43" fmla="*/ 137683 h 202"/>
                <a:gd name="T44" fmla="*/ 0 w 71"/>
                <a:gd name="T45" fmla="*/ 153657 h 202"/>
                <a:gd name="T46" fmla="*/ 59567 w 71"/>
                <a:gd name="T47" fmla="*/ 153657 h 202"/>
                <a:gd name="T48" fmla="*/ 59567 w 71"/>
                <a:gd name="T49" fmla="*/ 137683 h 202"/>
                <a:gd name="T50" fmla="*/ 50338 w 71"/>
                <a:gd name="T51" fmla="*/ 137683 h 202"/>
                <a:gd name="T52" fmla="*/ 45304 w 71"/>
                <a:gd name="T53" fmla="*/ 22820 h 20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71"/>
                <a:gd name="T82" fmla="*/ 0 h 202"/>
                <a:gd name="T83" fmla="*/ 71 w 71"/>
                <a:gd name="T84" fmla="*/ 202 h 20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71" h="202">
                  <a:moveTo>
                    <a:pt x="54" y="30"/>
                  </a:moveTo>
                  <a:lnTo>
                    <a:pt x="54" y="30"/>
                  </a:lnTo>
                  <a:lnTo>
                    <a:pt x="54" y="29"/>
                  </a:lnTo>
                  <a:lnTo>
                    <a:pt x="55" y="24"/>
                  </a:lnTo>
                  <a:lnTo>
                    <a:pt x="57" y="22"/>
                  </a:lnTo>
                  <a:lnTo>
                    <a:pt x="61" y="19"/>
                  </a:lnTo>
                  <a:lnTo>
                    <a:pt x="65" y="17"/>
                  </a:lnTo>
                  <a:lnTo>
                    <a:pt x="68" y="17"/>
                  </a:lnTo>
                  <a:lnTo>
                    <a:pt x="68" y="0"/>
                  </a:lnTo>
                  <a:lnTo>
                    <a:pt x="3" y="0"/>
                  </a:lnTo>
                  <a:lnTo>
                    <a:pt x="3" y="17"/>
                  </a:lnTo>
                  <a:lnTo>
                    <a:pt x="6" y="17"/>
                  </a:lnTo>
                  <a:lnTo>
                    <a:pt x="11" y="19"/>
                  </a:lnTo>
                  <a:lnTo>
                    <a:pt x="13" y="22"/>
                  </a:lnTo>
                  <a:lnTo>
                    <a:pt x="16" y="24"/>
                  </a:lnTo>
                  <a:lnTo>
                    <a:pt x="18" y="29"/>
                  </a:lnTo>
                  <a:lnTo>
                    <a:pt x="18" y="30"/>
                  </a:lnTo>
                  <a:lnTo>
                    <a:pt x="12" y="181"/>
                  </a:lnTo>
                  <a:lnTo>
                    <a:pt x="0" y="181"/>
                  </a:lnTo>
                  <a:lnTo>
                    <a:pt x="0" y="202"/>
                  </a:lnTo>
                  <a:lnTo>
                    <a:pt x="71" y="202"/>
                  </a:lnTo>
                  <a:lnTo>
                    <a:pt x="71" y="181"/>
                  </a:lnTo>
                  <a:lnTo>
                    <a:pt x="60" y="181"/>
                  </a:lnTo>
                  <a:lnTo>
                    <a:pt x="54" y="30"/>
                  </a:lnTo>
                  <a:close/>
                </a:path>
              </a:pathLst>
            </a:custGeom>
            <a:solidFill>
              <a:schemeClr val="accent1"/>
            </a:solidFill>
            <a:ln w="9525">
              <a:noFill/>
              <a:round/>
              <a:headEnd/>
              <a:tailEnd/>
            </a:ln>
          </p:spPr>
          <p:txBody>
            <a:bodyPr/>
            <a:lstStyle/>
            <a:p>
              <a:endParaRPr lang="fr-FR">
                <a:solidFill>
                  <a:schemeClr val="tx1">
                    <a:lumMod val="65000"/>
                    <a:lumOff val="35000"/>
                  </a:schemeClr>
                </a:solidFill>
                <a:latin typeface="+mj-lt"/>
              </a:endParaRPr>
            </a:p>
          </p:txBody>
        </p:sp>
        <p:sp>
          <p:nvSpPr>
            <p:cNvPr id="40" name="Freeform 31"/>
            <p:cNvSpPr>
              <a:spLocks/>
            </p:cNvSpPr>
            <p:nvPr/>
          </p:nvSpPr>
          <p:spPr bwMode="auto">
            <a:xfrm>
              <a:off x="10119736" y="3428693"/>
              <a:ext cx="60406" cy="153657"/>
            </a:xfrm>
            <a:custGeom>
              <a:avLst/>
              <a:gdLst>
                <a:gd name="T0" fmla="*/ 49499 w 72"/>
                <a:gd name="T1" fmla="*/ 137683 h 202"/>
                <a:gd name="T2" fmla="*/ 45305 w 72"/>
                <a:gd name="T3" fmla="*/ 22820 h 202"/>
                <a:gd name="T4" fmla="*/ 45305 w 72"/>
                <a:gd name="T5" fmla="*/ 22820 h 202"/>
                <a:gd name="T6" fmla="*/ 45305 w 72"/>
                <a:gd name="T7" fmla="*/ 22060 h 202"/>
                <a:gd name="T8" fmla="*/ 45305 w 72"/>
                <a:gd name="T9" fmla="*/ 22060 h 202"/>
                <a:gd name="T10" fmla="*/ 45305 w 72"/>
                <a:gd name="T11" fmla="*/ 18256 h 202"/>
                <a:gd name="T12" fmla="*/ 47821 w 72"/>
                <a:gd name="T13" fmla="*/ 16735 h 202"/>
                <a:gd name="T14" fmla="*/ 52016 w 72"/>
                <a:gd name="T15" fmla="*/ 14453 h 202"/>
                <a:gd name="T16" fmla="*/ 55372 w 72"/>
                <a:gd name="T17" fmla="*/ 12932 h 202"/>
                <a:gd name="T18" fmla="*/ 57889 w 72"/>
                <a:gd name="T19" fmla="*/ 12932 h 202"/>
                <a:gd name="T20" fmla="*/ 57889 w 72"/>
                <a:gd name="T21" fmla="*/ 0 h 202"/>
                <a:gd name="T22" fmla="*/ 1678 w 72"/>
                <a:gd name="T23" fmla="*/ 0 h 202"/>
                <a:gd name="T24" fmla="*/ 1678 w 72"/>
                <a:gd name="T25" fmla="*/ 12932 h 202"/>
                <a:gd name="T26" fmla="*/ 4195 w 72"/>
                <a:gd name="T27" fmla="*/ 12932 h 202"/>
                <a:gd name="T28" fmla="*/ 4195 w 72"/>
                <a:gd name="T29" fmla="*/ 12932 h 202"/>
                <a:gd name="T30" fmla="*/ 8390 w 72"/>
                <a:gd name="T31" fmla="*/ 14453 h 202"/>
                <a:gd name="T32" fmla="*/ 11746 w 72"/>
                <a:gd name="T33" fmla="*/ 16735 h 202"/>
                <a:gd name="T34" fmla="*/ 14263 w 72"/>
                <a:gd name="T35" fmla="*/ 18256 h 202"/>
                <a:gd name="T36" fmla="*/ 14263 w 72"/>
                <a:gd name="T37" fmla="*/ 22060 h 202"/>
                <a:gd name="T38" fmla="*/ 14263 w 72"/>
                <a:gd name="T39" fmla="*/ 22060 h 202"/>
                <a:gd name="T40" fmla="*/ 14263 w 72"/>
                <a:gd name="T41" fmla="*/ 22820 h 202"/>
                <a:gd name="T42" fmla="*/ 10907 w 72"/>
                <a:gd name="T43" fmla="*/ 137683 h 202"/>
                <a:gd name="T44" fmla="*/ 0 w 72"/>
                <a:gd name="T45" fmla="*/ 137683 h 202"/>
                <a:gd name="T46" fmla="*/ 0 w 72"/>
                <a:gd name="T47" fmla="*/ 153657 h 202"/>
                <a:gd name="T48" fmla="*/ 60406 w 72"/>
                <a:gd name="T49" fmla="*/ 153657 h 202"/>
                <a:gd name="T50" fmla="*/ 60406 w 72"/>
                <a:gd name="T51" fmla="*/ 137683 h 202"/>
                <a:gd name="T52" fmla="*/ 49499 w 72"/>
                <a:gd name="T53" fmla="*/ 137683 h 20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72"/>
                <a:gd name="T82" fmla="*/ 0 h 202"/>
                <a:gd name="T83" fmla="*/ 72 w 72"/>
                <a:gd name="T84" fmla="*/ 202 h 20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72" h="202">
                  <a:moveTo>
                    <a:pt x="59" y="181"/>
                  </a:moveTo>
                  <a:lnTo>
                    <a:pt x="54" y="30"/>
                  </a:lnTo>
                  <a:lnTo>
                    <a:pt x="54" y="29"/>
                  </a:lnTo>
                  <a:lnTo>
                    <a:pt x="54" y="24"/>
                  </a:lnTo>
                  <a:lnTo>
                    <a:pt x="57" y="22"/>
                  </a:lnTo>
                  <a:lnTo>
                    <a:pt x="62" y="19"/>
                  </a:lnTo>
                  <a:lnTo>
                    <a:pt x="66" y="17"/>
                  </a:lnTo>
                  <a:lnTo>
                    <a:pt x="69" y="17"/>
                  </a:lnTo>
                  <a:lnTo>
                    <a:pt x="69" y="0"/>
                  </a:lnTo>
                  <a:lnTo>
                    <a:pt x="2" y="0"/>
                  </a:lnTo>
                  <a:lnTo>
                    <a:pt x="2" y="17"/>
                  </a:lnTo>
                  <a:lnTo>
                    <a:pt x="5" y="17"/>
                  </a:lnTo>
                  <a:lnTo>
                    <a:pt x="10" y="19"/>
                  </a:lnTo>
                  <a:lnTo>
                    <a:pt x="14" y="22"/>
                  </a:lnTo>
                  <a:lnTo>
                    <a:pt x="17" y="24"/>
                  </a:lnTo>
                  <a:lnTo>
                    <a:pt x="17" y="29"/>
                  </a:lnTo>
                  <a:lnTo>
                    <a:pt x="17" y="30"/>
                  </a:lnTo>
                  <a:lnTo>
                    <a:pt x="13" y="181"/>
                  </a:lnTo>
                  <a:lnTo>
                    <a:pt x="0" y="181"/>
                  </a:lnTo>
                  <a:lnTo>
                    <a:pt x="0" y="202"/>
                  </a:lnTo>
                  <a:lnTo>
                    <a:pt x="72" y="202"/>
                  </a:lnTo>
                  <a:lnTo>
                    <a:pt x="72" y="181"/>
                  </a:lnTo>
                  <a:lnTo>
                    <a:pt x="59" y="181"/>
                  </a:lnTo>
                  <a:close/>
                </a:path>
              </a:pathLst>
            </a:custGeom>
            <a:solidFill>
              <a:schemeClr val="accent1"/>
            </a:solidFill>
            <a:ln w="9525">
              <a:noFill/>
              <a:round/>
              <a:headEnd/>
              <a:tailEnd/>
            </a:ln>
          </p:spPr>
          <p:txBody>
            <a:bodyPr/>
            <a:lstStyle/>
            <a:p>
              <a:endParaRPr lang="fr-FR">
                <a:solidFill>
                  <a:schemeClr val="tx1">
                    <a:lumMod val="65000"/>
                    <a:lumOff val="35000"/>
                  </a:schemeClr>
                </a:solidFill>
                <a:latin typeface="+mj-lt"/>
              </a:endParaRPr>
            </a:p>
          </p:txBody>
        </p:sp>
        <p:sp>
          <p:nvSpPr>
            <p:cNvPr id="41" name="Rectangle 32"/>
            <p:cNvSpPr>
              <a:spLocks noChangeArrowheads="1"/>
            </p:cNvSpPr>
            <p:nvPr/>
          </p:nvSpPr>
          <p:spPr bwMode="auto">
            <a:xfrm>
              <a:off x="9878110" y="3591478"/>
              <a:ext cx="318811" cy="12932"/>
            </a:xfrm>
            <a:prstGeom prst="rect">
              <a:avLst/>
            </a:prstGeom>
            <a:solidFill>
              <a:schemeClr val="accent1"/>
            </a:solidFill>
            <a:ln w="9525">
              <a:noFill/>
              <a:miter lim="800000"/>
              <a:headEnd/>
              <a:tailEnd/>
            </a:ln>
          </p:spPr>
          <p:txBody>
            <a:bodyPr/>
            <a:lstStyle/>
            <a:p>
              <a:endParaRPr lang="en-US" altLang="fr-FR">
                <a:solidFill>
                  <a:schemeClr val="tx1">
                    <a:lumMod val="65000"/>
                    <a:lumOff val="35000"/>
                  </a:schemeClr>
                </a:solidFill>
                <a:latin typeface="+mj-lt"/>
              </a:endParaRPr>
            </a:p>
          </p:txBody>
        </p:sp>
      </p:grpSp>
      <p:sp>
        <p:nvSpPr>
          <p:cNvPr id="42" name="TextBox 118"/>
          <p:cNvSpPr txBox="1"/>
          <p:nvPr/>
        </p:nvSpPr>
        <p:spPr>
          <a:xfrm>
            <a:off x="462612" y="4736097"/>
            <a:ext cx="235642" cy="330199"/>
          </a:xfrm>
          <a:prstGeom prst="rect">
            <a:avLst/>
          </a:prstGeom>
          <a:noFill/>
          <a:ln w="9525">
            <a:noFill/>
          </a:ln>
        </p:spPr>
        <p:txBody>
          <a:bodyPr lIns="0" tIns="0" rIns="0" bIns="0">
            <a:prstTxWarp prst="textPlain">
              <a:avLst/>
            </a:prstTxWarp>
          </a:bodyPr>
          <a:lstStyle/>
          <a:p>
            <a:pPr algn="ctr">
              <a:buClr>
                <a:srgbClr val="000000"/>
              </a:buClr>
              <a:buSzPct val="100000"/>
              <a:defRPr/>
            </a:pPr>
            <a:r>
              <a:rPr lang="en-US" sz="3300" dirty="0">
                <a:solidFill>
                  <a:schemeClr val="tx1">
                    <a:lumMod val="65000"/>
                    <a:lumOff val="35000"/>
                  </a:schemeClr>
                </a:solidFill>
                <a:latin typeface="+mj-lt"/>
              </a:rPr>
              <a:t>€</a:t>
            </a:r>
          </a:p>
        </p:txBody>
      </p:sp>
      <p:sp>
        <p:nvSpPr>
          <p:cNvPr id="43" name="Oval 137"/>
          <p:cNvSpPr/>
          <p:nvPr/>
        </p:nvSpPr>
        <p:spPr bwMode="auto">
          <a:xfrm>
            <a:off x="947738" y="2197833"/>
            <a:ext cx="107950" cy="107950"/>
          </a:xfrm>
          <a:prstGeom prst="ellipse">
            <a:avLst/>
          </a:prstGeom>
          <a:solidFill>
            <a:schemeClr val="accent5">
              <a:lumMod val="90000"/>
            </a:schemeClr>
          </a:solidFill>
          <a:ln w="25400" cap="flat" cmpd="sng" algn="ctr">
            <a:solidFill>
              <a:schemeClr val="accent5">
                <a:lumMod val="90000"/>
              </a:schemeClr>
            </a:solidFill>
            <a:prstDash val="solid"/>
            <a:round/>
            <a:headEnd type="none" w="med" len="med"/>
            <a:tailEnd type="none" w="med" len="med"/>
          </a:ln>
          <a:effectLst/>
        </p:spPr>
        <p:txBody>
          <a:bodyPr lIns="36000" anchor="ctr"/>
          <a:lstStyle/>
          <a:p>
            <a:pPr>
              <a:defRPr/>
            </a:pPr>
            <a:endParaRPr lang="fr-FR" dirty="0">
              <a:solidFill>
                <a:schemeClr val="tx1">
                  <a:lumMod val="65000"/>
                  <a:lumOff val="35000"/>
                </a:schemeClr>
              </a:solidFill>
              <a:latin typeface="+mj-lt"/>
            </a:endParaRPr>
          </a:p>
        </p:txBody>
      </p:sp>
      <p:sp>
        <p:nvSpPr>
          <p:cNvPr id="44" name="Oval 138"/>
          <p:cNvSpPr/>
          <p:nvPr/>
        </p:nvSpPr>
        <p:spPr bwMode="auto">
          <a:xfrm>
            <a:off x="947738" y="3000401"/>
            <a:ext cx="107950" cy="107950"/>
          </a:xfrm>
          <a:prstGeom prst="ellipse">
            <a:avLst/>
          </a:prstGeom>
          <a:solidFill>
            <a:schemeClr val="accent5">
              <a:lumMod val="90000"/>
            </a:schemeClr>
          </a:solidFill>
          <a:ln w="25400" cap="flat" cmpd="sng" algn="ctr">
            <a:solidFill>
              <a:schemeClr val="accent5">
                <a:lumMod val="90000"/>
              </a:schemeClr>
            </a:solidFill>
            <a:prstDash val="solid"/>
            <a:round/>
            <a:headEnd type="none" w="med" len="med"/>
            <a:tailEnd type="none" w="med" len="med"/>
          </a:ln>
          <a:effectLst/>
        </p:spPr>
        <p:txBody>
          <a:bodyPr lIns="36000" anchor="ctr"/>
          <a:lstStyle/>
          <a:p>
            <a:pPr>
              <a:defRPr/>
            </a:pPr>
            <a:endParaRPr lang="fr-FR" dirty="0">
              <a:solidFill>
                <a:schemeClr val="tx1">
                  <a:lumMod val="65000"/>
                  <a:lumOff val="35000"/>
                </a:schemeClr>
              </a:solidFill>
              <a:latin typeface="+mj-lt"/>
            </a:endParaRPr>
          </a:p>
        </p:txBody>
      </p:sp>
      <p:sp>
        <p:nvSpPr>
          <p:cNvPr id="45" name="Oval 139"/>
          <p:cNvSpPr/>
          <p:nvPr/>
        </p:nvSpPr>
        <p:spPr bwMode="auto">
          <a:xfrm>
            <a:off x="947738" y="4035624"/>
            <a:ext cx="107950" cy="107950"/>
          </a:xfrm>
          <a:prstGeom prst="ellipse">
            <a:avLst/>
          </a:prstGeom>
          <a:solidFill>
            <a:schemeClr val="accent5">
              <a:lumMod val="90000"/>
            </a:schemeClr>
          </a:solidFill>
          <a:ln w="25400" cap="flat" cmpd="sng" algn="ctr">
            <a:solidFill>
              <a:schemeClr val="accent5">
                <a:lumMod val="90000"/>
              </a:schemeClr>
            </a:solidFill>
            <a:prstDash val="solid"/>
            <a:round/>
            <a:headEnd type="none" w="med" len="med"/>
            <a:tailEnd type="none" w="med" len="med"/>
          </a:ln>
          <a:effectLst/>
        </p:spPr>
        <p:txBody>
          <a:bodyPr lIns="36000" anchor="ctr"/>
          <a:lstStyle/>
          <a:p>
            <a:pPr>
              <a:defRPr/>
            </a:pPr>
            <a:endParaRPr lang="fr-FR" dirty="0">
              <a:solidFill>
                <a:schemeClr val="tx1">
                  <a:lumMod val="65000"/>
                  <a:lumOff val="35000"/>
                </a:schemeClr>
              </a:solidFill>
              <a:latin typeface="+mj-lt"/>
            </a:endParaRPr>
          </a:p>
        </p:txBody>
      </p:sp>
      <p:sp>
        <p:nvSpPr>
          <p:cNvPr id="46" name="Oval 140"/>
          <p:cNvSpPr/>
          <p:nvPr/>
        </p:nvSpPr>
        <p:spPr bwMode="auto">
          <a:xfrm>
            <a:off x="947738" y="4867098"/>
            <a:ext cx="107950" cy="109538"/>
          </a:xfrm>
          <a:prstGeom prst="ellipse">
            <a:avLst/>
          </a:prstGeom>
          <a:solidFill>
            <a:schemeClr val="accent5">
              <a:lumMod val="90000"/>
            </a:schemeClr>
          </a:solidFill>
          <a:ln w="25400" cap="flat" cmpd="sng" algn="ctr">
            <a:solidFill>
              <a:schemeClr val="accent5">
                <a:lumMod val="90000"/>
              </a:schemeClr>
            </a:solidFill>
            <a:prstDash val="solid"/>
            <a:round/>
            <a:headEnd type="none" w="med" len="med"/>
            <a:tailEnd type="none" w="med" len="med"/>
          </a:ln>
          <a:effectLst/>
        </p:spPr>
        <p:txBody>
          <a:bodyPr lIns="36000" anchor="ctr"/>
          <a:lstStyle/>
          <a:p>
            <a:pPr>
              <a:defRPr/>
            </a:pPr>
            <a:endParaRPr lang="fr-FR" dirty="0">
              <a:solidFill>
                <a:schemeClr val="tx1">
                  <a:lumMod val="65000"/>
                  <a:lumOff val="35000"/>
                </a:schemeClr>
              </a:solidFill>
              <a:latin typeface="+mj-lt"/>
            </a:endParaRPr>
          </a:p>
        </p:txBody>
      </p:sp>
      <p:sp>
        <p:nvSpPr>
          <p:cNvPr id="47" name="Oval 63"/>
          <p:cNvSpPr/>
          <p:nvPr/>
        </p:nvSpPr>
        <p:spPr bwMode="auto">
          <a:xfrm>
            <a:off x="947738" y="5596047"/>
            <a:ext cx="107950" cy="107950"/>
          </a:xfrm>
          <a:prstGeom prst="ellipse">
            <a:avLst/>
          </a:prstGeom>
          <a:solidFill>
            <a:schemeClr val="accent5">
              <a:lumMod val="90000"/>
            </a:schemeClr>
          </a:solidFill>
          <a:ln w="25400" cap="flat" cmpd="sng" algn="ctr">
            <a:solidFill>
              <a:schemeClr val="accent5">
                <a:lumMod val="90000"/>
              </a:schemeClr>
            </a:solidFill>
            <a:prstDash val="solid"/>
            <a:round/>
            <a:headEnd type="none" w="med" len="med"/>
            <a:tailEnd type="none" w="med" len="med"/>
          </a:ln>
          <a:effectLst/>
        </p:spPr>
        <p:txBody>
          <a:bodyPr lIns="36000" anchor="ctr"/>
          <a:lstStyle/>
          <a:p>
            <a:pPr>
              <a:defRPr/>
            </a:pPr>
            <a:endParaRPr lang="fr-FR" dirty="0">
              <a:solidFill>
                <a:schemeClr val="tx1">
                  <a:lumMod val="65000"/>
                  <a:lumOff val="35000"/>
                </a:schemeClr>
              </a:solidFill>
              <a:latin typeface="+mj-lt"/>
            </a:endParaRPr>
          </a:p>
        </p:txBody>
      </p:sp>
      <p:grpSp>
        <p:nvGrpSpPr>
          <p:cNvPr id="48" name="Group 275"/>
          <p:cNvGrpSpPr>
            <a:grpSpLocks/>
          </p:cNvGrpSpPr>
          <p:nvPr/>
        </p:nvGrpSpPr>
        <p:grpSpPr bwMode="auto">
          <a:xfrm>
            <a:off x="457200" y="5372209"/>
            <a:ext cx="315913" cy="407988"/>
            <a:chOff x="2943" y="1899"/>
            <a:chExt cx="396" cy="517"/>
          </a:xfrm>
        </p:grpSpPr>
        <p:sp>
          <p:nvSpPr>
            <p:cNvPr id="49" name="Rectangle 276"/>
            <p:cNvSpPr>
              <a:spLocks noChangeArrowheads="1"/>
            </p:cNvSpPr>
            <p:nvPr/>
          </p:nvSpPr>
          <p:spPr bwMode="auto">
            <a:xfrm>
              <a:off x="2971" y="2382"/>
              <a:ext cx="98" cy="34"/>
            </a:xfrm>
            <a:prstGeom prst="rect">
              <a:avLst/>
            </a:prstGeom>
            <a:solidFill>
              <a:schemeClr val="accent1"/>
            </a:solidFill>
            <a:ln w="9525">
              <a:noFill/>
              <a:miter lim="800000"/>
              <a:headEnd/>
              <a:tailEnd/>
            </a:ln>
          </p:spPr>
          <p:txBody>
            <a:bodyPr/>
            <a:lstStyle/>
            <a:p>
              <a:endParaRPr lang="en-US" altLang="fr-FR">
                <a:solidFill>
                  <a:schemeClr val="tx1">
                    <a:lumMod val="65000"/>
                    <a:lumOff val="35000"/>
                  </a:schemeClr>
                </a:solidFill>
                <a:latin typeface="+mj-lt"/>
              </a:endParaRPr>
            </a:p>
          </p:txBody>
        </p:sp>
        <p:sp>
          <p:nvSpPr>
            <p:cNvPr id="50" name="Rectangle 277"/>
            <p:cNvSpPr>
              <a:spLocks noChangeArrowheads="1"/>
            </p:cNvSpPr>
            <p:nvPr/>
          </p:nvSpPr>
          <p:spPr bwMode="auto">
            <a:xfrm>
              <a:off x="3059" y="2338"/>
              <a:ext cx="99" cy="35"/>
            </a:xfrm>
            <a:prstGeom prst="rect">
              <a:avLst/>
            </a:prstGeom>
            <a:solidFill>
              <a:schemeClr val="accent1"/>
            </a:solidFill>
            <a:ln w="9525">
              <a:noFill/>
              <a:miter lim="800000"/>
              <a:headEnd/>
              <a:tailEnd/>
            </a:ln>
          </p:spPr>
          <p:txBody>
            <a:bodyPr/>
            <a:lstStyle/>
            <a:p>
              <a:endParaRPr lang="en-US" altLang="fr-FR">
                <a:solidFill>
                  <a:schemeClr val="tx1">
                    <a:lumMod val="65000"/>
                    <a:lumOff val="35000"/>
                  </a:schemeClr>
                </a:solidFill>
                <a:latin typeface="+mj-lt"/>
              </a:endParaRPr>
            </a:p>
          </p:txBody>
        </p:sp>
        <p:sp>
          <p:nvSpPr>
            <p:cNvPr id="51" name="Rectangle 278"/>
            <p:cNvSpPr>
              <a:spLocks noChangeArrowheads="1"/>
            </p:cNvSpPr>
            <p:nvPr/>
          </p:nvSpPr>
          <p:spPr bwMode="auto">
            <a:xfrm>
              <a:off x="3149" y="2295"/>
              <a:ext cx="99" cy="35"/>
            </a:xfrm>
            <a:prstGeom prst="rect">
              <a:avLst/>
            </a:prstGeom>
            <a:solidFill>
              <a:schemeClr val="accent1"/>
            </a:solidFill>
            <a:ln w="9525">
              <a:noFill/>
              <a:miter lim="800000"/>
              <a:headEnd/>
              <a:tailEnd/>
            </a:ln>
          </p:spPr>
          <p:txBody>
            <a:bodyPr/>
            <a:lstStyle/>
            <a:p>
              <a:endParaRPr lang="en-US" altLang="fr-FR">
                <a:solidFill>
                  <a:schemeClr val="tx1">
                    <a:lumMod val="65000"/>
                    <a:lumOff val="35000"/>
                  </a:schemeClr>
                </a:solidFill>
                <a:latin typeface="+mj-lt"/>
              </a:endParaRPr>
            </a:p>
          </p:txBody>
        </p:sp>
        <p:sp>
          <p:nvSpPr>
            <p:cNvPr id="52" name="Rectangle 279"/>
            <p:cNvSpPr>
              <a:spLocks noChangeArrowheads="1"/>
            </p:cNvSpPr>
            <p:nvPr/>
          </p:nvSpPr>
          <p:spPr bwMode="auto">
            <a:xfrm>
              <a:off x="3240" y="2253"/>
              <a:ext cx="99" cy="34"/>
            </a:xfrm>
            <a:prstGeom prst="rect">
              <a:avLst/>
            </a:prstGeom>
            <a:solidFill>
              <a:schemeClr val="accent1"/>
            </a:solidFill>
            <a:ln w="9525">
              <a:noFill/>
              <a:miter lim="800000"/>
              <a:headEnd/>
              <a:tailEnd/>
            </a:ln>
          </p:spPr>
          <p:txBody>
            <a:bodyPr/>
            <a:lstStyle/>
            <a:p>
              <a:endParaRPr lang="en-US" altLang="fr-FR">
                <a:solidFill>
                  <a:schemeClr val="tx1">
                    <a:lumMod val="65000"/>
                    <a:lumOff val="35000"/>
                  </a:schemeClr>
                </a:solidFill>
                <a:latin typeface="+mj-lt"/>
              </a:endParaRPr>
            </a:p>
          </p:txBody>
        </p:sp>
        <p:sp>
          <p:nvSpPr>
            <p:cNvPr id="53" name="Freeform 280"/>
            <p:cNvSpPr>
              <a:spLocks/>
            </p:cNvSpPr>
            <p:nvPr/>
          </p:nvSpPr>
          <p:spPr bwMode="auto">
            <a:xfrm>
              <a:off x="2943" y="1997"/>
              <a:ext cx="198" cy="376"/>
            </a:xfrm>
            <a:custGeom>
              <a:avLst/>
              <a:gdLst>
                <a:gd name="T0" fmla="*/ 52 w 395"/>
                <a:gd name="T1" fmla="*/ 82 h 753"/>
                <a:gd name="T2" fmla="*/ 36 w 395"/>
                <a:gd name="T3" fmla="*/ 158 h 753"/>
                <a:gd name="T4" fmla="*/ 36 w 395"/>
                <a:gd name="T5" fmla="*/ 163 h 753"/>
                <a:gd name="T6" fmla="*/ 33 w 395"/>
                <a:gd name="T7" fmla="*/ 167 h 753"/>
                <a:gd name="T8" fmla="*/ 28 w 395"/>
                <a:gd name="T9" fmla="*/ 171 h 753"/>
                <a:gd name="T10" fmla="*/ 22 w 395"/>
                <a:gd name="T11" fmla="*/ 174 h 753"/>
                <a:gd name="T12" fmla="*/ 16 w 395"/>
                <a:gd name="T13" fmla="*/ 174 h 753"/>
                <a:gd name="T14" fmla="*/ 9 w 395"/>
                <a:gd name="T15" fmla="*/ 171 h 753"/>
                <a:gd name="T16" fmla="*/ 5 w 395"/>
                <a:gd name="T17" fmla="*/ 168 h 753"/>
                <a:gd name="T18" fmla="*/ 2 w 395"/>
                <a:gd name="T19" fmla="*/ 164 h 753"/>
                <a:gd name="T20" fmla="*/ 1 w 395"/>
                <a:gd name="T21" fmla="*/ 161 h 753"/>
                <a:gd name="T22" fmla="*/ 0 w 395"/>
                <a:gd name="T23" fmla="*/ 92 h 753"/>
                <a:gd name="T24" fmla="*/ 1 w 395"/>
                <a:gd name="T25" fmla="*/ 84 h 753"/>
                <a:gd name="T26" fmla="*/ 4 w 395"/>
                <a:gd name="T27" fmla="*/ 77 h 753"/>
                <a:gd name="T28" fmla="*/ 8 w 395"/>
                <a:gd name="T29" fmla="*/ 71 h 753"/>
                <a:gd name="T30" fmla="*/ 64 w 395"/>
                <a:gd name="T31" fmla="*/ 14 h 753"/>
                <a:gd name="T32" fmla="*/ 71 w 395"/>
                <a:gd name="T33" fmla="*/ 8 h 753"/>
                <a:gd name="T34" fmla="*/ 78 w 395"/>
                <a:gd name="T35" fmla="*/ 4 h 753"/>
                <a:gd name="T36" fmla="*/ 86 w 395"/>
                <a:gd name="T37" fmla="*/ 1 h 753"/>
                <a:gd name="T38" fmla="*/ 95 w 395"/>
                <a:gd name="T39" fmla="*/ 0 h 753"/>
                <a:gd name="T40" fmla="*/ 104 w 395"/>
                <a:gd name="T41" fmla="*/ 1 h 753"/>
                <a:gd name="T42" fmla="*/ 113 w 395"/>
                <a:gd name="T43" fmla="*/ 4 h 753"/>
                <a:gd name="T44" fmla="*/ 120 w 395"/>
                <a:gd name="T45" fmla="*/ 8 h 753"/>
                <a:gd name="T46" fmla="*/ 127 w 395"/>
                <a:gd name="T47" fmla="*/ 13 h 753"/>
                <a:gd name="T48" fmla="*/ 133 w 395"/>
                <a:gd name="T49" fmla="*/ 19 h 753"/>
                <a:gd name="T50" fmla="*/ 137 w 395"/>
                <a:gd name="T51" fmla="*/ 27 h 753"/>
                <a:gd name="T52" fmla="*/ 139 w 395"/>
                <a:gd name="T53" fmla="*/ 35 h 753"/>
                <a:gd name="T54" fmla="*/ 140 w 395"/>
                <a:gd name="T55" fmla="*/ 44 h 753"/>
                <a:gd name="T56" fmla="*/ 189 w 395"/>
                <a:gd name="T57" fmla="*/ 138 h 753"/>
                <a:gd name="T58" fmla="*/ 192 w 395"/>
                <a:gd name="T59" fmla="*/ 144 h 753"/>
                <a:gd name="T60" fmla="*/ 194 w 395"/>
                <a:gd name="T61" fmla="*/ 150 h 753"/>
                <a:gd name="T62" fmla="*/ 192 w 395"/>
                <a:gd name="T63" fmla="*/ 157 h 753"/>
                <a:gd name="T64" fmla="*/ 188 w 395"/>
                <a:gd name="T65" fmla="*/ 161 h 753"/>
                <a:gd name="T66" fmla="*/ 182 w 395"/>
                <a:gd name="T67" fmla="*/ 165 h 753"/>
                <a:gd name="T68" fmla="*/ 176 w 395"/>
                <a:gd name="T69" fmla="*/ 167 h 753"/>
                <a:gd name="T70" fmla="*/ 168 w 395"/>
                <a:gd name="T71" fmla="*/ 165 h 753"/>
                <a:gd name="T72" fmla="*/ 163 w 395"/>
                <a:gd name="T73" fmla="*/ 161 h 753"/>
                <a:gd name="T74" fmla="*/ 140 w 395"/>
                <a:gd name="T75" fmla="*/ 163 h 753"/>
                <a:gd name="T76" fmla="*/ 190 w 395"/>
                <a:gd name="T77" fmla="*/ 213 h 753"/>
                <a:gd name="T78" fmla="*/ 194 w 395"/>
                <a:gd name="T79" fmla="*/ 220 h 753"/>
                <a:gd name="T80" fmla="*/ 196 w 395"/>
                <a:gd name="T81" fmla="*/ 226 h 753"/>
                <a:gd name="T82" fmla="*/ 198 w 395"/>
                <a:gd name="T83" fmla="*/ 238 h 753"/>
                <a:gd name="T84" fmla="*/ 143 w 395"/>
                <a:gd name="T85" fmla="*/ 333 h 753"/>
                <a:gd name="T86" fmla="*/ 107 w 395"/>
                <a:gd name="T87" fmla="*/ 210 h 753"/>
                <a:gd name="T88" fmla="*/ 52 w 395"/>
                <a:gd name="T89" fmla="*/ 376 h 75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395"/>
                <a:gd name="T136" fmla="*/ 0 h 753"/>
                <a:gd name="T137" fmla="*/ 395 w 395"/>
                <a:gd name="T138" fmla="*/ 753 h 753"/>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395" h="753">
                  <a:moveTo>
                    <a:pt x="103" y="753"/>
                  </a:moveTo>
                  <a:lnTo>
                    <a:pt x="103" y="164"/>
                  </a:lnTo>
                  <a:lnTo>
                    <a:pt x="72" y="204"/>
                  </a:lnTo>
                  <a:lnTo>
                    <a:pt x="72" y="316"/>
                  </a:lnTo>
                  <a:lnTo>
                    <a:pt x="72" y="323"/>
                  </a:lnTo>
                  <a:lnTo>
                    <a:pt x="71" y="326"/>
                  </a:lnTo>
                  <a:lnTo>
                    <a:pt x="69" y="329"/>
                  </a:lnTo>
                  <a:lnTo>
                    <a:pt x="66" y="334"/>
                  </a:lnTo>
                  <a:lnTo>
                    <a:pt x="61" y="340"/>
                  </a:lnTo>
                  <a:lnTo>
                    <a:pt x="55" y="343"/>
                  </a:lnTo>
                  <a:lnTo>
                    <a:pt x="49" y="346"/>
                  </a:lnTo>
                  <a:lnTo>
                    <a:pt x="43" y="349"/>
                  </a:lnTo>
                  <a:lnTo>
                    <a:pt x="37" y="349"/>
                  </a:lnTo>
                  <a:lnTo>
                    <a:pt x="31" y="349"/>
                  </a:lnTo>
                  <a:lnTo>
                    <a:pt x="23" y="346"/>
                  </a:lnTo>
                  <a:lnTo>
                    <a:pt x="17" y="343"/>
                  </a:lnTo>
                  <a:lnTo>
                    <a:pt x="12" y="340"/>
                  </a:lnTo>
                  <a:lnTo>
                    <a:pt x="9" y="337"/>
                  </a:lnTo>
                  <a:lnTo>
                    <a:pt x="8" y="335"/>
                  </a:lnTo>
                  <a:lnTo>
                    <a:pt x="3" y="329"/>
                  </a:lnTo>
                  <a:lnTo>
                    <a:pt x="2" y="326"/>
                  </a:lnTo>
                  <a:lnTo>
                    <a:pt x="2" y="323"/>
                  </a:lnTo>
                  <a:lnTo>
                    <a:pt x="0" y="317"/>
                  </a:lnTo>
                  <a:lnTo>
                    <a:pt x="0" y="184"/>
                  </a:lnTo>
                  <a:lnTo>
                    <a:pt x="0" y="176"/>
                  </a:lnTo>
                  <a:lnTo>
                    <a:pt x="2" y="169"/>
                  </a:lnTo>
                  <a:lnTo>
                    <a:pt x="5" y="162"/>
                  </a:lnTo>
                  <a:lnTo>
                    <a:pt x="8" y="155"/>
                  </a:lnTo>
                  <a:lnTo>
                    <a:pt x="11" y="149"/>
                  </a:lnTo>
                  <a:lnTo>
                    <a:pt x="15" y="143"/>
                  </a:lnTo>
                  <a:lnTo>
                    <a:pt x="26" y="132"/>
                  </a:lnTo>
                  <a:lnTo>
                    <a:pt x="127" y="29"/>
                  </a:lnTo>
                  <a:lnTo>
                    <a:pt x="133" y="23"/>
                  </a:lnTo>
                  <a:lnTo>
                    <a:pt x="141" y="17"/>
                  </a:lnTo>
                  <a:lnTo>
                    <a:pt x="149" y="12"/>
                  </a:lnTo>
                  <a:lnTo>
                    <a:pt x="156" y="8"/>
                  </a:lnTo>
                  <a:lnTo>
                    <a:pt x="164" y="5"/>
                  </a:lnTo>
                  <a:lnTo>
                    <a:pt x="172" y="3"/>
                  </a:lnTo>
                  <a:lnTo>
                    <a:pt x="181" y="2"/>
                  </a:lnTo>
                  <a:lnTo>
                    <a:pt x="190" y="0"/>
                  </a:lnTo>
                  <a:lnTo>
                    <a:pt x="199" y="2"/>
                  </a:lnTo>
                  <a:lnTo>
                    <a:pt x="208" y="3"/>
                  </a:lnTo>
                  <a:lnTo>
                    <a:pt x="218" y="5"/>
                  </a:lnTo>
                  <a:lnTo>
                    <a:pt x="225" y="8"/>
                  </a:lnTo>
                  <a:lnTo>
                    <a:pt x="233" y="11"/>
                  </a:lnTo>
                  <a:lnTo>
                    <a:pt x="240" y="16"/>
                  </a:lnTo>
                  <a:lnTo>
                    <a:pt x="247" y="20"/>
                  </a:lnTo>
                  <a:lnTo>
                    <a:pt x="253" y="26"/>
                  </a:lnTo>
                  <a:lnTo>
                    <a:pt x="259" y="32"/>
                  </a:lnTo>
                  <a:lnTo>
                    <a:pt x="265" y="38"/>
                  </a:lnTo>
                  <a:lnTo>
                    <a:pt x="270" y="46"/>
                  </a:lnTo>
                  <a:lnTo>
                    <a:pt x="273" y="54"/>
                  </a:lnTo>
                  <a:lnTo>
                    <a:pt x="276" y="61"/>
                  </a:lnTo>
                  <a:lnTo>
                    <a:pt x="277" y="71"/>
                  </a:lnTo>
                  <a:lnTo>
                    <a:pt x="279" y="80"/>
                  </a:lnTo>
                  <a:lnTo>
                    <a:pt x="280" y="89"/>
                  </a:lnTo>
                  <a:lnTo>
                    <a:pt x="280" y="173"/>
                  </a:lnTo>
                  <a:lnTo>
                    <a:pt x="378" y="277"/>
                  </a:lnTo>
                  <a:lnTo>
                    <a:pt x="381" y="282"/>
                  </a:lnTo>
                  <a:lnTo>
                    <a:pt x="384" y="288"/>
                  </a:lnTo>
                  <a:lnTo>
                    <a:pt x="386" y="294"/>
                  </a:lnTo>
                  <a:lnTo>
                    <a:pt x="387" y="300"/>
                  </a:lnTo>
                  <a:lnTo>
                    <a:pt x="386" y="306"/>
                  </a:lnTo>
                  <a:lnTo>
                    <a:pt x="384" y="314"/>
                  </a:lnTo>
                  <a:lnTo>
                    <a:pt x="380" y="319"/>
                  </a:lnTo>
                  <a:lnTo>
                    <a:pt x="375" y="323"/>
                  </a:lnTo>
                  <a:lnTo>
                    <a:pt x="371" y="328"/>
                  </a:lnTo>
                  <a:lnTo>
                    <a:pt x="364" y="331"/>
                  </a:lnTo>
                  <a:lnTo>
                    <a:pt x="357" y="332"/>
                  </a:lnTo>
                  <a:lnTo>
                    <a:pt x="351" y="334"/>
                  </a:lnTo>
                  <a:lnTo>
                    <a:pt x="343" y="332"/>
                  </a:lnTo>
                  <a:lnTo>
                    <a:pt x="335" y="331"/>
                  </a:lnTo>
                  <a:lnTo>
                    <a:pt x="329" y="326"/>
                  </a:lnTo>
                  <a:lnTo>
                    <a:pt x="325" y="322"/>
                  </a:lnTo>
                  <a:lnTo>
                    <a:pt x="280" y="277"/>
                  </a:lnTo>
                  <a:lnTo>
                    <a:pt x="280" y="326"/>
                  </a:lnTo>
                  <a:lnTo>
                    <a:pt x="374" y="420"/>
                  </a:lnTo>
                  <a:lnTo>
                    <a:pt x="380" y="427"/>
                  </a:lnTo>
                  <a:lnTo>
                    <a:pt x="384" y="433"/>
                  </a:lnTo>
                  <a:lnTo>
                    <a:pt x="387" y="440"/>
                  </a:lnTo>
                  <a:lnTo>
                    <a:pt x="390" y="446"/>
                  </a:lnTo>
                  <a:lnTo>
                    <a:pt x="392" y="452"/>
                  </a:lnTo>
                  <a:lnTo>
                    <a:pt x="394" y="459"/>
                  </a:lnTo>
                  <a:lnTo>
                    <a:pt x="395" y="476"/>
                  </a:lnTo>
                  <a:lnTo>
                    <a:pt x="395" y="666"/>
                  </a:lnTo>
                  <a:lnTo>
                    <a:pt x="285" y="666"/>
                  </a:lnTo>
                  <a:lnTo>
                    <a:pt x="285" y="492"/>
                  </a:lnTo>
                  <a:lnTo>
                    <a:pt x="214" y="420"/>
                  </a:lnTo>
                  <a:lnTo>
                    <a:pt x="214" y="753"/>
                  </a:lnTo>
                  <a:lnTo>
                    <a:pt x="103" y="753"/>
                  </a:lnTo>
                  <a:close/>
                </a:path>
              </a:pathLst>
            </a:custGeom>
            <a:solidFill>
              <a:schemeClr val="accent1"/>
            </a:solidFill>
            <a:ln w="9525">
              <a:noFill/>
              <a:round/>
              <a:headEnd/>
              <a:tailEnd/>
            </a:ln>
          </p:spPr>
          <p:txBody>
            <a:bodyPr/>
            <a:lstStyle/>
            <a:p>
              <a:endParaRPr lang="fr-FR">
                <a:solidFill>
                  <a:schemeClr val="tx1">
                    <a:lumMod val="65000"/>
                    <a:lumOff val="35000"/>
                  </a:schemeClr>
                </a:solidFill>
                <a:latin typeface="+mj-lt"/>
              </a:endParaRPr>
            </a:p>
          </p:txBody>
        </p:sp>
        <p:sp>
          <p:nvSpPr>
            <p:cNvPr id="54" name="Freeform 281"/>
            <p:cNvSpPr>
              <a:spLocks/>
            </p:cNvSpPr>
            <p:nvPr/>
          </p:nvSpPr>
          <p:spPr bwMode="auto">
            <a:xfrm>
              <a:off x="2999" y="1899"/>
              <a:ext cx="86" cy="85"/>
            </a:xfrm>
            <a:custGeom>
              <a:avLst/>
              <a:gdLst>
                <a:gd name="T0" fmla="*/ 48 w 173"/>
                <a:gd name="T1" fmla="*/ 0 h 170"/>
                <a:gd name="T2" fmla="*/ 56 w 173"/>
                <a:gd name="T3" fmla="*/ 2 h 170"/>
                <a:gd name="T4" fmla="*/ 64 w 173"/>
                <a:gd name="T5" fmla="*/ 5 h 170"/>
                <a:gd name="T6" fmla="*/ 71 w 173"/>
                <a:gd name="T7" fmla="*/ 10 h 170"/>
                <a:gd name="T8" fmla="*/ 76 w 173"/>
                <a:gd name="T9" fmla="*/ 15 h 170"/>
                <a:gd name="T10" fmla="*/ 81 w 173"/>
                <a:gd name="T11" fmla="*/ 22 h 170"/>
                <a:gd name="T12" fmla="*/ 85 w 173"/>
                <a:gd name="T13" fmla="*/ 30 h 170"/>
                <a:gd name="T14" fmla="*/ 86 w 173"/>
                <a:gd name="T15" fmla="*/ 38 h 170"/>
                <a:gd name="T16" fmla="*/ 86 w 173"/>
                <a:gd name="T17" fmla="*/ 47 h 170"/>
                <a:gd name="T18" fmla="*/ 85 w 173"/>
                <a:gd name="T19" fmla="*/ 55 h 170"/>
                <a:gd name="T20" fmla="*/ 81 w 173"/>
                <a:gd name="T21" fmla="*/ 63 h 170"/>
                <a:gd name="T22" fmla="*/ 76 w 173"/>
                <a:gd name="T23" fmla="*/ 70 h 170"/>
                <a:gd name="T24" fmla="*/ 71 w 173"/>
                <a:gd name="T25" fmla="*/ 76 h 170"/>
                <a:gd name="T26" fmla="*/ 64 w 173"/>
                <a:gd name="T27" fmla="*/ 81 h 170"/>
                <a:gd name="T28" fmla="*/ 56 w 173"/>
                <a:gd name="T29" fmla="*/ 84 h 170"/>
                <a:gd name="T30" fmla="*/ 48 w 173"/>
                <a:gd name="T31" fmla="*/ 85 h 170"/>
                <a:gd name="T32" fmla="*/ 39 w 173"/>
                <a:gd name="T33" fmla="*/ 85 h 170"/>
                <a:gd name="T34" fmla="*/ 30 w 173"/>
                <a:gd name="T35" fmla="*/ 84 h 170"/>
                <a:gd name="T36" fmla="*/ 23 w 173"/>
                <a:gd name="T37" fmla="*/ 81 h 170"/>
                <a:gd name="T38" fmla="*/ 16 w 173"/>
                <a:gd name="T39" fmla="*/ 76 h 170"/>
                <a:gd name="T40" fmla="*/ 10 w 173"/>
                <a:gd name="T41" fmla="*/ 70 h 170"/>
                <a:gd name="T42" fmla="*/ 5 w 173"/>
                <a:gd name="T43" fmla="*/ 63 h 170"/>
                <a:gd name="T44" fmla="*/ 2 w 173"/>
                <a:gd name="T45" fmla="*/ 55 h 170"/>
                <a:gd name="T46" fmla="*/ 0 w 173"/>
                <a:gd name="T47" fmla="*/ 47 h 170"/>
                <a:gd name="T48" fmla="*/ 0 w 173"/>
                <a:gd name="T49" fmla="*/ 38 h 170"/>
                <a:gd name="T50" fmla="*/ 2 w 173"/>
                <a:gd name="T51" fmla="*/ 30 h 170"/>
                <a:gd name="T52" fmla="*/ 5 w 173"/>
                <a:gd name="T53" fmla="*/ 22 h 170"/>
                <a:gd name="T54" fmla="*/ 10 w 173"/>
                <a:gd name="T55" fmla="*/ 15 h 170"/>
                <a:gd name="T56" fmla="*/ 16 w 173"/>
                <a:gd name="T57" fmla="*/ 10 h 170"/>
                <a:gd name="T58" fmla="*/ 23 w 173"/>
                <a:gd name="T59" fmla="*/ 5 h 170"/>
                <a:gd name="T60" fmla="*/ 30 w 173"/>
                <a:gd name="T61" fmla="*/ 2 h 170"/>
                <a:gd name="T62" fmla="*/ 39 w 173"/>
                <a:gd name="T63" fmla="*/ 0 h 17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73"/>
                <a:gd name="T97" fmla="*/ 0 h 170"/>
                <a:gd name="T98" fmla="*/ 173 w 173"/>
                <a:gd name="T99" fmla="*/ 170 h 17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73" h="170">
                  <a:moveTo>
                    <a:pt x="87" y="0"/>
                  </a:moveTo>
                  <a:lnTo>
                    <a:pt x="96" y="0"/>
                  </a:lnTo>
                  <a:lnTo>
                    <a:pt x="104" y="1"/>
                  </a:lnTo>
                  <a:lnTo>
                    <a:pt x="112" y="3"/>
                  </a:lnTo>
                  <a:lnTo>
                    <a:pt x="121" y="6"/>
                  </a:lnTo>
                  <a:lnTo>
                    <a:pt x="128" y="10"/>
                  </a:lnTo>
                  <a:lnTo>
                    <a:pt x="135" y="14"/>
                  </a:lnTo>
                  <a:lnTo>
                    <a:pt x="142" y="20"/>
                  </a:lnTo>
                  <a:lnTo>
                    <a:pt x="148" y="24"/>
                  </a:lnTo>
                  <a:lnTo>
                    <a:pt x="153" y="30"/>
                  </a:lnTo>
                  <a:lnTo>
                    <a:pt x="159" y="38"/>
                  </a:lnTo>
                  <a:lnTo>
                    <a:pt x="162" y="44"/>
                  </a:lnTo>
                  <a:lnTo>
                    <a:pt x="167" y="52"/>
                  </a:lnTo>
                  <a:lnTo>
                    <a:pt x="170" y="59"/>
                  </a:lnTo>
                  <a:lnTo>
                    <a:pt x="171" y="69"/>
                  </a:lnTo>
                  <a:lnTo>
                    <a:pt x="173" y="76"/>
                  </a:lnTo>
                  <a:lnTo>
                    <a:pt x="173" y="86"/>
                  </a:lnTo>
                  <a:lnTo>
                    <a:pt x="173" y="93"/>
                  </a:lnTo>
                  <a:lnTo>
                    <a:pt x="171" y="102"/>
                  </a:lnTo>
                  <a:lnTo>
                    <a:pt x="170" y="110"/>
                  </a:lnTo>
                  <a:lnTo>
                    <a:pt x="167" y="118"/>
                  </a:lnTo>
                  <a:lnTo>
                    <a:pt x="162" y="125"/>
                  </a:lnTo>
                  <a:lnTo>
                    <a:pt x="159" y="133"/>
                  </a:lnTo>
                  <a:lnTo>
                    <a:pt x="153" y="139"/>
                  </a:lnTo>
                  <a:lnTo>
                    <a:pt x="148" y="145"/>
                  </a:lnTo>
                  <a:lnTo>
                    <a:pt x="142" y="151"/>
                  </a:lnTo>
                  <a:lnTo>
                    <a:pt x="135" y="156"/>
                  </a:lnTo>
                  <a:lnTo>
                    <a:pt x="128" y="161"/>
                  </a:lnTo>
                  <a:lnTo>
                    <a:pt x="121" y="164"/>
                  </a:lnTo>
                  <a:lnTo>
                    <a:pt x="112" y="167"/>
                  </a:lnTo>
                  <a:lnTo>
                    <a:pt x="104" y="168"/>
                  </a:lnTo>
                  <a:lnTo>
                    <a:pt x="96" y="170"/>
                  </a:lnTo>
                  <a:lnTo>
                    <a:pt x="87" y="170"/>
                  </a:lnTo>
                  <a:lnTo>
                    <a:pt x="78" y="170"/>
                  </a:lnTo>
                  <a:lnTo>
                    <a:pt x="70" y="168"/>
                  </a:lnTo>
                  <a:lnTo>
                    <a:pt x="61" y="167"/>
                  </a:lnTo>
                  <a:lnTo>
                    <a:pt x="53" y="164"/>
                  </a:lnTo>
                  <a:lnTo>
                    <a:pt x="46" y="161"/>
                  </a:lnTo>
                  <a:lnTo>
                    <a:pt x="40" y="156"/>
                  </a:lnTo>
                  <a:lnTo>
                    <a:pt x="32" y="151"/>
                  </a:lnTo>
                  <a:lnTo>
                    <a:pt x="26" y="145"/>
                  </a:lnTo>
                  <a:lnTo>
                    <a:pt x="20" y="139"/>
                  </a:lnTo>
                  <a:lnTo>
                    <a:pt x="15" y="133"/>
                  </a:lnTo>
                  <a:lnTo>
                    <a:pt x="11" y="125"/>
                  </a:lnTo>
                  <a:lnTo>
                    <a:pt x="8" y="118"/>
                  </a:lnTo>
                  <a:lnTo>
                    <a:pt x="4" y="110"/>
                  </a:lnTo>
                  <a:lnTo>
                    <a:pt x="1" y="102"/>
                  </a:lnTo>
                  <a:lnTo>
                    <a:pt x="1" y="93"/>
                  </a:lnTo>
                  <a:lnTo>
                    <a:pt x="0" y="86"/>
                  </a:lnTo>
                  <a:lnTo>
                    <a:pt x="1" y="76"/>
                  </a:lnTo>
                  <a:lnTo>
                    <a:pt x="1" y="67"/>
                  </a:lnTo>
                  <a:lnTo>
                    <a:pt x="4" y="59"/>
                  </a:lnTo>
                  <a:lnTo>
                    <a:pt x="8" y="52"/>
                  </a:lnTo>
                  <a:lnTo>
                    <a:pt x="11" y="44"/>
                  </a:lnTo>
                  <a:lnTo>
                    <a:pt x="15" y="37"/>
                  </a:lnTo>
                  <a:lnTo>
                    <a:pt x="20" y="30"/>
                  </a:lnTo>
                  <a:lnTo>
                    <a:pt x="26" y="24"/>
                  </a:lnTo>
                  <a:lnTo>
                    <a:pt x="32" y="20"/>
                  </a:lnTo>
                  <a:lnTo>
                    <a:pt x="40" y="14"/>
                  </a:lnTo>
                  <a:lnTo>
                    <a:pt x="46" y="10"/>
                  </a:lnTo>
                  <a:lnTo>
                    <a:pt x="53" y="6"/>
                  </a:lnTo>
                  <a:lnTo>
                    <a:pt x="61" y="3"/>
                  </a:lnTo>
                  <a:lnTo>
                    <a:pt x="70" y="1"/>
                  </a:lnTo>
                  <a:lnTo>
                    <a:pt x="78" y="0"/>
                  </a:lnTo>
                  <a:lnTo>
                    <a:pt x="87" y="0"/>
                  </a:lnTo>
                  <a:close/>
                </a:path>
              </a:pathLst>
            </a:custGeom>
            <a:solidFill>
              <a:schemeClr val="accent1"/>
            </a:solidFill>
            <a:ln w="9525">
              <a:noFill/>
              <a:round/>
              <a:headEnd/>
              <a:tailEnd/>
            </a:ln>
          </p:spPr>
          <p:txBody>
            <a:bodyPr/>
            <a:lstStyle/>
            <a:p>
              <a:endParaRPr lang="fr-FR">
                <a:solidFill>
                  <a:schemeClr val="tx1">
                    <a:lumMod val="65000"/>
                    <a:lumOff val="35000"/>
                  </a:schemeClr>
                </a:solidFill>
                <a:latin typeface="+mj-lt"/>
              </a:endParaRPr>
            </a:p>
          </p:txBody>
        </p:sp>
      </p:grpSp>
      <p:cxnSp>
        <p:nvCxnSpPr>
          <p:cNvPr id="55" name="Elbow Connector 142"/>
          <p:cNvCxnSpPr/>
          <p:nvPr/>
        </p:nvCxnSpPr>
        <p:spPr bwMode="auto">
          <a:xfrm>
            <a:off x="1001713" y="2211481"/>
            <a:ext cx="0" cy="4046541"/>
          </a:xfrm>
          <a:prstGeom prst="straightConnector1">
            <a:avLst/>
          </a:prstGeom>
          <a:solidFill>
            <a:srgbClr val="D2DBF5"/>
          </a:solidFill>
          <a:ln w="25400" cap="flat" cmpd="sng" algn="ctr">
            <a:solidFill>
              <a:schemeClr val="accent5">
                <a:lumMod val="90000"/>
              </a:schemeClr>
            </a:solidFill>
            <a:prstDash val="solid"/>
            <a:round/>
            <a:headEnd type="none" w="med" len="med"/>
            <a:tailEnd type="none" w="med" len="med"/>
          </a:ln>
          <a:effectLst/>
        </p:spPr>
      </p:cxnSp>
      <p:cxnSp>
        <p:nvCxnSpPr>
          <p:cNvPr id="56" name="Horizontal Line"/>
          <p:cNvCxnSpPr>
            <a:cxnSpLocks/>
          </p:cNvCxnSpPr>
          <p:nvPr/>
        </p:nvCxnSpPr>
        <p:spPr bwMode="auto">
          <a:xfrm>
            <a:off x="528638" y="1950183"/>
            <a:ext cx="4105275" cy="0"/>
          </a:xfrm>
          <a:prstGeom prst="line">
            <a:avLst/>
          </a:prstGeom>
          <a:noFill/>
          <a:ln w="22225" algn="ctr">
            <a:solidFill>
              <a:srgbClr val="FF0000"/>
            </a:solidFill>
            <a:round/>
            <a:headEnd/>
            <a:tailEnd type="triangle" w="lg" len="lg"/>
          </a:ln>
        </p:spPr>
      </p:cxn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8"/>
          </p:nvPr>
        </p:nvSpPr>
        <p:spPr/>
        <p:txBody>
          <a:bodyPr/>
          <a:lstStyle/>
          <a:p>
            <a:pPr lvl="0"/>
            <a:fld id="{3894F879-ADE6-46CB-890E-B3A004149326}" type="slidenum">
              <a:rPr lang="fr-FR" smtClean="0"/>
              <a:pPr lvl="0"/>
              <a:t>3</a:t>
            </a:fld>
            <a:endParaRPr lang="fr-FR" dirty="0"/>
          </a:p>
        </p:txBody>
      </p:sp>
      <p:pic>
        <p:nvPicPr>
          <p:cNvPr id="3" name="Image 2"/>
          <p:cNvPicPr>
            <a:picLocks noChangeAspect="1"/>
          </p:cNvPicPr>
          <p:nvPr/>
        </p:nvPicPr>
        <p:blipFill>
          <a:blip r:embed="rId2" cstate="print">
            <a:alphaModFix/>
            <a:lum/>
          </a:blip>
          <a:srcRect/>
          <a:stretch>
            <a:fillRect/>
          </a:stretch>
        </p:blipFill>
        <p:spPr>
          <a:xfrm>
            <a:off x="0" y="0"/>
            <a:ext cx="10079641" cy="1315437"/>
          </a:xfrm>
          <a:prstGeom prst="rect">
            <a:avLst/>
          </a:prstGeom>
          <a:noFill/>
          <a:ln>
            <a:noFill/>
          </a:ln>
        </p:spPr>
      </p:pic>
      <p:sp>
        <p:nvSpPr>
          <p:cNvPr id="6" name="Rectangle 5"/>
          <p:cNvSpPr/>
          <p:nvPr/>
        </p:nvSpPr>
        <p:spPr>
          <a:xfrm>
            <a:off x="575816" y="2339677"/>
            <a:ext cx="8947591" cy="4154984"/>
          </a:xfrm>
          <a:prstGeom prst="rect">
            <a:avLst/>
          </a:prstGeom>
        </p:spPr>
        <p:txBody>
          <a:bodyPr wrap="square">
            <a:spAutoFit/>
          </a:bodyPr>
          <a:lstStyle/>
          <a:p>
            <a:pPr algn="ctr">
              <a:spcBef>
                <a:spcPct val="50000"/>
              </a:spcBef>
              <a:buClr>
                <a:srgbClr val="FF5E48"/>
              </a:buClr>
              <a:buSzPct val="90000"/>
            </a:pPr>
            <a:r>
              <a:rPr lang="fr-FR" b="1" dirty="0" smtClean="0">
                <a:solidFill>
                  <a:schemeClr val="tx1">
                    <a:lumMod val="65000"/>
                    <a:lumOff val="35000"/>
                  </a:schemeClr>
                </a:solidFill>
                <a:latin typeface="Calibri" pitchFamily="34" charset="0"/>
              </a:rPr>
              <a:t>3 grands enseignements = 3 principes </a:t>
            </a:r>
            <a:r>
              <a:rPr lang="fr-FR" b="1" dirty="0" smtClean="0">
                <a:solidFill>
                  <a:schemeClr val="tx1">
                    <a:lumMod val="65000"/>
                    <a:lumOff val="35000"/>
                  </a:schemeClr>
                </a:solidFill>
                <a:latin typeface="Calibri" pitchFamily="34" charset="0"/>
              </a:rPr>
              <a:t>:</a:t>
            </a:r>
            <a:endParaRPr lang="fr-FR" b="1" dirty="0" smtClean="0">
              <a:solidFill>
                <a:schemeClr val="tx1">
                  <a:lumMod val="65000"/>
                  <a:lumOff val="35000"/>
                </a:schemeClr>
              </a:solidFill>
              <a:latin typeface="Calibri" pitchFamily="34" charset="0"/>
            </a:endParaRPr>
          </a:p>
          <a:p>
            <a:pPr marL="749240" lvl="1" indent="-292040" algn="just">
              <a:spcBef>
                <a:spcPct val="50000"/>
              </a:spcBef>
              <a:buClr>
                <a:srgbClr val="FF5E48"/>
              </a:buClr>
              <a:buSzPct val="90000"/>
              <a:buBlip>
                <a:blip r:embed="rId3"/>
              </a:buBlip>
            </a:pPr>
            <a:r>
              <a:rPr lang="fr-FR" sz="1600" dirty="0" smtClean="0">
                <a:solidFill>
                  <a:schemeClr val="tx1">
                    <a:lumMod val="65000"/>
                    <a:lumOff val="35000"/>
                  </a:schemeClr>
                </a:solidFill>
                <a:latin typeface="Calibri" pitchFamily="34" charset="0"/>
              </a:rPr>
              <a:t>La gouvernance des politiques de solidarité doit être pensée dans l’objectif de </a:t>
            </a:r>
            <a:r>
              <a:rPr lang="fr-FR" sz="1600" b="1" dirty="0" smtClean="0">
                <a:solidFill>
                  <a:schemeClr val="tx1">
                    <a:lumMod val="65000"/>
                    <a:lumOff val="35000"/>
                  </a:schemeClr>
                </a:solidFill>
                <a:latin typeface="Calibri" pitchFamily="34" charset="0"/>
              </a:rPr>
              <a:t>faciliter le parcours des personnes</a:t>
            </a:r>
            <a:r>
              <a:rPr lang="fr-FR" sz="1600" dirty="0" smtClean="0">
                <a:solidFill>
                  <a:schemeClr val="tx1">
                    <a:lumMod val="65000"/>
                    <a:lumOff val="35000"/>
                  </a:schemeClr>
                </a:solidFill>
                <a:latin typeface="Calibri" pitchFamily="34" charset="0"/>
              </a:rPr>
              <a:t> : elle doit donc tout faire pour faciliter la coordination des interventions des professionnels. Or, </a:t>
            </a:r>
            <a:r>
              <a:rPr lang="fr-FR" sz="1600" b="1" dirty="0" smtClean="0">
                <a:solidFill>
                  <a:schemeClr val="tx1">
                    <a:lumMod val="65000"/>
                    <a:lumOff val="35000"/>
                  </a:schemeClr>
                </a:solidFill>
                <a:latin typeface="Calibri" pitchFamily="34" charset="0"/>
              </a:rPr>
              <a:t>cette coordination des professionnels n’est possible que si elle est légitimée et soutenue par les stratégies des institutions qui les emploient</a:t>
            </a:r>
            <a:r>
              <a:rPr lang="fr-FR" sz="1600" dirty="0" smtClean="0">
                <a:solidFill>
                  <a:schemeClr val="tx1">
                    <a:lumMod val="65000"/>
                    <a:lumOff val="35000"/>
                  </a:schemeClr>
                </a:solidFill>
                <a:latin typeface="Calibri" pitchFamily="34" charset="0"/>
              </a:rPr>
              <a:t>, lesquelles doivent donc elles-mêmes être convergentes sur cet objectif ;</a:t>
            </a:r>
          </a:p>
          <a:p>
            <a:pPr marL="749240" lvl="1" indent="-292040" algn="just">
              <a:spcBef>
                <a:spcPct val="50000"/>
              </a:spcBef>
              <a:buClr>
                <a:srgbClr val="FF5E48"/>
              </a:buClr>
              <a:buSzPct val="90000"/>
              <a:buBlip>
                <a:blip r:embed="rId3"/>
              </a:buBlip>
            </a:pPr>
            <a:r>
              <a:rPr lang="fr-FR" sz="1600" dirty="0" smtClean="0">
                <a:solidFill>
                  <a:schemeClr val="tx1">
                    <a:lumMod val="65000"/>
                    <a:lumOff val="35000"/>
                  </a:schemeClr>
                </a:solidFill>
                <a:latin typeface="Calibri" pitchFamily="34" charset="0"/>
              </a:rPr>
              <a:t>Si cet objectif doit être partagé sur l’ensemble du territoire national, les modalités, elles, doivent être adaptées aux ressources de chaque territoire et à ses spécificités : </a:t>
            </a:r>
            <a:r>
              <a:rPr lang="fr-FR" sz="1600" b="1" dirty="0" smtClean="0">
                <a:solidFill>
                  <a:schemeClr val="tx1">
                    <a:lumMod val="65000"/>
                    <a:lumOff val="35000"/>
                  </a:schemeClr>
                </a:solidFill>
                <a:latin typeface="Calibri" pitchFamily="34" charset="0"/>
              </a:rPr>
              <a:t>il faut faire confiance à l’initiative locale </a:t>
            </a:r>
            <a:r>
              <a:rPr lang="fr-FR" sz="1600" dirty="0" smtClean="0">
                <a:solidFill>
                  <a:schemeClr val="tx1">
                    <a:lumMod val="65000"/>
                    <a:lumOff val="35000"/>
                  </a:schemeClr>
                </a:solidFill>
                <a:latin typeface="Calibri" pitchFamily="34" charset="0"/>
              </a:rPr>
              <a:t>pour imaginer les façons de faire les plus pertinentes pour un territoire donné. Il convient donc de privilégier une logique de </a:t>
            </a:r>
            <a:r>
              <a:rPr lang="fr-FR" sz="1600" b="1" dirty="0" smtClean="0">
                <a:solidFill>
                  <a:schemeClr val="tx1">
                    <a:lumMod val="65000"/>
                    <a:lumOff val="35000"/>
                  </a:schemeClr>
                </a:solidFill>
                <a:latin typeface="Calibri" pitchFamily="34" charset="0"/>
              </a:rPr>
              <a:t>projet de territoire </a:t>
            </a:r>
            <a:r>
              <a:rPr lang="fr-FR" sz="1600" dirty="0" smtClean="0">
                <a:solidFill>
                  <a:schemeClr val="tx1">
                    <a:lumMod val="65000"/>
                    <a:lumOff val="35000"/>
                  </a:schemeClr>
                </a:solidFill>
                <a:latin typeface="Calibri" pitchFamily="34" charset="0"/>
              </a:rPr>
              <a:t>et de </a:t>
            </a:r>
            <a:r>
              <a:rPr lang="fr-FR" sz="1600" b="1" dirty="0" smtClean="0">
                <a:solidFill>
                  <a:schemeClr val="tx1">
                    <a:lumMod val="65000"/>
                    <a:lumOff val="35000"/>
                  </a:schemeClr>
                </a:solidFill>
                <a:latin typeface="Calibri" pitchFamily="34" charset="0"/>
              </a:rPr>
              <a:t>développement social</a:t>
            </a:r>
            <a:r>
              <a:rPr lang="fr-FR" sz="1600" dirty="0" smtClean="0">
                <a:solidFill>
                  <a:schemeClr val="tx1">
                    <a:lumMod val="65000"/>
                    <a:lumOff val="35000"/>
                  </a:schemeClr>
                </a:solidFill>
                <a:latin typeface="Calibri" pitchFamily="34" charset="0"/>
              </a:rPr>
              <a:t>, permettant la </a:t>
            </a:r>
            <a:r>
              <a:rPr lang="fr-FR" sz="1600" b="1" dirty="0" smtClean="0">
                <a:solidFill>
                  <a:schemeClr val="tx1">
                    <a:lumMod val="65000"/>
                    <a:lumOff val="35000"/>
                  </a:schemeClr>
                </a:solidFill>
                <a:latin typeface="Calibri" pitchFamily="34" charset="0"/>
              </a:rPr>
              <a:t>participation</a:t>
            </a:r>
            <a:r>
              <a:rPr lang="fr-FR" sz="1600" dirty="0" smtClean="0">
                <a:solidFill>
                  <a:schemeClr val="tx1">
                    <a:lumMod val="65000"/>
                    <a:lumOff val="35000"/>
                  </a:schemeClr>
                </a:solidFill>
                <a:latin typeface="Calibri" pitchFamily="34" charset="0"/>
              </a:rPr>
              <a:t> active des personnes concernées ;</a:t>
            </a:r>
            <a:endParaRPr lang="fr-FR" sz="1600" b="1" dirty="0">
              <a:solidFill>
                <a:schemeClr val="tx1">
                  <a:lumMod val="65000"/>
                  <a:lumOff val="35000"/>
                </a:schemeClr>
              </a:solidFill>
              <a:latin typeface="Calibri" pitchFamily="34" charset="0"/>
            </a:endParaRPr>
          </a:p>
          <a:p>
            <a:pPr marL="749240" lvl="1" indent="-292040" algn="just">
              <a:spcBef>
                <a:spcPct val="50000"/>
              </a:spcBef>
              <a:buClr>
                <a:srgbClr val="FF5E48"/>
              </a:buClr>
              <a:buSzPct val="90000"/>
              <a:buBlip>
                <a:blip r:embed="rId3"/>
              </a:buBlip>
            </a:pPr>
            <a:r>
              <a:rPr lang="fr-FR" sz="1600" dirty="0" smtClean="0">
                <a:solidFill>
                  <a:schemeClr val="tx1">
                    <a:lumMod val="65000"/>
                    <a:lumOff val="35000"/>
                  </a:schemeClr>
                </a:solidFill>
                <a:latin typeface="Calibri" pitchFamily="34" charset="0"/>
              </a:rPr>
              <a:t>Il faut </a:t>
            </a:r>
            <a:r>
              <a:rPr lang="fr-FR" sz="1600" b="1" dirty="0" smtClean="0">
                <a:solidFill>
                  <a:schemeClr val="tx1">
                    <a:lumMod val="65000"/>
                    <a:lumOff val="35000"/>
                  </a:schemeClr>
                </a:solidFill>
                <a:latin typeface="Calibri" pitchFamily="34" charset="0"/>
              </a:rPr>
              <a:t>penser différemment la simplification dans le domaine social</a:t>
            </a:r>
            <a:r>
              <a:rPr lang="fr-FR" sz="1600" dirty="0" smtClean="0">
                <a:solidFill>
                  <a:schemeClr val="tx1">
                    <a:lumMod val="65000"/>
                    <a:lumOff val="35000"/>
                  </a:schemeClr>
                </a:solidFill>
                <a:latin typeface="Calibri" pitchFamily="34" charset="0"/>
              </a:rPr>
              <a:t>, en misant sur l’intelligence des territoires : il est plus efficace et plus pertinent de </a:t>
            </a:r>
            <a:r>
              <a:rPr lang="fr-FR" sz="1600" b="1" dirty="0" smtClean="0">
                <a:solidFill>
                  <a:schemeClr val="tx1">
                    <a:lumMod val="65000"/>
                    <a:lumOff val="35000"/>
                  </a:schemeClr>
                </a:solidFill>
                <a:latin typeface="Calibri" pitchFamily="34" charset="0"/>
              </a:rPr>
              <a:t>s’appuyer sur les propositions d’assouplissement émanant des territoires</a:t>
            </a:r>
            <a:r>
              <a:rPr lang="fr-FR" sz="1600" dirty="0" smtClean="0">
                <a:solidFill>
                  <a:schemeClr val="tx1">
                    <a:lumMod val="65000"/>
                    <a:lumOff val="35000"/>
                  </a:schemeClr>
                </a:solidFill>
                <a:latin typeface="Calibri" pitchFamily="34" charset="0"/>
              </a:rPr>
              <a:t>, dès lors qu’elles contribuent à l’objectif de coordination des réponses apportées aux personnes.</a:t>
            </a:r>
          </a:p>
        </p:txBody>
      </p:sp>
      <p:sp>
        <p:nvSpPr>
          <p:cNvPr id="8" name="Titre 8"/>
          <p:cNvSpPr txBox="1">
            <a:spLocks/>
          </p:cNvSpPr>
          <p:nvPr/>
        </p:nvSpPr>
        <p:spPr>
          <a:xfrm>
            <a:off x="2159992" y="323453"/>
            <a:ext cx="7848626" cy="738664"/>
          </a:xfrm>
          <a:prstGeom prst="rect">
            <a:avLst/>
          </a:prstGeom>
          <a:noFill/>
          <a:ln>
            <a:noFill/>
          </a:ln>
        </p:spPr>
        <p:txBody>
          <a:bodyPr vert="horz" wrap="square" lIns="0" tIns="0" rIns="0" bIns="0" anchor="ctr" anchorCtr="0" compatLnSpc="1">
            <a:spAutoFit/>
          </a:bodyPr>
          <a:lstStyle/>
          <a:p>
            <a:pPr lvl="0" algn="ctr" hangingPunct="0">
              <a:buSzPct val="45000"/>
            </a:pPr>
            <a:r>
              <a:rPr lang="fr-FR" altLang="fr-FR" sz="2400" b="1" dirty="0" smtClean="0">
                <a:solidFill>
                  <a:schemeClr val="bg1"/>
                </a:solidFill>
                <a:latin typeface="Calibri" pitchFamily="34" charset="0"/>
              </a:rPr>
              <a:t>Le projet proposé aux territoires permet de répondre </a:t>
            </a:r>
          </a:p>
          <a:p>
            <a:pPr lvl="0" algn="ctr" hangingPunct="0">
              <a:buSzPct val="45000"/>
            </a:pPr>
            <a:r>
              <a:rPr lang="fr-FR" altLang="fr-FR" sz="2400" b="1" dirty="0" smtClean="0">
                <a:solidFill>
                  <a:schemeClr val="bg1"/>
                </a:solidFill>
                <a:latin typeface="Calibri" pitchFamily="34" charset="0"/>
              </a:rPr>
              <a:t>à trois priorités fortes des acteurs locaux</a:t>
            </a:r>
            <a:endParaRPr lang="fr-FR" sz="2400" b="1" dirty="0">
              <a:solidFill>
                <a:schemeClr val="bg1"/>
              </a:solidFill>
              <a:latin typeface="Calibri" pitchFamily="34" charset="0"/>
              <a:cs typeface="Calibri" pitchFamily="34" charset="0"/>
            </a:endParaRPr>
          </a:p>
        </p:txBody>
      </p:sp>
      <p:sp>
        <p:nvSpPr>
          <p:cNvPr id="9" name="Pentagon 14"/>
          <p:cNvSpPr>
            <a:spLocks/>
          </p:cNvSpPr>
          <p:nvPr/>
        </p:nvSpPr>
        <p:spPr bwMode="auto">
          <a:xfrm>
            <a:off x="1151880" y="1187549"/>
            <a:ext cx="3683000" cy="735179"/>
          </a:xfrm>
          <a:prstGeom prst="homePlate">
            <a:avLst>
              <a:gd name="adj" fmla="val 36894"/>
            </a:avLst>
          </a:prstGeom>
          <a:solidFill>
            <a:srgbClr val="C6D0F0"/>
          </a:solidFill>
          <a:ln w="9525" algn="ctr">
            <a:noFill/>
            <a:miter lim="800000"/>
            <a:headEnd/>
            <a:tailEnd/>
          </a:ln>
        </p:spPr>
        <p:txBody>
          <a:bodyPr lIns="36000" tIns="0" rIns="36000" bIns="0" anchor="ctr"/>
          <a:lstStyle/>
          <a:p>
            <a:pPr algn="ctr">
              <a:lnSpc>
                <a:spcPct val="90000"/>
              </a:lnSpc>
              <a:spcBef>
                <a:spcPts val="300"/>
              </a:spcBef>
            </a:pPr>
            <a:r>
              <a:rPr lang="fr-FR" altLang="fr-FR" sz="1600" b="1" dirty="0">
                <a:solidFill>
                  <a:schemeClr val="tx1">
                    <a:lumMod val="65000"/>
                    <a:lumOff val="35000"/>
                  </a:schemeClr>
                </a:solidFill>
              </a:rPr>
              <a:t>Phase </a:t>
            </a:r>
            <a:r>
              <a:rPr lang="fr-FR" altLang="fr-FR" sz="1600" b="1" dirty="0" smtClean="0">
                <a:solidFill>
                  <a:schemeClr val="tx1">
                    <a:lumMod val="65000"/>
                    <a:lumOff val="35000"/>
                  </a:schemeClr>
                </a:solidFill>
              </a:rPr>
              <a:t>évaluative</a:t>
            </a:r>
            <a:endParaRPr lang="fr-FR" altLang="fr-FR" sz="1600" b="1" dirty="0">
              <a:solidFill>
                <a:schemeClr val="tx1">
                  <a:lumMod val="65000"/>
                  <a:lumOff val="35000"/>
                </a:schemeClr>
              </a:solidFill>
            </a:endParaRPr>
          </a:p>
          <a:p>
            <a:pPr algn="ctr">
              <a:lnSpc>
                <a:spcPct val="90000"/>
              </a:lnSpc>
              <a:spcBef>
                <a:spcPts val="300"/>
              </a:spcBef>
            </a:pPr>
            <a:r>
              <a:rPr lang="fr-FR" altLang="fr-FR" sz="1400" b="1" i="1" dirty="0">
                <a:solidFill>
                  <a:schemeClr val="tx1">
                    <a:lumMod val="65000"/>
                    <a:lumOff val="35000"/>
                  </a:schemeClr>
                </a:solidFill>
              </a:rPr>
              <a:t>Diagnostic et recommandations</a:t>
            </a:r>
            <a:r>
              <a:rPr lang="fr-FR" altLang="fr-FR" sz="1400" i="1" dirty="0">
                <a:solidFill>
                  <a:schemeClr val="tx1">
                    <a:lumMod val="65000"/>
                    <a:lumOff val="35000"/>
                  </a:schemeClr>
                </a:solidFill>
              </a:rPr>
              <a:t> via la mobilisation de 4 départements pilotes </a:t>
            </a:r>
            <a:r>
              <a:rPr lang="fr-FR" altLang="fr-FR" sz="1400" i="1" baseline="30000" dirty="0">
                <a:solidFill>
                  <a:schemeClr val="tx1">
                    <a:lumMod val="65000"/>
                    <a:lumOff val="35000"/>
                  </a:schemeClr>
                </a:solidFill>
              </a:rPr>
              <a:t>1)</a:t>
            </a:r>
          </a:p>
        </p:txBody>
      </p:sp>
      <p:sp>
        <p:nvSpPr>
          <p:cNvPr id="10" name="Chevron 9"/>
          <p:cNvSpPr>
            <a:spLocks/>
          </p:cNvSpPr>
          <p:nvPr/>
        </p:nvSpPr>
        <p:spPr bwMode="auto">
          <a:xfrm>
            <a:off x="4608264" y="1187549"/>
            <a:ext cx="3765550" cy="723053"/>
          </a:xfrm>
          <a:prstGeom prst="chevron">
            <a:avLst>
              <a:gd name="adj" fmla="val 35714"/>
            </a:avLst>
          </a:prstGeom>
          <a:solidFill>
            <a:schemeClr val="accent1"/>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36000" tIns="0" rIns="36000" bIns="0" anchor="ct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fontAlgn="base">
              <a:spcBef>
                <a:spcPct val="0"/>
              </a:spcBef>
              <a:spcAft>
                <a:spcPct val="0"/>
              </a:spcAft>
              <a:defRPr>
                <a:solidFill>
                  <a:schemeClr val="tx1"/>
                </a:solidFill>
                <a:latin typeface="Calibri" pitchFamily="34" charset="0"/>
                <a:cs typeface="Arial" pitchFamily="34" charset="0"/>
              </a:defRPr>
            </a:lvl6pPr>
            <a:lvl7pPr marL="2971800" indent="-228600" fontAlgn="base">
              <a:spcBef>
                <a:spcPct val="0"/>
              </a:spcBef>
              <a:spcAft>
                <a:spcPct val="0"/>
              </a:spcAft>
              <a:defRPr>
                <a:solidFill>
                  <a:schemeClr val="tx1"/>
                </a:solidFill>
                <a:latin typeface="Calibri" pitchFamily="34" charset="0"/>
                <a:cs typeface="Arial" pitchFamily="34" charset="0"/>
              </a:defRPr>
            </a:lvl7pPr>
            <a:lvl8pPr marL="3429000" indent="-228600" fontAlgn="base">
              <a:spcBef>
                <a:spcPct val="0"/>
              </a:spcBef>
              <a:spcAft>
                <a:spcPct val="0"/>
              </a:spcAft>
              <a:defRPr>
                <a:solidFill>
                  <a:schemeClr val="tx1"/>
                </a:solidFill>
                <a:latin typeface="Calibri" pitchFamily="34" charset="0"/>
                <a:cs typeface="Arial" pitchFamily="34" charset="0"/>
              </a:defRPr>
            </a:lvl8pPr>
            <a:lvl9pPr marL="3886200" indent="-228600" fontAlgn="base">
              <a:spcBef>
                <a:spcPct val="0"/>
              </a:spcBef>
              <a:spcAft>
                <a:spcPct val="0"/>
              </a:spcAft>
              <a:defRPr>
                <a:solidFill>
                  <a:schemeClr val="tx1"/>
                </a:solidFill>
                <a:latin typeface="Calibri" pitchFamily="34" charset="0"/>
                <a:cs typeface="Arial" pitchFamily="34" charset="0"/>
              </a:defRPr>
            </a:lvl9pPr>
          </a:lstStyle>
          <a:p>
            <a:pPr algn="ctr">
              <a:lnSpc>
                <a:spcPct val="90000"/>
              </a:lnSpc>
              <a:spcBef>
                <a:spcPts val="300"/>
              </a:spcBef>
              <a:defRPr/>
            </a:pPr>
            <a:r>
              <a:rPr lang="fr-FR" altLang="fr-FR" sz="1600" b="1" dirty="0" smtClean="0">
                <a:solidFill>
                  <a:schemeClr val="bg1"/>
                </a:solidFill>
                <a:latin typeface="+mn-lt"/>
              </a:rPr>
              <a:t>Mise en œuvre </a:t>
            </a:r>
          </a:p>
          <a:p>
            <a:pPr algn="ctr">
              <a:lnSpc>
                <a:spcPct val="90000"/>
              </a:lnSpc>
              <a:spcBef>
                <a:spcPts val="300"/>
              </a:spcBef>
              <a:defRPr/>
            </a:pPr>
            <a:r>
              <a:rPr lang="fr-FR" altLang="fr-FR" sz="1600" b="1" dirty="0" smtClean="0">
                <a:solidFill>
                  <a:schemeClr val="bg1"/>
                </a:solidFill>
                <a:latin typeface="+mn-lt"/>
              </a:rPr>
              <a:t>de démarches en territoires</a:t>
            </a:r>
          </a:p>
        </p:txBody>
      </p:sp>
      <p:sp>
        <p:nvSpPr>
          <p:cNvPr id="11" name="Text Box 14"/>
          <p:cNvSpPr txBox="1">
            <a:spLocks noChangeArrowheads="1"/>
          </p:cNvSpPr>
          <p:nvPr/>
        </p:nvSpPr>
        <p:spPr bwMode="auto">
          <a:xfrm>
            <a:off x="1007864" y="1979637"/>
            <a:ext cx="1080120" cy="246221"/>
          </a:xfrm>
          <a:prstGeom prst="rect">
            <a:avLst/>
          </a:prstGeom>
          <a:noFill/>
          <a:ln w="9525">
            <a:noFill/>
            <a:miter lim="800000"/>
            <a:headEnd/>
            <a:tailEnd/>
          </a:ln>
          <a:effectLst/>
        </p:spPr>
        <p:txBody>
          <a:bodyPr wrap="square">
            <a:spAutoFit/>
          </a:bodyPr>
          <a:lstStyle/>
          <a:p>
            <a:pPr algn="ctr">
              <a:spcBef>
                <a:spcPct val="50000"/>
              </a:spcBef>
            </a:pPr>
            <a:r>
              <a:rPr lang="fr-FR" altLang="fr-FR" sz="1000" i="1" dirty="0">
                <a:solidFill>
                  <a:schemeClr val="tx1">
                    <a:lumMod val="65000"/>
                    <a:lumOff val="35000"/>
                  </a:schemeClr>
                </a:solidFill>
              </a:rPr>
              <a:t>Mars 2013</a:t>
            </a:r>
          </a:p>
        </p:txBody>
      </p:sp>
      <p:sp>
        <p:nvSpPr>
          <p:cNvPr id="13" name="Text Box 16"/>
          <p:cNvSpPr txBox="1">
            <a:spLocks noChangeArrowheads="1"/>
          </p:cNvSpPr>
          <p:nvPr/>
        </p:nvSpPr>
        <p:spPr bwMode="auto">
          <a:xfrm>
            <a:off x="3888184" y="1907629"/>
            <a:ext cx="886519" cy="246221"/>
          </a:xfrm>
          <a:prstGeom prst="rect">
            <a:avLst/>
          </a:prstGeom>
          <a:noFill/>
          <a:ln w="9525">
            <a:noFill/>
            <a:miter lim="800000"/>
            <a:headEnd/>
            <a:tailEnd/>
          </a:ln>
          <a:effectLst/>
        </p:spPr>
        <p:txBody>
          <a:bodyPr wrap="square">
            <a:spAutoFit/>
          </a:bodyPr>
          <a:lstStyle/>
          <a:p>
            <a:pPr algn="ctr">
              <a:spcBef>
                <a:spcPct val="50000"/>
              </a:spcBef>
            </a:pPr>
            <a:r>
              <a:rPr lang="fr-FR" altLang="fr-FR" sz="1000" i="1" dirty="0" smtClean="0">
                <a:solidFill>
                  <a:schemeClr val="tx1">
                    <a:lumMod val="65000"/>
                    <a:lumOff val="35000"/>
                  </a:schemeClr>
                </a:solidFill>
              </a:rPr>
              <a:t>Déc</a:t>
            </a:r>
            <a:r>
              <a:rPr lang="fr-FR" altLang="fr-FR" sz="1000" i="1" dirty="0">
                <a:solidFill>
                  <a:schemeClr val="tx1">
                    <a:lumMod val="65000"/>
                    <a:lumOff val="35000"/>
                  </a:schemeClr>
                </a:solidFill>
              </a:rPr>
              <a:t>. </a:t>
            </a:r>
            <a:r>
              <a:rPr lang="fr-FR" altLang="fr-FR" sz="1000" i="1" dirty="0" smtClean="0">
                <a:solidFill>
                  <a:schemeClr val="tx1">
                    <a:lumMod val="65000"/>
                    <a:lumOff val="35000"/>
                  </a:schemeClr>
                </a:solidFill>
              </a:rPr>
              <a:t>2013</a:t>
            </a:r>
            <a:endParaRPr lang="fr-FR" altLang="fr-FR" sz="1000" i="1" dirty="0">
              <a:solidFill>
                <a:schemeClr val="tx1">
                  <a:lumMod val="65000"/>
                  <a:lumOff val="35000"/>
                </a:schemeClr>
              </a:solidFill>
            </a:endParaRPr>
          </a:p>
        </p:txBody>
      </p:sp>
      <p:sp>
        <p:nvSpPr>
          <p:cNvPr id="14" name="Right Arrow 26"/>
          <p:cNvSpPr>
            <a:spLocks noChangeArrowheads="1"/>
          </p:cNvSpPr>
          <p:nvPr/>
        </p:nvSpPr>
        <p:spPr bwMode="auto">
          <a:xfrm rot="5400000">
            <a:off x="6469743" y="1774343"/>
            <a:ext cx="216025" cy="482600"/>
          </a:xfrm>
          <a:prstGeom prst="rightArrow">
            <a:avLst>
              <a:gd name="adj1" fmla="val 50000"/>
              <a:gd name="adj2" fmla="val 50000"/>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defRPr/>
            </a:pPr>
            <a:endParaRPr lang="fr-FR" altLang="fr-FR" b="1" smtClean="0">
              <a:solidFill>
                <a:schemeClr val="tx1">
                  <a:lumMod val="65000"/>
                  <a:lumOff val="35000"/>
                </a:schemeClr>
              </a:solidFill>
              <a:latin typeface="+mn-lt"/>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8"/>
          </p:nvPr>
        </p:nvSpPr>
        <p:spPr>
          <a:xfrm>
            <a:off x="7732593" y="6887160"/>
            <a:ext cx="2348279" cy="521281"/>
          </a:xfrm>
        </p:spPr>
        <p:txBody>
          <a:bodyPr/>
          <a:lstStyle/>
          <a:p>
            <a:pPr lvl="0"/>
            <a:fld id="{3894F879-ADE6-46CB-890E-B3A004149326}" type="slidenum">
              <a:rPr lang="fr-FR" smtClean="0">
                <a:solidFill>
                  <a:schemeClr val="tx1">
                    <a:lumMod val="65000"/>
                    <a:lumOff val="35000"/>
                  </a:schemeClr>
                </a:solidFill>
                <a:latin typeface="+mn-lt"/>
              </a:rPr>
              <a:pPr lvl="0"/>
              <a:t>4</a:t>
            </a:fld>
            <a:endParaRPr lang="fr-FR" dirty="0">
              <a:solidFill>
                <a:schemeClr val="tx1">
                  <a:lumMod val="65000"/>
                  <a:lumOff val="35000"/>
                </a:schemeClr>
              </a:solidFill>
              <a:latin typeface="+mn-lt"/>
            </a:endParaRPr>
          </a:p>
        </p:txBody>
      </p:sp>
      <p:pic>
        <p:nvPicPr>
          <p:cNvPr id="3" name="Image 2"/>
          <p:cNvPicPr>
            <a:picLocks noChangeAspect="1"/>
          </p:cNvPicPr>
          <p:nvPr/>
        </p:nvPicPr>
        <p:blipFill>
          <a:blip r:embed="rId2" cstate="print">
            <a:alphaModFix/>
            <a:lum/>
          </a:blip>
          <a:srcRect/>
          <a:stretch>
            <a:fillRect/>
          </a:stretch>
        </p:blipFill>
        <p:spPr>
          <a:xfrm>
            <a:off x="984" y="0"/>
            <a:ext cx="10079641" cy="1619597"/>
          </a:xfrm>
          <a:prstGeom prst="rect">
            <a:avLst/>
          </a:prstGeom>
          <a:noFill/>
          <a:ln>
            <a:noFill/>
          </a:ln>
        </p:spPr>
      </p:pic>
      <p:sp>
        <p:nvSpPr>
          <p:cNvPr id="8" name="Rectangle 3"/>
          <p:cNvSpPr txBox="1">
            <a:spLocks/>
          </p:cNvSpPr>
          <p:nvPr/>
        </p:nvSpPr>
        <p:spPr bwMode="auto">
          <a:xfrm>
            <a:off x="503808" y="1619597"/>
            <a:ext cx="9145016" cy="5112568"/>
          </a:xfrm>
          <a:prstGeom prst="rect">
            <a:avLst/>
          </a:prstGeom>
          <a:noFill/>
          <a:ln w="9525">
            <a:noFill/>
            <a:miter lim="800000"/>
            <a:headEnd/>
            <a:tailEnd/>
          </a:ln>
        </p:spPr>
        <p:txBody>
          <a:bodyPr lIns="0" tIns="0" rIns="0" bIns="0"/>
          <a:lstStyle/>
          <a:p>
            <a:pPr marL="177800" indent="-177800" eaLnBrk="0" hangingPunct="0">
              <a:spcBef>
                <a:spcPct val="50000"/>
              </a:spcBef>
              <a:buClr>
                <a:schemeClr val="accent1"/>
              </a:buClr>
              <a:buSzPct val="85000"/>
              <a:buFont typeface="Wingdings 2" pitchFamily="18" charset="2"/>
              <a:buNone/>
            </a:pPr>
            <a:r>
              <a:rPr lang="fr-FR" altLang="fr-FR" sz="1600" b="1" u="sng" dirty="0" smtClean="0">
                <a:solidFill>
                  <a:schemeClr val="tx1">
                    <a:lumMod val="65000"/>
                    <a:lumOff val="35000"/>
                  </a:schemeClr>
                </a:solidFill>
              </a:rPr>
              <a:t>Une démarche portée avec l’ADF au niveau national :</a:t>
            </a:r>
          </a:p>
          <a:p>
            <a:pPr marL="177800" indent="-177800" eaLnBrk="0" hangingPunct="0">
              <a:spcBef>
                <a:spcPct val="50000"/>
              </a:spcBef>
              <a:buClr>
                <a:schemeClr val="accent1"/>
              </a:buClr>
              <a:buSzPct val="85000"/>
              <a:buFont typeface="Arial" pitchFamily="34" charset="0"/>
              <a:buChar char="•"/>
            </a:pPr>
            <a:r>
              <a:rPr lang="fr-FR" altLang="fr-FR" sz="1600" dirty="0" smtClean="0">
                <a:solidFill>
                  <a:schemeClr val="tx1">
                    <a:lumMod val="65000"/>
                    <a:lumOff val="35000"/>
                  </a:schemeClr>
                </a:solidFill>
              </a:rPr>
              <a:t>Coprésidence du COPIL national</a:t>
            </a:r>
          </a:p>
          <a:p>
            <a:pPr marL="177800" indent="-177800" eaLnBrk="0" hangingPunct="0">
              <a:spcBef>
                <a:spcPct val="50000"/>
              </a:spcBef>
              <a:buClr>
                <a:schemeClr val="accent1"/>
              </a:buClr>
              <a:buSzPct val="85000"/>
              <a:buFont typeface="Arial" pitchFamily="34" charset="0"/>
              <a:buChar char="•"/>
            </a:pPr>
            <a:r>
              <a:rPr lang="fr-FR" altLang="fr-FR" sz="1600" dirty="0" smtClean="0">
                <a:solidFill>
                  <a:schemeClr val="tx1">
                    <a:lumMod val="65000"/>
                    <a:lumOff val="35000"/>
                  </a:schemeClr>
                </a:solidFill>
              </a:rPr>
              <a:t>Lettre conjointe Ministre-ADF adressée à l’ensemble des CG pour les inviter à rejoindr</a:t>
            </a:r>
            <a:r>
              <a:rPr lang="fr-FR" altLang="fr-FR" sz="1600" dirty="0" smtClean="0">
                <a:solidFill>
                  <a:schemeClr val="tx1">
                    <a:lumMod val="65000"/>
                    <a:lumOff val="35000"/>
                  </a:schemeClr>
                </a:solidFill>
              </a:rPr>
              <a:t>e la démarche (12 février 2014)</a:t>
            </a:r>
          </a:p>
          <a:p>
            <a:pPr marL="177800" indent="-177800" eaLnBrk="0" hangingPunct="0">
              <a:spcBef>
                <a:spcPct val="50000"/>
              </a:spcBef>
              <a:buClr>
                <a:schemeClr val="accent1"/>
              </a:buClr>
              <a:buSzPct val="85000"/>
              <a:buFont typeface="Arial" pitchFamily="34" charset="0"/>
              <a:buChar char="•"/>
            </a:pPr>
            <a:r>
              <a:rPr lang="fr-FR" altLang="fr-FR" sz="1600" dirty="0" smtClean="0">
                <a:solidFill>
                  <a:schemeClr val="tx1">
                    <a:lumMod val="65000"/>
                    <a:lumOff val="35000"/>
                  </a:schemeClr>
                </a:solidFill>
              </a:rPr>
              <a:t>Signature d’un </a:t>
            </a:r>
            <a:r>
              <a:rPr lang="fr-FR" altLang="fr-FR" sz="1600" b="1" dirty="0" smtClean="0">
                <a:solidFill>
                  <a:schemeClr val="tx1">
                    <a:lumMod val="65000"/>
                    <a:lumOff val="35000"/>
                  </a:schemeClr>
                </a:solidFill>
              </a:rPr>
              <a:t>accord-cadre national avec l’ADF</a:t>
            </a:r>
            <a:r>
              <a:rPr lang="fr-FR" altLang="fr-FR" sz="1600" dirty="0" smtClean="0">
                <a:solidFill>
                  <a:schemeClr val="tx1">
                    <a:lumMod val="65000"/>
                    <a:lumOff val="35000"/>
                  </a:schemeClr>
                </a:solidFill>
              </a:rPr>
              <a:t>, lors de leur Congrès en novembre 2014</a:t>
            </a:r>
          </a:p>
          <a:p>
            <a:pPr marL="177800" indent="-177800" eaLnBrk="0" hangingPunct="0">
              <a:spcBef>
                <a:spcPct val="50000"/>
              </a:spcBef>
              <a:buClr>
                <a:schemeClr val="accent1"/>
              </a:buClr>
              <a:buSzPct val="85000"/>
              <a:buFont typeface="Wingdings 2" pitchFamily="18" charset="2"/>
              <a:buNone/>
            </a:pPr>
            <a:r>
              <a:rPr lang="fr-FR" altLang="fr-FR" sz="1600" b="1" u="sng" dirty="0" smtClean="0">
                <a:solidFill>
                  <a:schemeClr val="tx1">
                    <a:lumMod val="65000"/>
                    <a:lumOff val="35000"/>
                  </a:schemeClr>
                </a:solidFill>
              </a:rPr>
              <a:t>Principales </a:t>
            </a:r>
            <a:r>
              <a:rPr lang="fr-FR" altLang="fr-FR" sz="1600" b="1" u="sng" dirty="0">
                <a:solidFill>
                  <a:schemeClr val="tx1">
                    <a:lumMod val="65000"/>
                    <a:lumOff val="35000"/>
                  </a:schemeClr>
                </a:solidFill>
              </a:rPr>
              <a:t>modalités de mise en œuvre : </a:t>
            </a:r>
          </a:p>
          <a:p>
            <a:pPr marL="177800" indent="-177800" algn="just" eaLnBrk="0" hangingPunct="0">
              <a:spcBef>
                <a:spcPct val="50000"/>
              </a:spcBef>
              <a:buClr>
                <a:schemeClr val="accent1"/>
              </a:buClr>
              <a:buSzPct val="85000"/>
              <a:buFont typeface="Wingdings 2" pitchFamily="18" charset="2"/>
              <a:buChar char=""/>
            </a:pPr>
            <a:r>
              <a:rPr lang="fr-FR" altLang="fr-FR" sz="1600" b="1" dirty="0" smtClean="0">
                <a:solidFill>
                  <a:schemeClr val="tx1">
                    <a:lumMod val="65000"/>
                    <a:lumOff val="35000"/>
                  </a:schemeClr>
                </a:solidFill>
              </a:rPr>
              <a:t>A </a:t>
            </a:r>
            <a:r>
              <a:rPr lang="fr-FR" altLang="fr-FR" sz="1600" b="1" dirty="0">
                <a:solidFill>
                  <a:schemeClr val="tx1">
                    <a:lumMod val="65000"/>
                    <a:lumOff val="35000"/>
                  </a:schemeClr>
                </a:solidFill>
              </a:rPr>
              <a:t>l’initiative du Conseil </a:t>
            </a:r>
            <a:r>
              <a:rPr lang="fr-FR" altLang="fr-FR" sz="1600" b="1" dirty="0" smtClean="0">
                <a:solidFill>
                  <a:schemeClr val="tx1">
                    <a:lumMod val="65000"/>
                    <a:lumOff val="35000"/>
                  </a:schemeClr>
                </a:solidFill>
              </a:rPr>
              <a:t>Général, un </a:t>
            </a:r>
            <a:r>
              <a:rPr lang="fr-FR" altLang="fr-FR" sz="1600" b="1" dirty="0">
                <a:solidFill>
                  <a:schemeClr val="tx1">
                    <a:lumMod val="65000"/>
                    <a:lumOff val="35000"/>
                  </a:schemeClr>
                </a:solidFill>
              </a:rPr>
              <a:t>engagement volontaire</a:t>
            </a:r>
            <a:r>
              <a:rPr lang="fr-FR" altLang="fr-FR" sz="1600" dirty="0">
                <a:solidFill>
                  <a:schemeClr val="tx1">
                    <a:lumMod val="65000"/>
                    <a:lumOff val="35000"/>
                  </a:schemeClr>
                </a:solidFill>
              </a:rPr>
              <a:t> des territoires, au niveau départemental, </a:t>
            </a:r>
            <a:endParaRPr lang="fr-FR" altLang="fr-FR" sz="1600" dirty="0" smtClean="0">
              <a:solidFill>
                <a:schemeClr val="tx1">
                  <a:lumMod val="65000"/>
                  <a:lumOff val="35000"/>
                </a:schemeClr>
              </a:solidFill>
            </a:endParaRPr>
          </a:p>
          <a:p>
            <a:pPr marL="177800" indent="-177800" algn="just" eaLnBrk="0" hangingPunct="0">
              <a:spcBef>
                <a:spcPct val="50000"/>
              </a:spcBef>
              <a:buClr>
                <a:schemeClr val="accent1"/>
              </a:buClr>
              <a:buSzPct val="85000"/>
              <a:buFont typeface="Wingdings 2" pitchFamily="18" charset="2"/>
              <a:buChar char=""/>
            </a:pPr>
            <a:r>
              <a:rPr lang="fr-FR" altLang="fr-FR" sz="1600" dirty="0" smtClean="0">
                <a:solidFill>
                  <a:schemeClr val="tx1">
                    <a:lumMod val="65000"/>
                    <a:lumOff val="35000"/>
                  </a:schemeClr>
                </a:solidFill>
              </a:rPr>
              <a:t>Un périmètre initial constitué autour des </a:t>
            </a:r>
            <a:r>
              <a:rPr lang="fr-FR" altLang="fr-FR" sz="1600" b="1" dirty="0" smtClean="0">
                <a:solidFill>
                  <a:schemeClr val="tx1">
                    <a:lumMod val="65000"/>
                    <a:lumOff val="35000"/>
                  </a:schemeClr>
                </a:solidFill>
              </a:rPr>
              <a:t>politiques d’insertion et de lutte contre l’exclusion </a:t>
            </a:r>
            <a:r>
              <a:rPr lang="fr-FR" altLang="fr-FR" sz="1600" dirty="0" smtClean="0">
                <a:solidFill>
                  <a:schemeClr val="tx1">
                    <a:lumMod val="65000"/>
                    <a:lumOff val="35000"/>
                  </a:schemeClr>
                </a:solidFill>
              </a:rPr>
              <a:t>(insertion, IAE, logement / hébergement, santé) laissant la possibilité </a:t>
            </a:r>
            <a:r>
              <a:rPr lang="fr-FR" altLang="fr-FR" sz="1600" dirty="0">
                <a:solidFill>
                  <a:schemeClr val="tx1">
                    <a:lumMod val="65000"/>
                    <a:lumOff val="35000"/>
                  </a:schemeClr>
                </a:solidFill>
              </a:rPr>
              <a:t>de retenir </a:t>
            </a:r>
            <a:r>
              <a:rPr lang="fr-FR" altLang="fr-FR" sz="1600" dirty="0" smtClean="0">
                <a:solidFill>
                  <a:schemeClr val="tx1">
                    <a:lumMod val="65000"/>
                    <a:lumOff val="35000"/>
                  </a:schemeClr>
                </a:solidFill>
              </a:rPr>
              <a:t>une logique </a:t>
            </a:r>
            <a:r>
              <a:rPr lang="fr-FR" sz="1600" dirty="0" smtClean="0">
                <a:solidFill>
                  <a:schemeClr val="tx1">
                    <a:lumMod val="65000"/>
                    <a:lumOff val="35000"/>
                  </a:schemeClr>
                </a:solidFill>
              </a:rPr>
              <a:t>couvrant </a:t>
            </a:r>
            <a:r>
              <a:rPr lang="fr-FR" sz="1600" dirty="0">
                <a:solidFill>
                  <a:schemeClr val="tx1">
                    <a:lumMod val="65000"/>
                    <a:lumOff val="35000"/>
                  </a:schemeClr>
                </a:solidFill>
              </a:rPr>
              <a:t>le champ de la Solidarité au sens </a:t>
            </a:r>
            <a:r>
              <a:rPr lang="fr-FR" sz="1600" dirty="0" smtClean="0">
                <a:solidFill>
                  <a:schemeClr val="tx1">
                    <a:lumMod val="65000"/>
                    <a:lumOff val="35000"/>
                  </a:schemeClr>
                </a:solidFill>
              </a:rPr>
              <a:t>large,</a:t>
            </a:r>
            <a:endParaRPr lang="fr-FR" sz="1600" dirty="0">
              <a:solidFill>
                <a:schemeClr val="tx1">
                  <a:lumMod val="65000"/>
                  <a:lumOff val="35000"/>
                </a:schemeClr>
              </a:solidFill>
            </a:endParaRPr>
          </a:p>
          <a:p>
            <a:pPr marL="177800" indent="-177800" algn="just" eaLnBrk="0" hangingPunct="0">
              <a:spcBef>
                <a:spcPct val="50000"/>
              </a:spcBef>
              <a:buClr>
                <a:schemeClr val="accent1"/>
              </a:buClr>
              <a:buSzPct val="85000"/>
              <a:buFont typeface="Wingdings 2" pitchFamily="18" charset="2"/>
              <a:buChar char=""/>
            </a:pPr>
            <a:r>
              <a:rPr lang="fr-FR" altLang="fr-FR" sz="1600" b="1" dirty="0" smtClean="0">
                <a:solidFill>
                  <a:schemeClr val="tx1">
                    <a:lumMod val="65000"/>
                    <a:lumOff val="35000"/>
                  </a:schemeClr>
                </a:solidFill>
              </a:rPr>
              <a:t>Un </a:t>
            </a:r>
            <a:r>
              <a:rPr lang="fr-FR" altLang="fr-FR" sz="1600" b="1" dirty="0">
                <a:solidFill>
                  <a:schemeClr val="tx1">
                    <a:lumMod val="65000"/>
                    <a:lumOff val="35000"/>
                  </a:schemeClr>
                </a:solidFill>
              </a:rPr>
              <a:t>large périmètre d’acteurs à associer </a:t>
            </a:r>
            <a:r>
              <a:rPr lang="fr-FR" altLang="fr-FR" sz="1600" dirty="0">
                <a:solidFill>
                  <a:schemeClr val="tx1">
                    <a:lumMod val="65000"/>
                    <a:lumOff val="35000"/>
                  </a:schemeClr>
                </a:solidFill>
              </a:rPr>
              <a:t>(Etat, OPS, CCAS, </a:t>
            </a:r>
            <a:r>
              <a:rPr lang="fr-FR" altLang="fr-FR" sz="1600" dirty="0" smtClean="0">
                <a:solidFill>
                  <a:schemeClr val="tx1">
                    <a:lumMod val="65000"/>
                    <a:lumOff val="35000"/>
                  </a:schemeClr>
                </a:solidFill>
              </a:rPr>
              <a:t>associations…), le cas échéant de manière progressive,</a:t>
            </a:r>
            <a:endParaRPr lang="fr-FR" altLang="fr-FR" sz="1600" dirty="0">
              <a:solidFill>
                <a:schemeClr val="tx1">
                  <a:lumMod val="65000"/>
                  <a:lumOff val="35000"/>
                </a:schemeClr>
              </a:solidFill>
            </a:endParaRPr>
          </a:p>
          <a:p>
            <a:pPr marL="177800" indent="-177800" algn="just" eaLnBrk="0" hangingPunct="0">
              <a:spcBef>
                <a:spcPct val="50000"/>
              </a:spcBef>
              <a:buClr>
                <a:schemeClr val="accent1"/>
              </a:buClr>
              <a:buSzPct val="85000"/>
              <a:buFont typeface="Wingdings 2" pitchFamily="18" charset="2"/>
              <a:buChar char=""/>
            </a:pPr>
            <a:r>
              <a:rPr lang="fr-FR" altLang="fr-FR" sz="1600" dirty="0">
                <a:solidFill>
                  <a:schemeClr val="tx1">
                    <a:lumMod val="65000"/>
                    <a:lumOff val="35000"/>
                  </a:schemeClr>
                </a:solidFill>
              </a:rPr>
              <a:t>Des </a:t>
            </a:r>
            <a:r>
              <a:rPr lang="fr-FR" altLang="fr-FR" sz="1600" b="1" dirty="0">
                <a:solidFill>
                  <a:schemeClr val="tx1">
                    <a:lumMod val="65000"/>
                    <a:lumOff val="35000"/>
                  </a:schemeClr>
                </a:solidFill>
              </a:rPr>
              <a:t>démarches adaptées à la diversité des territoires</a:t>
            </a:r>
            <a:r>
              <a:rPr lang="fr-FR" altLang="fr-FR" sz="1600" dirty="0">
                <a:solidFill>
                  <a:schemeClr val="tx1">
                    <a:lumMod val="65000"/>
                    <a:lumOff val="35000"/>
                  </a:schemeClr>
                </a:solidFill>
              </a:rPr>
              <a:t> et au niveau de consensus existant entre les acteurs </a:t>
            </a:r>
            <a:r>
              <a:rPr lang="fr-FR" altLang="fr-FR" sz="1600" dirty="0" smtClean="0">
                <a:solidFill>
                  <a:schemeClr val="tx1">
                    <a:lumMod val="65000"/>
                    <a:lumOff val="35000"/>
                  </a:schemeClr>
                </a:solidFill>
              </a:rPr>
              <a:t>locaux,</a:t>
            </a:r>
            <a:endParaRPr lang="fr-FR" altLang="fr-FR" sz="1600" dirty="0">
              <a:solidFill>
                <a:schemeClr val="tx1">
                  <a:lumMod val="65000"/>
                  <a:lumOff val="35000"/>
                </a:schemeClr>
              </a:solidFill>
            </a:endParaRPr>
          </a:p>
          <a:p>
            <a:pPr marL="177800" indent="-177800" algn="just" eaLnBrk="0" hangingPunct="0">
              <a:spcBef>
                <a:spcPct val="50000"/>
              </a:spcBef>
              <a:buClr>
                <a:schemeClr val="accent1"/>
              </a:buClr>
              <a:buSzPct val="85000"/>
              <a:buFont typeface="Wingdings 2" pitchFamily="18" charset="2"/>
              <a:buChar char=""/>
            </a:pPr>
            <a:r>
              <a:rPr lang="fr-FR" altLang="fr-FR" sz="1600" b="1" dirty="0">
                <a:solidFill>
                  <a:schemeClr val="tx1">
                    <a:lumMod val="65000"/>
                    <a:lumOff val="35000"/>
                  </a:schemeClr>
                </a:solidFill>
              </a:rPr>
              <a:t>Des contreparties apportées par le niveau national</a:t>
            </a:r>
            <a:r>
              <a:rPr lang="fr-FR" altLang="fr-FR" sz="1600" dirty="0">
                <a:solidFill>
                  <a:schemeClr val="tx1">
                    <a:lumMod val="65000"/>
                    <a:lumOff val="35000"/>
                  </a:schemeClr>
                </a:solidFill>
              </a:rPr>
              <a:t> en cas d’engagement d’un territoire dans la </a:t>
            </a:r>
            <a:r>
              <a:rPr lang="fr-FR" altLang="fr-FR" sz="1600" dirty="0" smtClean="0">
                <a:solidFill>
                  <a:schemeClr val="tx1">
                    <a:lumMod val="65000"/>
                    <a:lumOff val="35000"/>
                  </a:schemeClr>
                </a:solidFill>
              </a:rPr>
              <a:t>démarche </a:t>
            </a:r>
            <a:r>
              <a:rPr lang="fr-FR" altLang="fr-FR" sz="1600" dirty="0" smtClean="0">
                <a:solidFill>
                  <a:schemeClr val="tx1">
                    <a:lumMod val="65000"/>
                    <a:lumOff val="35000"/>
                  </a:schemeClr>
                </a:solidFill>
              </a:rPr>
              <a:t>intégrée</a:t>
            </a:r>
            <a:endParaRPr lang="fr-FR" altLang="fr-FR" sz="1600" dirty="0">
              <a:solidFill>
                <a:schemeClr val="tx1">
                  <a:lumMod val="65000"/>
                  <a:lumOff val="35000"/>
                </a:schemeClr>
              </a:solidFill>
            </a:endParaRPr>
          </a:p>
        </p:txBody>
      </p:sp>
      <p:sp>
        <p:nvSpPr>
          <p:cNvPr id="12" name="Titre 8"/>
          <p:cNvSpPr txBox="1">
            <a:spLocks/>
          </p:cNvSpPr>
          <p:nvPr/>
        </p:nvSpPr>
        <p:spPr>
          <a:xfrm>
            <a:off x="2448024" y="467469"/>
            <a:ext cx="7200554" cy="738664"/>
          </a:xfrm>
          <a:prstGeom prst="rect">
            <a:avLst/>
          </a:prstGeom>
          <a:noFill/>
          <a:ln>
            <a:noFill/>
          </a:ln>
        </p:spPr>
        <p:txBody>
          <a:bodyPr vert="horz" wrap="square" lIns="0" tIns="0" rIns="0" bIns="0" anchor="ctr" anchorCtr="0" compatLnSpc="1">
            <a:spAutoFit/>
          </a:bodyPr>
          <a:lstStyle/>
          <a:p>
            <a:pPr lvl="0" algn="ctr" hangingPunct="0">
              <a:buSzPct val="45000"/>
            </a:pPr>
            <a:r>
              <a:rPr lang="fr-FR" altLang="fr-FR" sz="2400" b="1" dirty="0" smtClean="0">
                <a:solidFill>
                  <a:schemeClr val="bg1"/>
                </a:solidFill>
                <a:latin typeface="Calibri" pitchFamily="34" charset="0"/>
              </a:rPr>
              <a:t>Une démarche fondée sur la confiance dans l’intelligence </a:t>
            </a:r>
          </a:p>
          <a:p>
            <a:pPr lvl="0" algn="ctr" hangingPunct="0">
              <a:buSzPct val="45000"/>
            </a:pPr>
            <a:r>
              <a:rPr lang="fr-FR" altLang="fr-FR" sz="2400" b="1" dirty="0" smtClean="0">
                <a:solidFill>
                  <a:schemeClr val="bg1"/>
                </a:solidFill>
                <a:latin typeface="Calibri" pitchFamily="34" charset="0"/>
              </a:rPr>
              <a:t>des territoires</a:t>
            </a:r>
            <a:endParaRPr lang="fr-FR" altLang="fr-FR" sz="2400" b="1" dirty="0">
              <a:solidFill>
                <a:schemeClr val="bg1"/>
              </a:solidFill>
              <a:latin typeface="Calibri" pitchFamily="34" charset="0"/>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266" name="Object 7" hidden="1"/>
          <p:cNvGraphicFramePr>
            <a:graphicFrameLocks noChangeAspect="1"/>
          </p:cNvGraphicFramePr>
          <p:nvPr/>
        </p:nvGraphicFramePr>
        <p:xfrm>
          <a:off x="1752" y="1752"/>
          <a:ext cx="1750" cy="1749"/>
        </p:xfrm>
        <a:graphic>
          <a:graphicData uri="http://schemas.openxmlformats.org/presentationml/2006/ole">
            <p:oleObj spid="_x0000_s9227" name="think-cell Slide" r:id="rId3" imgW="360" imgH="360" progId="">
              <p:embed/>
            </p:oleObj>
          </a:graphicData>
        </a:graphic>
      </p:graphicFrame>
      <p:sp>
        <p:nvSpPr>
          <p:cNvPr id="22" name="Slide Number Placeholder 5"/>
          <p:cNvSpPr>
            <a:spLocks noGrp="1"/>
          </p:cNvSpPr>
          <p:nvPr>
            <p:ph type="sldNum" sz="quarter" idx="8"/>
          </p:nvPr>
        </p:nvSpPr>
        <p:spPr/>
        <p:txBody>
          <a:bodyPr/>
          <a:lstStyle/>
          <a:p>
            <a:pPr>
              <a:defRPr/>
            </a:pPr>
            <a:fld id="{7012B47B-AA99-4DEB-B673-F824B9F3AE4E}" type="slidenum">
              <a:rPr lang="fr-FR">
                <a:solidFill>
                  <a:srgbClr val="FFAAAA">
                    <a:shade val="75000"/>
                  </a:srgbClr>
                </a:solidFill>
                <a:latin typeface="Georgia"/>
              </a:rPr>
              <a:pPr>
                <a:defRPr/>
              </a:pPr>
              <a:t>5</a:t>
            </a:fld>
            <a:endParaRPr lang="fr-FR" dirty="0">
              <a:solidFill>
                <a:srgbClr val="FFAAAA">
                  <a:shade val="75000"/>
                </a:srgbClr>
              </a:solidFill>
              <a:latin typeface="Georgia"/>
            </a:endParaRPr>
          </a:p>
        </p:txBody>
      </p:sp>
      <p:sp>
        <p:nvSpPr>
          <p:cNvPr id="34" name="Rounded Rectangle 33"/>
          <p:cNvSpPr>
            <a:spLocks/>
          </p:cNvSpPr>
          <p:nvPr/>
        </p:nvSpPr>
        <p:spPr bwMode="auto">
          <a:xfrm>
            <a:off x="503808" y="4931965"/>
            <a:ext cx="9182819" cy="1944216"/>
          </a:xfrm>
          <a:prstGeom prst="roundRect">
            <a:avLst/>
          </a:prstGeom>
          <a:solidFill>
            <a:schemeClr val="accent1">
              <a:lumMod val="40000"/>
              <a:lumOff val="60000"/>
            </a:schemeClr>
          </a:solidFill>
          <a:ln w="19050" cap="flat" cmpd="sng" algn="ctr">
            <a:solidFill>
              <a:schemeClr val="accent1"/>
            </a:solidFill>
            <a:prstDash val="solid"/>
            <a:round/>
            <a:headEnd type="none" w="med" len="med"/>
            <a:tailEnd type="none" w="med" len="med"/>
          </a:ln>
          <a:effectLst/>
        </p:spPr>
        <p:txBody>
          <a:bodyPr lIns="79358" tIns="0" rIns="79358" bIns="39678"/>
          <a:lstStyle/>
          <a:p>
            <a:pPr marL="132978" indent="-132978" fontAlgn="base">
              <a:spcBef>
                <a:spcPct val="0"/>
              </a:spcBef>
              <a:spcAft>
                <a:spcPts val="661"/>
              </a:spcAft>
              <a:buClr>
                <a:srgbClr val="8FA6E5"/>
              </a:buClr>
              <a:buSzPct val="85000"/>
              <a:defRPr/>
            </a:pPr>
            <a:r>
              <a:rPr lang="fr-FR" sz="1300" b="1" dirty="0" smtClean="0">
                <a:solidFill>
                  <a:srgbClr val="000000"/>
                </a:solidFill>
                <a:cs typeface="Arial" charset="0"/>
              </a:rPr>
              <a:t>Originalité de la démarche :</a:t>
            </a:r>
            <a:endParaRPr lang="fr-FR" sz="1300" dirty="0">
              <a:solidFill>
                <a:srgbClr val="000000"/>
              </a:solidFill>
              <a:cs typeface="Arial" charset="0"/>
            </a:endParaRPr>
          </a:p>
          <a:p>
            <a:pPr marL="132978" indent="-132978" fontAlgn="base">
              <a:spcBef>
                <a:spcPct val="0"/>
              </a:spcBef>
              <a:spcAft>
                <a:spcPts val="661"/>
              </a:spcAft>
              <a:buClr>
                <a:srgbClr val="8FA6E5"/>
              </a:buClr>
              <a:buSzPct val="85000"/>
              <a:buFont typeface="Wingdings 2" pitchFamily="18" charset="2"/>
              <a:buChar char=""/>
              <a:defRPr/>
            </a:pPr>
            <a:r>
              <a:rPr lang="fr-FR" sz="1300" b="1" dirty="0" smtClean="0">
                <a:solidFill>
                  <a:srgbClr val="000000"/>
                </a:solidFill>
                <a:cs typeface="Arial" charset="0"/>
              </a:rPr>
              <a:t>Des cahiers des charges souples : atteindre des objectifs et non pas imposer des modalités</a:t>
            </a:r>
          </a:p>
          <a:p>
            <a:pPr marL="132978" indent="-132978" fontAlgn="base">
              <a:spcBef>
                <a:spcPct val="0"/>
              </a:spcBef>
              <a:spcAft>
                <a:spcPts val="661"/>
              </a:spcAft>
              <a:buClr>
                <a:srgbClr val="8FA6E5"/>
              </a:buClr>
              <a:buSzPct val="85000"/>
              <a:buFont typeface="Wingdings 2" pitchFamily="18" charset="2"/>
              <a:buChar char=""/>
              <a:defRPr/>
            </a:pPr>
            <a:r>
              <a:rPr lang="fr-FR" sz="1300" b="1" dirty="0" smtClean="0">
                <a:solidFill>
                  <a:srgbClr val="000000"/>
                </a:solidFill>
                <a:cs typeface="Arial" charset="0"/>
              </a:rPr>
              <a:t>Engagement volontaire des acteurs locaux : le déploiement de la démarche repose sur l’émulation entre pairs et la preuve par l’exemple </a:t>
            </a:r>
            <a:endParaRPr lang="fr-FR" sz="1300" b="1" dirty="0">
              <a:solidFill>
                <a:srgbClr val="000000"/>
              </a:solidFill>
              <a:cs typeface="Arial" charset="0"/>
            </a:endParaRPr>
          </a:p>
          <a:p>
            <a:pPr marL="132978" indent="-132978" fontAlgn="base">
              <a:spcBef>
                <a:spcPct val="0"/>
              </a:spcBef>
              <a:spcAft>
                <a:spcPts val="661"/>
              </a:spcAft>
              <a:buClr>
                <a:srgbClr val="8FA6E5"/>
              </a:buClr>
              <a:buSzPct val="85000"/>
              <a:buFont typeface="Wingdings 2" pitchFamily="18" charset="2"/>
              <a:buChar char=""/>
              <a:defRPr/>
            </a:pPr>
            <a:r>
              <a:rPr lang="fr-FR" sz="1300" b="1" dirty="0" smtClean="0">
                <a:solidFill>
                  <a:srgbClr val="000000"/>
                </a:solidFill>
                <a:cs typeface="Arial" charset="0"/>
              </a:rPr>
              <a:t>Engagement concomitant de 4 chantiers nationaux « </a:t>
            </a:r>
            <a:r>
              <a:rPr lang="fr-FR" sz="1300" b="1" dirty="0" err="1" smtClean="0">
                <a:solidFill>
                  <a:srgbClr val="000000"/>
                </a:solidFill>
                <a:cs typeface="Arial" charset="0"/>
              </a:rPr>
              <a:t>facilitants</a:t>
            </a:r>
            <a:r>
              <a:rPr lang="fr-FR" sz="1300" b="1" dirty="0" smtClean="0">
                <a:solidFill>
                  <a:srgbClr val="000000"/>
                </a:solidFill>
                <a:cs typeface="Arial" charset="0"/>
              </a:rPr>
              <a:t> » : </a:t>
            </a:r>
          </a:p>
          <a:p>
            <a:pPr marL="590178" lvl="1" indent="-132978" fontAlgn="base">
              <a:spcBef>
                <a:spcPct val="0"/>
              </a:spcBef>
              <a:spcAft>
                <a:spcPts val="661"/>
              </a:spcAft>
              <a:buClr>
                <a:srgbClr val="8FA6E5"/>
              </a:buClr>
              <a:buSzPct val="85000"/>
              <a:buFont typeface="Wingdings 2" pitchFamily="18" charset="2"/>
              <a:buChar char=""/>
              <a:defRPr/>
            </a:pPr>
            <a:r>
              <a:rPr lang="fr-FR" sz="1300" b="1" dirty="0" smtClean="0">
                <a:solidFill>
                  <a:srgbClr val="000000"/>
                </a:solidFill>
                <a:cs typeface="Arial" charset="0"/>
              </a:rPr>
              <a:t>Accessibilité des services publics</a:t>
            </a:r>
          </a:p>
          <a:p>
            <a:pPr marL="590178" lvl="1" indent="-132978" fontAlgn="base">
              <a:spcBef>
                <a:spcPct val="0"/>
              </a:spcBef>
              <a:spcAft>
                <a:spcPts val="661"/>
              </a:spcAft>
              <a:buClr>
                <a:srgbClr val="8FA6E5"/>
              </a:buClr>
              <a:buSzPct val="85000"/>
              <a:buFont typeface="Wingdings 2" pitchFamily="18" charset="2"/>
              <a:buChar char=""/>
              <a:defRPr/>
            </a:pPr>
            <a:r>
              <a:rPr lang="fr-FR" sz="1300" b="1" dirty="0" smtClean="0">
                <a:solidFill>
                  <a:srgbClr val="000000"/>
                </a:solidFill>
                <a:cs typeface="Arial" charset="0"/>
              </a:rPr>
              <a:t>Participation des personnes</a:t>
            </a:r>
            <a:endParaRPr lang="fr-FR" sz="1300" dirty="0">
              <a:solidFill>
                <a:srgbClr val="000000"/>
              </a:solidFill>
              <a:cs typeface="Arial" charset="0"/>
            </a:endParaRPr>
          </a:p>
        </p:txBody>
      </p:sp>
      <p:sp>
        <p:nvSpPr>
          <p:cNvPr id="20" name="Rectangle 3"/>
          <p:cNvSpPr>
            <a:spLocks noChangeArrowheads="1"/>
          </p:cNvSpPr>
          <p:nvPr/>
        </p:nvSpPr>
        <p:spPr bwMode="auto">
          <a:xfrm rot="320749">
            <a:off x="1279331" y="4175474"/>
            <a:ext cx="7509715" cy="150494"/>
          </a:xfrm>
          <a:prstGeom prst="rect">
            <a:avLst/>
          </a:prstGeom>
          <a:noFill/>
          <a:ln w="9525">
            <a:solidFill>
              <a:schemeClr val="accent1"/>
            </a:solidFill>
            <a:prstDash val="dash"/>
            <a:miter lim="800000"/>
            <a:headEnd/>
            <a:tailEnd/>
          </a:ln>
          <a:effectLst/>
        </p:spPr>
        <p:txBody>
          <a:bodyPr wrap="none" lIns="79358" tIns="0" rIns="0" bIns="0" anchor="ctr"/>
          <a:lstStyle/>
          <a:p>
            <a:pPr fontAlgn="base">
              <a:spcBef>
                <a:spcPct val="0"/>
              </a:spcBef>
              <a:spcAft>
                <a:spcPct val="0"/>
              </a:spcAft>
              <a:defRPr/>
            </a:pPr>
            <a:endParaRPr lang="fr-FR" sz="1400" dirty="0">
              <a:solidFill>
                <a:srgbClr val="000000"/>
              </a:solidFill>
              <a:cs typeface="Arial" pitchFamily="34" charset="0"/>
            </a:endParaRPr>
          </a:p>
        </p:txBody>
      </p:sp>
      <p:sp>
        <p:nvSpPr>
          <p:cNvPr id="21" name="Rectangle 4"/>
          <p:cNvSpPr>
            <a:spLocks noChangeArrowheads="1"/>
          </p:cNvSpPr>
          <p:nvPr/>
        </p:nvSpPr>
        <p:spPr bwMode="auto">
          <a:xfrm>
            <a:off x="1267079" y="4189473"/>
            <a:ext cx="7509716" cy="150494"/>
          </a:xfrm>
          <a:prstGeom prst="rect">
            <a:avLst/>
          </a:prstGeom>
          <a:solidFill>
            <a:schemeClr val="accent1"/>
          </a:solidFill>
          <a:ln w="6350">
            <a:solidFill>
              <a:schemeClr val="accent1"/>
            </a:solidFill>
            <a:miter lim="800000"/>
            <a:headEnd/>
            <a:tailEnd/>
          </a:ln>
          <a:effectLst/>
        </p:spPr>
        <p:txBody>
          <a:bodyPr wrap="none" lIns="79358" tIns="0" rIns="0" bIns="0" anchor="ctr"/>
          <a:lstStyle/>
          <a:p>
            <a:pPr fontAlgn="base">
              <a:spcBef>
                <a:spcPct val="0"/>
              </a:spcBef>
              <a:spcAft>
                <a:spcPct val="0"/>
              </a:spcAft>
              <a:defRPr/>
            </a:pPr>
            <a:endParaRPr lang="fr-FR" sz="1400" dirty="0">
              <a:solidFill>
                <a:schemeClr val="tx1">
                  <a:lumMod val="65000"/>
                  <a:lumOff val="35000"/>
                </a:schemeClr>
              </a:solidFill>
              <a:cs typeface="Arial" pitchFamily="34" charset="0"/>
            </a:endParaRPr>
          </a:p>
        </p:txBody>
      </p:sp>
      <p:sp>
        <p:nvSpPr>
          <p:cNvPr id="23" name="AutoShape 5"/>
          <p:cNvSpPr>
            <a:spLocks noChangeArrowheads="1"/>
          </p:cNvSpPr>
          <p:nvPr/>
        </p:nvSpPr>
        <p:spPr bwMode="auto">
          <a:xfrm>
            <a:off x="4805799" y="4339968"/>
            <a:ext cx="430527" cy="447981"/>
          </a:xfrm>
          <a:prstGeom prst="triangle">
            <a:avLst>
              <a:gd name="adj" fmla="val 50000"/>
            </a:avLst>
          </a:prstGeom>
          <a:solidFill>
            <a:schemeClr val="accent1"/>
          </a:solidFill>
          <a:ln w="6350">
            <a:solidFill>
              <a:schemeClr val="accent1"/>
            </a:solidFill>
            <a:miter lim="800000"/>
            <a:headEnd/>
            <a:tailEnd/>
          </a:ln>
          <a:effectLst/>
        </p:spPr>
        <p:txBody>
          <a:bodyPr wrap="none" lIns="79358" tIns="0" rIns="0" bIns="0" anchor="ctr"/>
          <a:lstStyle/>
          <a:p>
            <a:pPr fontAlgn="base">
              <a:spcBef>
                <a:spcPct val="0"/>
              </a:spcBef>
              <a:spcAft>
                <a:spcPct val="0"/>
              </a:spcAft>
              <a:defRPr/>
            </a:pPr>
            <a:endParaRPr lang="fr-FR" sz="1400" dirty="0">
              <a:solidFill>
                <a:srgbClr val="000000"/>
              </a:solidFill>
              <a:cs typeface="Arial" pitchFamily="34" charset="0"/>
            </a:endParaRPr>
          </a:p>
        </p:txBody>
      </p:sp>
      <p:sp>
        <p:nvSpPr>
          <p:cNvPr id="25" name="AutoShape 6"/>
          <p:cNvSpPr>
            <a:spLocks noChangeArrowheads="1"/>
          </p:cNvSpPr>
          <p:nvPr/>
        </p:nvSpPr>
        <p:spPr bwMode="auto">
          <a:xfrm>
            <a:off x="1457841" y="1504286"/>
            <a:ext cx="2996186" cy="2136658"/>
          </a:xfrm>
          <a:prstGeom prst="bracketPair">
            <a:avLst>
              <a:gd name="adj" fmla="val 0"/>
            </a:avLst>
          </a:prstGeom>
          <a:noFill/>
          <a:ln w="22225">
            <a:solidFill>
              <a:schemeClr val="accent1"/>
            </a:solidFill>
            <a:round/>
            <a:headEnd/>
            <a:tailEnd/>
          </a:ln>
          <a:effectLst/>
        </p:spPr>
        <p:txBody>
          <a:bodyPr wrap="none" lIns="0" tIns="0" rIns="0" bIns="0" anchor="ctr"/>
          <a:lstStyle/>
          <a:p>
            <a:pPr fontAlgn="base">
              <a:spcBef>
                <a:spcPct val="0"/>
              </a:spcBef>
              <a:spcAft>
                <a:spcPct val="0"/>
              </a:spcAft>
              <a:defRPr/>
            </a:pPr>
            <a:endParaRPr lang="fr-FR" sz="1400" dirty="0">
              <a:solidFill>
                <a:schemeClr val="tx1">
                  <a:lumMod val="65000"/>
                  <a:lumOff val="35000"/>
                </a:schemeClr>
              </a:solidFill>
              <a:cs typeface="Arial" pitchFamily="34" charset="0"/>
            </a:endParaRPr>
          </a:p>
        </p:txBody>
      </p:sp>
      <p:sp>
        <p:nvSpPr>
          <p:cNvPr id="26" name="AutoShape 7"/>
          <p:cNvSpPr>
            <a:spLocks noChangeArrowheads="1"/>
          </p:cNvSpPr>
          <p:nvPr/>
        </p:nvSpPr>
        <p:spPr bwMode="auto">
          <a:xfrm>
            <a:off x="5584597" y="1504286"/>
            <a:ext cx="2996186" cy="2136658"/>
          </a:xfrm>
          <a:prstGeom prst="bracketPair">
            <a:avLst>
              <a:gd name="adj" fmla="val 0"/>
            </a:avLst>
          </a:prstGeom>
          <a:noFill/>
          <a:ln w="22225">
            <a:solidFill>
              <a:schemeClr val="accent1"/>
            </a:solidFill>
            <a:round/>
            <a:headEnd/>
            <a:tailEnd/>
          </a:ln>
          <a:effectLst/>
        </p:spPr>
        <p:txBody>
          <a:bodyPr wrap="none" lIns="0" tIns="0" rIns="0" bIns="0" anchor="ctr"/>
          <a:lstStyle/>
          <a:p>
            <a:pPr fontAlgn="base">
              <a:spcBef>
                <a:spcPct val="0"/>
              </a:spcBef>
              <a:spcAft>
                <a:spcPct val="0"/>
              </a:spcAft>
              <a:defRPr/>
            </a:pPr>
            <a:endParaRPr lang="fr-FR" sz="1400" dirty="0">
              <a:solidFill>
                <a:schemeClr val="tx1">
                  <a:lumMod val="65000"/>
                  <a:lumOff val="35000"/>
                </a:schemeClr>
              </a:solidFill>
              <a:cs typeface="Arial" pitchFamily="34" charset="0"/>
            </a:endParaRPr>
          </a:p>
        </p:txBody>
      </p:sp>
      <p:sp>
        <p:nvSpPr>
          <p:cNvPr id="29" name="Rectangle 17"/>
          <p:cNvSpPr>
            <a:spLocks noChangeArrowheads="1"/>
          </p:cNvSpPr>
          <p:nvPr/>
        </p:nvSpPr>
        <p:spPr bwMode="auto">
          <a:xfrm rot="21291392">
            <a:off x="1279331" y="4175474"/>
            <a:ext cx="7509715" cy="150494"/>
          </a:xfrm>
          <a:prstGeom prst="rect">
            <a:avLst/>
          </a:prstGeom>
          <a:noFill/>
          <a:ln w="9525">
            <a:solidFill>
              <a:schemeClr val="accent1"/>
            </a:solidFill>
            <a:prstDash val="dash"/>
            <a:miter lim="800000"/>
            <a:headEnd/>
            <a:tailEnd/>
          </a:ln>
          <a:effectLst/>
        </p:spPr>
        <p:txBody>
          <a:bodyPr wrap="none" lIns="79358" tIns="0" rIns="0" bIns="0" anchor="ctr"/>
          <a:lstStyle/>
          <a:p>
            <a:pPr fontAlgn="base">
              <a:spcBef>
                <a:spcPct val="0"/>
              </a:spcBef>
              <a:spcAft>
                <a:spcPct val="0"/>
              </a:spcAft>
              <a:defRPr/>
            </a:pPr>
            <a:endParaRPr lang="fr-FR" sz="1400" dirty="0">
              <a:solidFill>
                <a:srgbClr val="000000"/>
              </a:solidFill>
              <a:cs typeface="Arial" pitchFamily="34" charset="0"/>
            </a:endParaRPr>
          </a:p>
        </p:txBody>
      </p:sp>
      <p:sp>
        <p:nvSpPr>
          <p:cNvPr id="11276" name="Textframe 23"/>
          <p:cNvSpPr txBox="1">
            <a:spLocks/>
          </p:cNvSpPr>
          <p:nvPr/>
        </p:nvSpPr>
        <p:spPr bwMode="auto">
          <a:xfrm>
            <a:off x="5584597" y="1805273"/>
            <a:ext cx="2996186" cy="1982915"/>
          </a:xfrm>
          <a:prstGeom prst="rect">
            <a:avLst/>
          </a:prstGeom>
          <a:noFill/>
          <a:ln w="9525">
            <a:noFill/>
            <a:miter lim="800000"/>
            <a:headEnd/>
            <a:tailEnd/>
          </a:ln>
        </p:spPr>
        <p:txBody>
          <a:bodyPr lIns="119035" tIns="0" rIns="79358" bIns="0">
            <a:spAutoFit/>
          </a:bodyPr>
          <a:lstStyle/>
          <a:p>
            <a:pPr marL="199468" indent="-199468" fontAlgn="base">
              <a:lnSpc>
                <a:spcPct val="93000"/>
              </a:lnSpc>
              <a:spcBef>
                <a:spcPct val="0"/>
              </a:spcBef>
              <a:spcAft>
                <a:spcPts val="661"/>
              </a:spcAft>
              <a:buClr>
                <a:srgbClr val="8FA6E5"/>
              </a:buClr>
              <a:buSzPct val="85000"/>
              <a:buFont typeface="Wingdings 2" pitchFamily="18" charset="2"/>
              <a:buChar char=""/>
            </a:pPr>
            <a:r>
              <a:rPr lang="fr-FR" sz="1400" b="1" dirty="0" smtClean="0">
                <a:solidFill>
                  <a:schemeClr val="tx1">
                    <a:lumMod val="65000"/>
                    <a:lumOff val="35000"/>
                  </a:schemeClr>
                </a:solidFill>
                <a:cs typeface="Arial" pitchFamily="34" charset="0"/>
              </a:rPr>
              <a:t>Assouplissement de la norme, </a:t>
            </a:r>
            <a:r>
              <a:rPr lang="fr-FR" sz="1400" dirty="0" smtClean="0">
                <a:solidFill>
                  <a:schemeClr val="tx1">
                    <a:lumMod val="65000"/>
                    <a:lumOff val="35000"/>
                  </a:schemeClr>
                </a:solidFill>
                <a:cs typeface="Arial" pitchFamily="34" charset="0"/>
              </a:rPr>
              <a:t>en fonction des </a:t>
            </a:r>
            <a:r>
              <a:rPr lang="fr-FR" sz="1400" b="1" dirty="0" smtClean="0">
                <a:solidFill>
                  <a:schemeClr val="tx1">
                    <a:lumMod val="65000"/>
                    <a:lumOff val="35000"/>
                  </a:schemeClr>
                </a:solidFill>
                <a:cs typeface="Arial" pitchFamily="34" charset="0"/>
              </a:rPr>
              <a:t>besoins identifiés dans les territoires</a:t>
            </a:r>
            <a:r>
              <a:rPr lang="fr-FR" sz="1400" dirty="0" smtClean="0">
                <a:solidFill>
                  <a:schemeClr val="tx1">
                    <a:lumMod val="65000"/>
                    <a:lumOff val="35000"/>
                  </a:schemeClr>
                </a:solidFill>
                <a:cs typeface="Arial" pitchFamily="34" charset="0"/>
              </a:rPr>
              <a:t>, pour offrir des marges de manœuvre (comitologie, critères d’éligibilité dans les dispositifs, durée des dispositifs...)</a:t>
            </a:r>
          </a:p>
          <a:p>
            <a:pPr marL="199468" indent="-199468" fontAlgn="base">
              <a:lnSpc>
                <a:spcPct val="93000"/>
              </a:lnSpc>
              <a:spcBef>
                <a:spcPct val="0"/>
              </a:spcBef>
              <a:spcAft>
                <a:spcPts val="661"/>
              </a:spcAft>
              <a:buClr>
                <a:srgbClr val="8FA6E5"/>
              </a:buClr>
              <a:buSzPct val="85000"/>
              <a:buFont typeface="Wingdings 2" pitchFamily="18" charset="2"/>
              <a:buChar char=""/>
            </a:pPr>
            <a:r>
              <a:rPr lang="fr-FR" sz="1400" b="1" dirty="0" smtClean="0">
                <a:solidFill>
                  <a:schemeClr val="tx1">
                    <a:lumMod val="65000"/>
                    <a:lumOff val="35000"/>
                  </a:schemeClr>
                </a:solidFill>
                <a:cs typeface="Arial" pitchFamily="34" charset="0"/>
              </a:rPr>
              <a:t>Appui méthodologique, </a:t>
            </a:r>
            <a:r>
              <a:rPr lang="fr-FR" sz="1400" dirty="0" smtClean="0">
                <a:solidFill>
                  <a:schemeClr val="tx1">
                    <a:lumMod val="65000"/>
                    <a:lumOff val="35000"/>
                  </a:schemeClr>
                </a:solidFill>
                <a:cs typeface="Arial" pitchFamily="34" charset="0"/>
              </a:rPr>
              <a:t>à définir selon les besoins des territoires</a:t>
            </a:r>
          </a:p>
          <a:p>
            <a:pPr marL="199468" indent="-199468" fontAlgn="base">
              <a:lnSpc>
                <a:spcPct val="93000"/>
              </a:lnSpc>
              <a:spcBef>
                <a:spcPct val="0"/>
              </a:spcBef>
              <a:spcAft>
                <a:spcPts val="661"/>
              </a:spcAft>
              <a:buClr>
                <a:srgbClr val="8FA6E5"/>
              </a:buClr>
              <a:buSzPct val="85000"/>
              <a:buFont typeface="Wingdings 2" pitchFamily="18" charset="2"/>
              <a:buChar char=""/>
            </a:pPr>
            <a:r>
              <a:rPr lang="fr-FR" sz="1400" dirty="0" smtClean="0">
                <a:solidFill>
                  <a:schemeClr val="tx1">
                    <a:lumMod val="65000"/>
                    <a:lumOff val="35000"/>
                  </a:schemeClr>
                </a:solidFill>
                <a:cs typeface="Arial" pitchFamily="34" charset="0"/>
              </a:rPr>
              <a:t>Club des Expérimentateurs</a:t>
            </a:r>
          </a:p>
        </p:txBody>
      </p:sp>
      <p:sp>
        <p:nvSpPr>
          <p:cNvPr id="11277" name="Text10"/>
          <p:cNvSpPr>
            <a:spLocks noChangeArrowheads="1"/>
          </p:cNvSpPr>
          <p:nvPr/>
        </p:nvSpPr>
        <p:spPr bwMode="auto">
          <a:xfrm>
            <a:off x="1457841" y="1763613"/>
            <a:ext cx="2996186" cy="2093522"/>
          </a:xfrm>
          <a:prstGeom prst="rect">
            <a:avLst/>
          </a:prstGeom>
          <a:noFill/>
          <a:ln w="6350">
            <a:noFill/>
            <a:miter lim="800000"/>
            <a:headEnd/>
            <a:tailEnd/>
          </a:ln>
        </p:spPr>
        <p:txBody>
          <a:bodyPr lIns="39678" tIns="0" rIns="39678" bIns="0">
            <a:spAutoFit/>
          </a:bodyPr>
          <a:lstStyle/>
          <a:p>
            <a:pPr marL="199468" indent="-199468" defTabSz="388437" eaLnBrk="0" fontAlgn="base" hangingPunct="0">
              <a:lnSpc>
                <a:spcPct val="93000"/>
              </a:lnSpc>
              <a:spcBef>
                <a:spcPct val="0"/>
              </a:spcBef>
              <a:spcAft>
                <a:spcPts val="661"/>
              </a:spcAft>
              <a:buClr>
                <a:srgbClr val="8FA6E5"/>
              </a:buClr>
              <a:buSzPct val="85000"/>
              <a:buFont typeface="Wingdings 2" pitchFamily="18" charset="2"/>
              <a:buChar char=""/>
            </a:pPr>
            <a:r>
              <a:rPr lang="fr-FR" sz="1400" dirty="0" smtClean="0">
                <a:solidFill>
                  <a:schemeClr val="tx1">
                    <a:lumMod val="65000"/>
                    <a:lumOff val="35000"/>
                  </a:schemeClr>
                </a:solidFill>
                <a:cs typeface="Arial" pitchFamily="34" charset="0"/>
              </a:rPr>
              <a:t>Engagement à expérimenter simultanément en matière de coordination des professionnels de terrain et de coordination des stratégies institutionnelles</a:t>
            </a:r>
          </a:p>
          <a:p>
            <a:pPr marL="199468" indent="-199468" defTabSz="388437" eaLnBrk="0" fontAlgn="base" hangingPunct="0">
              <a:lnSpc>
                <a:spcPct val="93000"/>
              </a:lnSpc>
              <a:spcBef>
                <a:spcPct val="0"/>
              </a:spcBef>
              <a:spcAft>
                <a:spcPts val="661"/>
              </a:spcAft>
              <a:buClr>
                <a:srgbClr val="8FA6E5"/>
              </a:buClr>
              <a:buSzPct val="85000"/>
              <a:buFont typeface="Wingdings 2" pitchFamily="18" charset="2"/>
              <a:buChar char=""/>
            </a:pPr>
            <a:r>
              <a:rPr lang="fr-FR" sz="1400" dirty="0" smtClean="0">
                <a:solidFill>
                  <a:schemeClr val="tx1">
                    <a:lumMod val="65000"/>
                    <a:lumOff val="35000"/>
                  </a:schemeClr>
                </a:solidFill>
                <a:cs typeface="Arial" pitchFamily="34" charset="0"/>
              </a:rPr>
              <a:t>Concrétisation du consensus des acteurs pour améliorer la gouvernance à travers la signature d’une « </a:t>
            </a:r>
            <a:r>
              <a:rPr lang="fr-FR" sz="1400" b="1" dirty="0" smtClean="0">
                <a:solidFill>
                  <a:schemeClr val="tx1">
                    <a:lumMod val="65000"/>
                    <a:lumOff val="35000"/>
                  </a:schemeClr>
                </a:solidFill>
                <a:cs typeface="Arial" pitchFamily="34" charset="0"/>
              </a:rPr>
              <a:t>charte de partenariat</a:t>
            </a:r>
            <a:r>
              <a:rPr lang="fr-FR" sz="1400" dirty="0" smtClean="0">
                <a:solidFill>
                  <a:schemeClr val="tx1">
                    <a:lumMod val="65000"/>
                    <a:lumOff val="35000"/>
                  </a:schemeClr>
                </a:solidFill>
                <a:cs typeface="Arial" pitchFamily="34" charset="0"/>
              </a:rPr>
              <a:t> / </a:t>
            </a:r>
            <a:r>
              <a:rPr lang="fr-FR" sz="1400" b="1" dirty="0" smtClean="0">
                <a:solidFill>
                  <a:schemeClr val="tx1">
                    <a:lumMod val="65000"/>
                    <a:lumOff val="35000"/>
                  </a:schemeClr>
                </a:solidFill>
                <a:cs typeface="Arial" pitchFamily="34" charset="0"/>
              </a:rPr>
              <a:t>accord de partenariat </a:t>
            </a:r>
            <a:r>
              <a:rPr lang="fr-FR" sz="1400" dirty="0" smtClean="0">
                <a:solidFill>
                  <a:schemeClr val="tx1">
                    <a:lumMod val="65000"/>
                    <a:lumOff val="35000"/>
                  </a:schemeClr>
                </a:solidFill>
                <a:cs typeface="Arial" pitchFamily="34" charset="0"/>
              </a:rPr>
              <a:t>»</a:t>
            </a:r>
          </a:p>
        </p:txBody>
      </p:sp>
      <p:sp>
        <p:nvSpPr>
          <p:cNvPr id="11278" name="AutoShape 16"/>
          <p:cNvSpPr>
            <a:spLocks noChangeArrowheads="1"/>
          </p:cNvSpPr>
          <p:nvPr/>
        </p:nvSpPr>
        <p:spPr bwMode="auto">
          <a:xfrm rot="5400000">
            <a:off x="2692570" y="77331"/>
            <a:ext cx="524977" cy="2889429"/>
          </a:xfrm>
          <a:prstGeom prst="homePlate">
            <a:avLst>
              <a:gd name="adj" fmla="val 25000"/>
            </a:avLst>
          </a:prstGeom>
          <a:solidFill>
            <a:srgbClr val="FFAAAA"/>
          </a:solidFill>
          <a:ln w="9525">
            <a:noFill/>
            <a:miter lim="800000"/>
            <a:headEnd/>
            <a:tailEnd/>
          </a:ln>
        </p:spPr>
        <p:txBody>
          <a:bodyPr wrap="none" lIns="100783" tIns="50392" rIns="100783" bIns="50392" anchor="ctr"/>
          <a:lstStyle/>
          <a:p>
            <a:pPr fontAlgn="base">
              <a:spcBef>
                <a:spcPct val="0"/>
              </a:spcBef>
              <a:spcAft>
                <a:spcPct val="0"/>
              </a:spcAft>
            </a:pPr>
            <a:endParaRPr lang="en-US" sz="1200" smtClean="0">
              <a:solidFill>
                <a:schemeClr val="tx1">
                  <a:lumMod val="65000"/>
                  <a:lumOff val="35000"/>
                </a:schemeClr>
              </a:solidFill>
              <a:cs typeface="Arial" pitchFamily="34" charset="0"/>
            </a:endParaRPr>
          </a:p>
        </p:txBody>
      </p:sp>
      <p:sp>
        <p:nvSpPr>
          <p:cNvPr id="11279" name="Text10"/>
          <p:cNvSpPr>
            <a:spLocks noChangeArrowheads="1"/>
          </p:cNvSpPr>
          <p:nvPr/>
        </p:nvSpPr>
        <p:spPr bwMode="auto">
          <a:xfrm>
            <a:off x="1772860" y="1419221"/>
            <a:ext cx="2364396" cy="200376"/>
          </a:xfrm>
          <a:prstGeom prst="rect">
            <a:avLst/>
          </a:prstGeom>
          <a:noFill/>
          <a:ln w="6350">
            <a:noFill/>
            <a:miter lim="800000"/>
            <a:headEnd/>
            <a:tailEnd/>
          </a:ln>
        </p:spPr>
        <p:txBody>
          <a:bodyPr lIns="0" tIns="0" rIns="0" bIns="0">
            <a:spAutoFit/>
          </a:bodyPr>
          <a:lstStyle/>
          <a:p>
            <a:pPr marL="199468" indent="-199468" algn="ctr" defTabSz="388437" eaLnBrk="0" fontAlgn="base" hangingPunct="0">
              <a:lnSpc>
                <a:spcPct val="93000"/>
              </a:lnSpc>
              <a:spcBef>
                <a:spcPct val="0"/>
              </a:spcBef>
              <a:spcAft>
                <a:spcPts val="661"/>
              </a:spcAft>
              <a:buClr>
                <a:srgbClr val="8FA6E5"/>
              </a:buClr>
              <a:buSzPct val="85000"/>
            </a:pPr>
            <a:r>
              <a:rPr lang="fr-FR" sz="1400" b="1" dirty="0" smtClean="0">
                <a:solidFill>
                  <a:schemeClr val="tx1">
                    <a:lumMod val="65000"/>
                    <a:lumOff val="35000"/>
                  </a:schemeClr>
                </a:solidFill>
                <a:cs typeface="Arial" pitchFamily="34" charset="0"/>
              </a:rPr>
              <a:t>AGILLE</a:t>
            </a:r>
            <a:endParaRPr lang="fr-FR" sz="1400" dirty="0" smtClean="0">
              <a:solidFill>
                <a:schemeClr val="tx1">
                  <a:lumMod val="65000"/>
                  <a:lumOff val="35000"/>
                </a:schemeClr>
              </a:solidFill>
              <a:cs typeface="Arial" pitchFamily="34" charset="0"/>
            </a:endParaRPr>
          </a:p>
        </p:txBody>
      </p:sp>
      <p:sp>
        <p:nvSpPr>
          <p:cNvPr id="11280" name="Textframe 23"/>
          <p:cNvSpPr txBox="1">
            <a:spLocks/>
          </p:cNvSpPr>
          <p:nvPr/>
        </p:nvSpPr>
        <p:spPr bwMode="auto">
          <a:xfrm>
            <a:off x="5698355" y="1301296"/>
            <a:ext cx="2768672" cy="400751"/>
          </a:xfrm>
          <a:prstGeom prst="rect">
            <a:avLst/>
          </a:prstGeom>
          <a:noFill/>
          <a:ln w="9525">
            <a:noFill/>
            <a:miter lim="800000"/>
            <a:headEnd/>
            <a:tailEnd/>
          </a:ln>
        </p:spPr>
        <p:txBody>
          <a:bodyPr lIns="119035" tIns="0" rIns="79358" bIns="0">
            <a:spAutoFit/>
          </a:bodyPr>
          <a:lstStyle/>
          <a:p>
            <a:pPr algn="ctr" fontAlgn="base">
              <a:lnSpc>
                <a:spcPct val="93000"/>
              </a:lnSpc>
              <a:spcBef>
                <a:spcPct val="0"/>
              </a:spcBef>
              <a:spcAft>
                <a:spcPts val="661"/>
              </a:spcAft>
              <a:buClr>
                <a:srgbClr val="8FA6E5"/>
              </a:buClr>
              <a:buSzPct val="85000"/>
            </a:pPr>
            <a:r>
              <a:rPr lang="fr-FR" sz="1400" b="1" dirty="0" smtClean="0">
                <a:solidFill>
                  <a:schemeClr val="tx1">
                    <a:lumMod val="65000"/>
                    <a:lumOff val="35000"/>
                  </a:schemeClr>
                </a:solidFill>
                <a:cs typeface="Arial" pitchFamily="34" charset="0"/>
              </a:rPr>
              <a:t>Contreparties pour les territoires pilotes</a:t>
            </a:r>
            <a:endParaRPr lang="fr-FR" sz="1400" dirty="0" smtClean="0">
              <a:solidFill>
                <a:schemeClr val="tx1">
                  <a:lumMod val="65000"/>
                  <a:lumOff val="35000"/>
                </a:schemeClr>
              </a:solidFill>
              <a:cs typeface="Arial" pitchFamily="34" charset="0"/>
            </a:endParaRPr>
          </a:p>
        </p:txBody>
      </p:sp>
      <p:pic>
        <p:nvPicPr>
          <p:cNvPr id="19" name="Image 18"/>
          <p:cNvPicPr>
            <a:picLocks noChangeAspect="1"/>
          </p:cNvPicPr>
          <p:nvPr/>
        </p:nvPicPr>
        <p:blipFill>
          <a:blip r:embed="rId4" cstate="print">
            <a:alphaModFix/>
            <a:lum/>
          </a:blip>
          <a:srcRect/>
          <a:stretch>
            <a:fillRect/>
          </a:stretch>
        </p:blipFill>
        <p:spPr>
          <a:xfrm>
            <a:off x="984" y="0"/>
            <a:ext cx="10079641" cy="1315437"/>
          </a:xfrm>
          <a:prstGeom prst="rect">
            <a:avLst/>
          </a:prstGeom>
          <a:noFill/>
          <a:ln>
            <a:noFill/>
          </a:ln>
        </p:spPr>
      </p:pic>
      <p:sp>
        <p:nvSpPr>
          <p:cNvPr id="27" name="Rectangle 26"/>
          <p:cNvSpPr/>
          <p:nvPr/>
        </p:nvSpPr>
        <p:spPr>
          <a:xfrm>
            <a:off x="2304008" y="323453"/>
            <a:ext cx="7272808" cy="707868"/>
          </a:xfrm>
          <a:prstGeom prst="rect">
            <a:avLst/>
          </a:prstGeom>
        </p:spPr>
        <p:txBody>
          <a:bodyPr wrap="square" lIns="91420" tIns="45711" rIns="91420" bIns="45711">
            <a:spAutoFit/>
          </a:bodyPr>
          <a:lstStyle/>
          <a:p>
            <a:pPr lvl="0" algn="ctr" hangingPunct="0">
              <a:buSzPct val="45000"/>
            </a:pPr>
            <a:r>
              <a:rPr lang="fr-FR" altLang="fr-FR" sz="2000" b="1" dirty="0" smtClean="0">
                <a:solidFill>
                  <a:schemeClr val="bg1"/>
                </a:solidFill>
                <a:latin typeface="Calibri" pitchFamily="34" charset="0"/>
              </a:rPr>
              <a:t>Suivant un principe d'engagement réciproque, la démarche intégrée s'accompagne de contreparties pour les territoires</a:t>
            </a:r>
            <a:endParaRPr lang="fr-FR" altLang="fr-FR" sz="2000" b="1" dirty="0">
              <a:solidFill>
                <a:schemeClr val="bg1"/>
              </a:solidFill>
              <a:latin typeface="Calibri" pitchFamily="34" charset="0"/>
            </a:endParaRPr>
          </a:p>
        </p:txBody>
      </p:sp>
      <p:sp>
        <p:nvSpPr>
          <p:cNvPr id="28" name="ZoneTexte 27"/>
          <p:cNvSpPr txBox="1"/>
          <p:nvPr/>
        </p:nvSpPr>
        <p:spPr>
          <a:xfrm>
            <a:off x="5328344" y="6300117"/>
            <a:ext cx="3960440" cy="582211"/>
          </a:xfrm>
          <a:prstGeom prst="rect">
            <a:avLst/>
          </a:prstGeom>
          <a:noFill/>
        </p:spPr>
        <p:txBody>
          <a:bodyPr wrap="square" rtlCol="0">
            <a:spAutoFit/>
          </a:bodyPr>
          <a:lstStyle/>
          <a:p>
            <a:pPr marL="179388" lvl="1" indent="-179388" fontAlgn="base">
              <a:spcBef>
                <a:spcPct val="0"/>
              </a:spcBef>
              <a:spcAft>
                <a:spcPts val="661"/>
              </a:spcAft>
              <a:buClr>
                <a:srgbClr val="8FA6E5"/>
              </a:buClr>
              <a:buSzPct val="85000"/>
              <a:buFont typeface="Wingdings 2" pitchFamily="18" charset="2"/>
              <a:buChar char=""/>
              <a:defRPr/>
            </a:pPr>
            <a:r>
              <a:rPr lang="fr-FR" sz="1300" b="1" dirty="0" smtClean="0">
                <a:solidFill>
                  <a:srgbClr val="000000"/>
                </a:solidFill>
                <a:cs typeface="Arial" charset="0"/>
              </a:rPr>
              <a:t>Armoire numérique et partage de données</a:t>
            </a:r>
          </a:p>
          <a:p>
            <a:pPr marL="179388" lvl="1" indent="-179388" fontAlgn="base">
              <a:spcBef>
                <a:spcPct val="0"/>
              </a:spcBef>
              <a:spcAft>
                <a:spcPts val="661"/>
              </a:spcAft>
              <a:buClr>
                <a:srgbClr val="8FA6E5"/>
              </a:buClr>
              <a:buSzPct val="85000"/>
              <a:buFont typeface="Wingdings 2" pitchFamily="18" charset="2"/>
              <a:buChar char=""/>
              <a:defRPr/>
            </a:pPr>
            <a:r>
              <a:rPr lang="fr-FR" sz="1300" b="1" dirty="0" smtClean="0">
                <a:solidFill>
                  <a:srgbClr val="000000"/>
                </a:solidFill>
                <a:cs typeface="Arial" charset="0"/>
              </a:rPr>
              <a:t>Accompagnement global</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8"/>
          </p:nvPr>
        </p:nvSpPr>
        <p:spPr/>
        <p:txBody>
          <a:bodyPr/>
          <a:lstStyle/>
          <a:p>
            <a:pPr lvl="0"/>
            <a:fld id="{9829155A-282D-4087-B8B0-2046587CF996}" type="slidenum">
              <a:rPr lang="fr-FR" smtClean="0"/>
              <a:pPr lvl="0"/>
              <a:t>6</a:t>
            </a:fld>
            <a:endParaRPr lang="fr-FR" dirty="0"/>
          </a:p>
        </p:txBody>
      </p:sp>
      <p:pic>
        <p:nvPicPr>
          <p:cNvPr id="4" name="Image 3"/>
          <p:cNvPicPr>
            <a:picLocks noChangeAspect="1"/>
          </p:cNvPicPr>
          <p:nvPr/>
        </p:nvPicPr>
        <p:blipFill>
          <a:blip r:embed="rId2" cstate="print">
            <a:alphaModFix/>
            <a:lum/>
          </a:blip>
          <a:srcRect/>
          <a:stretch>
            <a:fillRect/>
          </a:stretch>
        </p:blipFill>
        <p:spPr>
          <a:xfrm>
            <a:off x="984" y="-36587"/>
            <a:ext cx="10079641" cy="1907629"/>
          </a:xfrm>
          <a:prstGeom prst="rect">
            <a:avLst/>
          </a:prstGeom>
          <a:noFill/>
          <a:ln>
            <a:noFill/>
          </a:ln>
        </p:spPr>
      </p:pic>
      <p:sp>
        <p:nvSpPr>
          <p:cNvPr id="5" name="Rectangle 4"/>
          <p:cNvSpPr/>
          <p:nvPr/>
        </p:nvSpPr>
        <p:spPr>
          <a:xfrm>
            <a:off x="2087983" y="323453"/>
            <a:ext cx="7992641" cy="1323421"/>
          </a:xfrm>
          <a:prstGeom prst="rect">
            <a:avLst/>
          </a:prstGeom>
        </p:spPr>
        <p:txBody>
          <a:bodyPr wrap="square" lIns="91420" tIns="45711" rIns="91420" bIns="45711">
            <a:spAutoFit/>
          </a:bodyPr>
          <a:lstStyle/>
          <a:p>
            <a:pPr algn="ctr" hangingPunct="0">
              <a:buSzPct val="45000"/>
            </a:pPr>
            <a:r>
              <a:rPr lang="fr-FR" altLang="fr-FR" sz="2000" b="1" dirty="0" smtClean="0">
                <a:solidFill>
                  <a:schemeClr val="bg1"/>
                </a:solidFill>
                <a:latin typeface="Calibri" pitchFamily="34" charset="0"/>
              </a:rPr>
              <a:t>La démarche intégrée propose la mise en place de deux </a:t>
            </a:r>
          </a:p>
          <a:p>
            <a:pPr algn="ctr" hangingPunct="0">
              <a:buSzPct val="45000"/>
            </a:pPr>
            <a:r>
              <a:rPr lang="fr-FR" altLang="fr-FR" sz="2000" b="1" dirty="0" smtClean="0">
                <a:solidFill>
                  <a:schemeClr val="bg1"/>
                </a:solidFill>
                <a:latin typeface="Calibri" pitchFamily="34" charset="0"/>
              </a:rPr>
              <a:t>expérimentations permettant de renforcer la transversalité </a:t>
            </a:r>
          </a:p>
          <a:p>
            <a:pPr algn="ctr" hangingPunct="0">
              <a:buSzPct val="45000"/>
            </a:pPr>
            <a:r>
              <a:rPr lang="fr-FR" altLang="fr-FR" sz="2000" b="1" dirty="0" smtClean="0">
                <a:solidFill>
                  <a:schemeClr val="bg1"/>
                </a:solidFill>
                <a:latin typeface="Calibri" pitchFamily="34" charset="0"/>
              </a:rPr>
              <a:t>des politiques au niveau stratégique et opérationnel afin de garantir </a:t>
            </a:r>
          </a:p>
          <a:p>
            <a:pPr algn="ctr" hangingPunct="0">
              <a:buSzPct val="45000"/>
            </a:pPr>
            <a:r>
              <a:rPr lang="fr-FR" altLang="fr-FR" sz="2000" b="1" dirty="0" smtClean="0">
                <a:solidFill>
                  <a:schemeClr val="bg1"/>
                </a:solidFill>
                <a:latin typeface="Calibri" pitchFamily="34" charset="0"/>
              </a:rPr>
              <a:t>une meilleure prise en charge de l’usager</a:t>
            </a:r>
          </a:p>
        </p:txBody>
      </p:sp>
      <p:sp>
        <p:nvSpPr>
          <p:cNvPr id="6" name="Rectangle 16"/>
          <p:cNvSpPr>
            <a:spLocks/>
          </p:cNvSpPr>
          <p:nvPr/>
        </p:nvSpPr>
        <p:spPr bwMode="auto">
          <a:xfrm>
            <a:off x="320675" y="6013450"/>
            <a:ext cx="8766175" cy="433388"/>
          </a:xfrm>
          <a:prstGeom prst="rect">
            <a:avLst/>
          </a:prstGeom>
          <a:noFill/>
          <a:ln w="19050" algn="ctr">
            <a:noFill/>
            <a:round/>
            <a:headEnd/>
            <a:tailEnd/>
          </a:ln>
        </p:spPr>
        <p:txBody>
          <a:bodyPr lIns="108000" tIns="36000" rIns="108000" bIns="36000" anchor="ctr"/>
          <a:lstStyle/>
          <a:p>
            <a:pPr>
              <a:spcAft>
                <a:spcPts val="600"/>
              </a:spcAft>
              <a:buClr>
                <a:srgbClr val="8FA6E5"/>
              </a:buClr>
              <a:buSzPct val="85000"/>
            </a:pPr>
            <a:endParaRPr lang="fr-FR" altLang="fr-FR" sz="1200" b="1" i="1">
              <a:solidFill>
                <a:srgbClr val="00B050"/>
              </a:solidFill>
            </a:endParaRPr>
          </a:p>
        </p:txBody>
      </p:sp>
      <p:sp>
        <p:nvSpPr>
          <p:cNvPr id="7" name="Rectangle 26"/>
          <p:cNvSpPr>
            <a:spLocks noChangeArrowheads="1"/>
          </p:cNvSpPr>
          <p:nvPr/>
        </p:nvSpPr>
        <p:spPr bwMode="auto">
          <a:xfrm>
            <a:off x="287338" y="1989138"/>
            <a:ext cx="1482725" cy="1900237"/>
          </a:xfrm>
          <a:prstGeom prst="rect">
            <a:avLst/>
          </a:prstGeom>
          <a:solidFill>
            <a:srgbClr val="FF9999"/>
          </a:solidFill>
          <a:ln w="25400" algn="ctr">
            <a:noFill/>
            <a:round/>
            <a:headEnd/>
            <a:tailEnd/>
          </a:ln>
        </p:spPr>
        <p:txBody>
          <a:bodyPr anchor="ctr"/>
          <a:lstStyle/>
          <a:p>
            <a:pPr algn="ctr"/>
            <a:r>
              <a:rPr lang="fr-FR" altLang="fr-FR" sz="1600" b="1" dirty="0">
                <a:solidFill>
                  <a:schemeClr val="tx1">
                    <a:lumMod val="65000"/>
                    <a:lumOff val="35000"/>
                  </a:schemeClr>
                </a:solidFill>
              </a:rPr>
              <a:t>Mise en réseau des acteurs de terrain</a:t>
            </a:r>
          </a:p>
        </p:txBody>
      </p:sp>
      <p:sp>
        <p:nvSpPr>
          <p:cNvPr id="8" name="IsoclesTriangle"/>
          <p:cNvSpPr>
            <a:spLocks noChangeArrowheads="1"/>
          </p:cNvSpPr>
          <p:nvPr/>
        </p:nvSpPr>
        <p:spPr bwMode="auto">
          <a:xfrm rot="5400000">
            <a:off x="1747044" y="2855119"/>
            <a:ext cx="468313" cy="250825"/>
          </a:xfrm>
          <a:prstGeom prst="triangle">
            <a:avLst>
              <a:gd name="adj" fmla="val 50000"/>
            </a:avLst>
          </a:prstGeom>
          <a:solidFill>
            <a:srgbClr val="C0C0C0"/>
          </a:solidFill>
          <a:ln w="22225" algn="ctr">
            <a:solidFill>
              <a:srgbClr val="F8F8F8"/>
            </a:solidFill>
            <a:round/>
            <a:headEnd/>
            <a:tailEnd/>
          </a:ln>
        </p:spPr>
        <p:txBody>
          <a:bodyPr rot="10800000" vert="eaVert" anchor="ctr"/>
          <a:lstStyle/>
          <a:p>
            <a:endParaRPr lang="en-US" altLang="fr-FR" sz="1200">
              <a:solidFill>
                <a:schemeClr val="tx1">
                  <a:lumMod val="65000"/>
                  <a:lumOff val="35000"/>
                </a:schemeClr>
              </a:solidFill>
            </a:endParaRPr>
          </a:p>
        </p:txBody>
      </p:sp>
      <p:sp>
        <p:nvSpPr>
          <p:cNvPr id="9" name="Rectangle 3"/>
          <p:cNvSpPr>
            <a:spLocks/>
          </p:cNvSpPr>
          <p:nvPr/>
        </p:nvSpPr>
        <p:spPr bwMode="auto">
          <a:xfrm>
            <a:off x="2159992" y="2155735"/>
            <a:ext cx="4848225" cy="1408078"/>
          </a:xfrm>
          <a:prstGeom prst="rect">
            <a:avLst/>
          </a:prstGeom>
          <a:noFill/>
          <a:ln w="9525">
            <a:noFill/>
            <a:miter lim="800000"/>
            <a:headEnd/>
            <a:tailEnd/>
          </a:ln>
        </p:spPr>
        <p:txBody>
          <a:bodyPr lIns="0" tIns="0" rIns="0" bIns="0">
            <a:spAutoFit/>
          </a:bodyPr>
          <a:lstStyle/>
          <a:p>
            <a:pPr marL="273050" indent="-273050" eaLnBrk="0" hangingPunct="0">
              <a:spcBef>
                <a:spcPts val="300"/>
              </a:spcBef>
              <a:buClr>
                <a:srgbClr val="8FA6E5"/>
              </a:buClr>
              <a:buSzPct val="85000"/>
              <a:buFont typeface="Wingdings 2" pitchFamily="18" charset="2"/>
              <a:buChar char=""/>
            </a:pPr>
            <a:r>
              <a:rPr lang="fr-FR" altLang="fr-FR" sz="1400" dirty="0">
                <a:solidFill>
                  <a:schemeClr val="tx1">
                    <a:lumMod val="65000"/>
                    <a:lumOff val="35000"/>
                  </a:schemeClr>
                </a:solidFill>
              </a:rPr>
              <a:t>Diffuser l’offre des différents acteurs : </a:t>
            </a:r>
            <a:r>
              <a:rPr lang="fr-FR" altLang="fr-FR" sz="1400" b="1" dirty="0">
                <a:solidFill>
                  <a:schemeClr val="tx1">
                    <a:lumMod val="65000"/>
                    <a:lumOff val="35000"/>
                  </a:schemeClr>
                </a:solidFill>
              </a:rPr>
              <a:t>Guide des solidarités</a:t>
            </a:r>
          </a:p>
          <a:p>
            <a:pPr marL="273050" indent="-273050" eaLnBrk="0" hangingPunct="0">
              <a:spcBef>
                <a:spcPts val="300"/>
              </a:spcBef>
              <a:buClr>
                <a:srgbClr val="8FA6E5"/>
              </a:buClr>
              <a:buSzPct val="85000"/>
              <a:buFont typeface="Wingdings 2" pitchFamily="18" charset="2"/>
              <a:buChar char=""/>
            </a:pPr>
            <a:r>
              <a:rPr lang="fr-FR" altLang="fr-FR" sz="1400" dirty="0">
                <a:solidFill>
                  <a:schemeClr val="tx1">
                    <a:lumMod val="65000"/>
                    <a:lumOff val="35000"/>
                  </a:schemeClr>
                </a:solidFill>
              </a:rPr>
              <a:t>Animer un réseau d’interconnaissances : </a:t>
            </a:r>
            <a:r>
              <a:rPr lang="fr-FR" altLang="fr-FR" sz="1400" b="1" dirty="0">
                <a:solidFill>
                  <a:schemeClr val="tx1">
                    <a:lumMod val="65000"/>
                    <a:lumOff val="35000"/>
                  </a:schemeClr>
                </a:solidFill>
              </a:rPr>
              <a:t>Réseau collaboratif</a:t>
            </a:r>
          </a:p>
          <a:p>
            <a:pPr marL="273050" indent="-273050" eaLnBrk="0" hangingPunct="0">
              <a:spcBef>
                <a:spcPts val="300"/>
              </a:spcBef>
              <a:buClr>
                <a:srgbClr val="8FA6E5"/>
              </a:buClr>
              <a:buSzPct val="85000"/>
              <a:buFont typeface="Wingdings 2" pitchFamily="18" charset="2"/>
              <a:buChar char=""/>
            </a:pPr>
            <a:r>
              <a:rPr lang="fr-FR" altLang="fr-FR" sz="1400" dirty="0">
                <a:solidFill>
                  <a:schemeClr val="tx1">
                    <a:lumMod val="65000"/>
                    <a:lumOff val="35000"/>
                  </a:schemeClr>
                </a:solidFill>
              </a:rPr>
              <a:t>Echanger des informations individuelles pour résoudre des situations difficiles : </a:t>
            </a:r>
            <a:r>
              <a:rPr lang="fr-FR" altLang="fr-FR" sz="1400" b="1" dirty="0">
                <a:solidFill>
                  <a:schemeClr val="tx1">
                    <a:lumMod val="65000"/>
                    <a:lumOff val="35000"/>
                  </a:schemeClr>
                </a:solidFill>
              </a:rPr>
              <a:t>Instance de gestion des cas complexes</a:t>
            </a:r>
          </a:p>
          <a:p>
            <a:pPr marL="273050" indent="-273050" eaLnBrk="0" hangingPunct="0">
              <a:spcBef>
                <a:spcPts val="300"/>
              </a:spcBef>
              <a:buClr>
                <a:srgbClr val="8FA6E5"/>
              </a:buClr>
              <a:buSzPct val="85000"/>
              <a:buFont typeface="Wingdings 2" pitchFamily="18" charset="2"/>
              <a:buChar char=""/>
            </a:pPr>
            <a:r>
              <a:rPr lang="fr-FR" altLang="fr-FR" sz="1400" dirty="0">
                <a:solidFill>
                  <a:schemeClr val="tx1">
                    <a:lumMod val="65000"/>
                    <a:lumOff val="35000"/>
                  </a:schemeClr>
                </a:solidFill>
              </a:rPr>
              <a:t>Organiser un </a:t>
            </a:r>
            <a:r>
              <a:rPr lang="fr-FR" altLang="fr-FR" sz="1400" b="1" dirty="0">
                <a:solidFill>
                  <a:schemeClr val="tx1">
                    <a:lumMod val="65000"/>
                    <a:lumOff val="35000"/>
                  </a:schemeClr>
                </a:solidFill>
              </a:rPr>
              <a:t>suivi renforcé des cas complexes</a:t>
            </a:r>
            <a:r>
              <a:rPr lang="fr-FR" altLang="fr-FR" sz="1400" dirty="0">
                <a:solidFill>
                  <a:schemeClr val="tx1">
                    <a:lumMod val="65000"/>
                    <a:lumOff val="35000"/>
                  </a:schemeClr>
                </a:solidFill>
              </a:rPr>
              <a:t>, pouvant se concrétiser par une fonction de gestionnaire de cas complexes</a:t>
            </a:r>
            <a:endParaRPr lang="fr-FR" altLang="fr-FR" sz="1400" i="1" dirty="0">
              <a:solidFill>
                <a:schemeClr val="tx1">
                  <a:lumMod val="65000"/>
                  <a:lumOff val="35000"/>
                </a:schemeClr>
              </a:solidFill>
            </a:endParaRPr>
          </a:p>
        </p:txBody>
      </p:sp>
      <p:sp>
        <p:nvSpPr>
          <p:cNvPr id="10" name="Rectangle 26"/>
          <p:cNvSpPr>
            <a:spLocks noChangeArrowheads="1"/>
          </p:cNvSpPr>
          <p:nvPr/>
        </p:nvSpPr>
        <p:spPr bwMode="auto">
          <a:xfrm>
            <a:off x="258763" y="4113213"/>
            <a:ext cx="1508125" cy="1114425"/>
          </a:xfrm>
          <a:prstGeom prst="rect">
            <a:avLst/>
          </a:prstGeom>
          <a:solidFill>
            <a:srgbClr val="FF9999"/>
          </a:solidFill>
          <a:ln w="25400" algn="ctr">
            <a:noFill/>
            <a:round/>
            <a:headEnd/>
            <a:tailEnd/>
          </a:ln>
        </p:spPr>
        <p:txBody>
          <a:bodyPr anchor="ctr"/>
          <a:lstStyle/>
          <a:p>
            <a:pPr algn="ctr"/>
            <a:r>
              <a:rPr lang="fr-FR" altLang="fr-FR" sz="1600" b="1">
                <a:solidFill>
                  <a:schemeClr val="tx1">
                    <a:lumMod val="65000"/>
                    <a:lumOff val="35000"/>
                  </a:schemeClr>
                </a:solidFill>
              </a:rPr>
              <a:t>Coordination stratégique</a:t>
            </a:r>
          </a:p>
        </p:txBody>
      </p:sp>
      <p:cxnSp>
        <p:nvCxnSpPr>
          <p:cNvPr id="11" name="Straight Connector 27"/>
          <p:cNvCxnSpPr>
            <a:cxnSpLocks noChangeShapeType="1"/>
          </p:cNvCxnSpPr>
          <p:nvPr/>
        </p:nvCxnSpPr>
        <p:spPr bwMode="auto">
          <a:xfrm>
            <a:off x="287338" y="4013200"/>
            <a:ext cx="8453437" cy="0"/>
          </a:xfrm>
          <a:prstGeom prst="line">
            <a:avLst/>
          </a:prstGeom>
          <a:noFill/>
          <a:ln w="9525" algn="ctr">
            <a:solidFill>
              <a:srgbClr val="B2B2B2"/>
            </a:solidFill>
            <a:prstDash val="dash"/>
            <a:round/>
            <a:headEnd/>
            <a:tailEnd/>
          </a:ln>
        </p:spPr>
      </p:cxnSp>
      <p:sp>
        <p:nvSpPr>
          <p:cNvPr id="12" name="Rectangle 3"/>
          <p:cNvSpPr>
            <a:spLocks/>
          </p:cNvSpPr>
          <p:nvPr/>
        </p:nvSpPr>
        <p:spPr bwMode="auto">
          <a:xfrm>
            <a:off x="2220914" y="4259263"/>
            <a:ext cx="4848224" cy="1046440"/>
          </a:xfrm>
          <a:prstGeom prst="rect">
            <a:avLst/>
          </a:prstGeom>
          <a:noFill/>
          <a:ln w="9525">
            <a:noFill/>
            <a:miter lim="800000"/>
            <a:headEnd/>
            <a:tailEnd/>
          </a:ln>
        </p:spPr>
        <p:txBody>
          <a:bodyPr wrap="square" lIns="0" tIns="0" rIns="0" bIns="0">
            <a:spAutoFit/>
          </a:bodyPr>
          <a:lstStyle/>
          <a:p>
            <a:pPr marL="273050" indent="-273050" eaLnBrk="0" hangingPunct="0">
              <a:lnSpc>
                <a:spcPct val="90000"/>
              </a:lnSpc>
              <a:spcBef>
                <a:spcPts val="600"/>
              </a:spcBef>
              <a:buClr>
                <a:srgbClr val="8FA6E5"/>
              </a:buClr>
              <a:buSzPct val="85000"/>
              <a:buFont typeface="Wingdings 2" pitchFamily="18" charset="2"/>
              <a:buChar char=""/>
            </a:pPr>
            <a:r>
              <a:rPr lang="fr-FR" altLang="fr-FR" sz="1400" dirty="0">
                <a:solidFill>
                  <a:schemeClr val="tx1">
                    <a:lumMod val="65000"/>
                    <a:lumOff val="35000"/>
                  </a:schemeClr>
                </a:solidFill>
              </a:rPr>
              <a:t>Mettre en place </a:t>
            </a:r>
            <a:r>
              <a:rPr lang="fr-FR" altLang="fr-FR" sz="1400" b="1" dirty="0">
                <a:solidFill>
                  <a:schemeClr val="tx1">
                    <a:lumMod val="65000"/>
                    <a:lumOff val="35000"/>
                  </a:schemeClr>
                </a:solidFill>
              </a:rPr>
              <a:t>des instances de coordination du développement social </a:t>
            </a:r>
            <a:r>
              <a:rPr lang="fr-FR" altLang="fr-FR" sz="1400" b="1" dirty="0" smtClean="0">
                <a:solidFill>
                  <a:schemeClr val="tx1">
                    <a:lumMod val="65000"/>
                    <a:lumOff val="35000"/>
                  </a:schemeClr>
                </a:solidFill>
              </a:rPr>
              <a:t>local </a:t>
            </a:r>
            <a:r>
              <a:rPr lang="fr-FR" altLang="fr-FR" sz="1400" dirty="0" smtClean="0">
                <a:solidFill>
                  <a:schemeClr val="tx1">
                    <a:lumMod val="65000"/>
                    <a:lumOff val="35000"/>
                  </a:schemeClr>
                </a:solidFill>
              </a:rPr>
              <a:t>(partage de diagnostics, définition  de priorités d’actions communes, …)</a:t>
            </a:r>
            <a:endParaRPr lang="fr-FR" altLang="fr-FR" sz="1400" dirty="0">
              <a:solidFill>
                <a:schemeClr val="tx1">
                  <a:lumMod val="65000"/>
                  <a:lumOff val="35000"/>
                </a:schemeClr>
              </a:solidFill>
            </a:endParaRPr>
          </a:p>
          <a:p>
            <a:pPr marL="273050" indent="-273050" eaLnBrk="0" hangingPunct="0">
              <a:lnSpc>
                <a:spcPct val="90000"/>
              </a:lnSpc>
              <a:spcBef>
                <a:spcPts val="600"/>
              </a:spcBef>
              <a:buClr>
                <a:srgbClr val="8FA6E5"/>
              </a:buClr>
              <a:buSzPct val="85000"/>
              <a:buFont typeface="Wingdings 2" pitchFamily="18" charset="2"/>
              <a:buChar char=""/>
            </a:pPr>
            <a:r>
              <a:rPr lang="fr-FR" altLang="fr-FR" sz="1400" dirty="0">
                <a:solidFill>
                  <a:schemeClr val="tx1">
                    <a:lumMod val="65000"/>
                    <a:lumOff val="35000"/>
                  </a:schemeClr>
                </a:solidFill>
              </a:rPr>
              <a:t>Identifier une </a:t>
            </a:r>
            <a:r>
              <a:rPr lang="fr-FR" altLang="fr-FR" sz="1400" b="1" dirty="0">
                <a:solidFill>
                  <a:schemeClr val="tx1">
                    <a:lumMod val="65000"/>
                    <a:lumOff val="35000"/>
                  </a:schemeClr>
                </a:solidFill>
              </a:rPr>
              <a:t>instance de coordination stratégique départementale de développement social</a:t>
            </a:r>
            <a:endParaRPr lang="fr-FR" altLang="fr-FR" sz="1400" dirty="0">
              <a:solidFill>
                <a:schemeClr val="tx1">
                  <a:lumMod val="65000"/>
                  <a:lumOff val="35000"/>
                </a:schemeClr>
              </a:solidFill>
            </a:endParaRPr>
          </a:p>
        </p:txBody>
      </p:sp>
      <p:sp>
        <p:nvSpPr>
          <p:cNvPr id="13" name="IsoclesTriangle"/>
          <p:cNvSpPr>
            <a:spLocks noChangeArrowheads="1"/>
          </p:cNvSpPr>
          <p:nvPr/>
        </p:nvSpPr>
        <p:spPr bwMode="auto">
          <a:xfrm rot="5400000">
            <a:off x="1773238" y="4573588"/>
            <a:ext cx="468312" cy="252412"/>
          </a:xfrm>
          <a:prstGeom prst="triangle">
            <a:avLst>
              <a:gd name="adj" fmla="val 50000"/>
            </a:avLst>
          </a:prstGeom>
          <a:solidFill>
            <a:srgbClr val="C0C0C0"/>
          </a:solidFill>
          <a:ln w="22225" algn="ctr">
            <a:solidFill>
              <a:srgbClr val="F8F8F8"/>
            </a:solidFill>
            <a:round/>
            <a:headEnd/>
            <a:tailEnd/>
          </a:ln>
        </p:spPr>
        <p:txBody>
          <a:bodyPr rot="10800000" vert="eaVert" anchor="ctr"/>
          <a:lstStyle/>
          <a:p>
            <a:endParaRPr lang="en-US" altLang="fr-FR" sz="1200">
              <a:solidFill>
                <a:schemeClr val="tx1">
                  <a:lumMod val="65000"/>
                  <a:lumOff val="35000"/>
                </a:schemeClr>
              </a:solidFill>
            </a:endParaRPr>
          </a:p>
        </p:txBody>
      </p:sp>
      <p:sp>
        <p:nvSpPr>
          <p:cNvPr id="14" name="Rectangle 16"/>
          <p:cNvSpPr>
            <a:spLocks/>
          </p:cNvSpPr>
          <p:nvPr/>
        </p:nvSpPr>
        <p:spPr bwMode="auto">
          <a:xfrm>
            <a:off x="320675" y="5503863"/>
            <a:ext cx="8518525" cy="681037"/>
          </a:xfrm>
          <a:prstGeom prst="rect">
            <a:avLst/>
          </a:prstGeom>
          <a:noFill/>
          <a:ln w="19050" algn="ctr">
            <a:solidFill>
              <a:srgbClr val="FF0000"/>
            </a:solidFill>
            <a:round/>
            <a:headEnd/>
            <a:tailEnd/>
          </a:ln>
        </p:spPr>
        <p:txBody>
          <a:bodyPr lIns="108000" tIns="36000" rIns="108000" bIns="36000" anchor="ctr"/>
          <a:lstStyle/>
          <a:p>
            <a:pPr marL="177800" indent="-177800">
              <a:spcAft>
                <a:spcPts val="600"/>
              </a:spcAft>
              <a:buClr>
                <a:srgbClr val="8FA6E5"/>
              </a:buClr>
              <a:buSzPct val="85000"/>
              <a:buFontTx/>
              <a:buChar char="•"/>
            </a:pPr>
            <a:r>
              <a:rPr lang="fr-FR" altLang="fr-FR" sz="1200" i="1" dirty="0" smtClean="0">
                <a:solidFill>
                  <a:schemeClr val="tx1">
                    <a:lumMod val="65000"/>
                    <a:lumOff val="35000"/>
                  </a:schemeClr>
                </a:solidFill>
              </a:rPr>
              <a:t>Pour </a:t>
            </a:r>
            <a:r>
              <a:rPr lang="fr-FR" altLang="fr-FR" sz="1200" i="1" dirty="0">
                <a:solidFill>
                  <a:schemeClr val="tx1">
                    <a:lumMod val="65000"/>
                    <a:lumOff val="35000"/>
                  </a:schemeClr>
                </a:solidFill>
              </a:rPr>
              <a:t>chaque expérimentation, des </a:t>
            </a:r>
            <a:r>
              <a:rPr lang="fr-FR" altLang="fr-FR" sz="1200" b="1" i="1" dirty="0">
                <a:solidFill>
                  <a:schemeClr val="tx1">
                    <a:lumMod val="65000"/>
                    <a:lumOff val="35000"/>
                  </a:schemeClr>
                </a:solidFill>
              </a:rPr>
              <a:t>documents de cadrage </a:t>
            </a:r>
            <a:r>
              <a:rPr lang="fr-FR" altLang="fr-FR" sz="1200" i="1" dirty="0">
                <a:solidFill>
                  <a:schemeClr val="tx1">
                    <a:lumMod val="65000"/>
                    <a:lumOff val="35000"/>
                  </a:schemeClr>
                </a:solidFill>
              </a:rPr>
              <a:t>ont été formulés en terme </a:t>
            </a:r>
            <a:r>
              <a:rPr lang="fr-FR" altLang="fr-FR" sz="1200" b="1" i="1" dirty="0">
                <a:solidFill>
                  <a:schemeClr val="tx1">
                    <a:lumMod val="65000"/>
                    <a:lumOff val="35000"/>
                  </a:schemeClr>
                </a:solidFill>
              </a:rPr>
              <a:t>d'objectifs</a:t>
            </a:r>
            <a:r>
              <a:rPr lang="fr-FR" altLang="fr-FR" sz="1200" i="1" dirty="0">
                <a:solidFill>
                  <a:schemeClr val="tx1">
                    <a:lumMod val="65000"/>
                    <a:lumOff val="35000"/>
                  </a:schemeClr>
                </a:solidFill>
              </a:rPr>
              <a:t> à atteindre, mais sont </a:t>
            </a:r>
            <a:r>
              <a:rPr lang="fr-FR" altLang="fr-FR" sz="1200" b="1" i="1" dirty="0">
                <a:solidFill>
                  <a:schemeClr val="tx1">
                    <a:lumMod val="65000"/>
                    <a:lumOff val="35000"/>
                  </a:schemeClr>
                </a:solidFill>
              </a:rPr>
              <a:t>peu prescriptifs</a:t>
            </a:r>
            <a:r>
              <a:rPr lang="fr-FR" altLang="fr-FR" sz="1200" i="1" dirty="0">
                <a:solidFill>
                  <a:schemeClr val="tx1">
                    <a:lumMod val="65000"/>
                    <a:lumOff val="35000"/>
                  </a:schemeClr>
                </a:solidFill>
              </a:rPr>
              <a:t> sur les modalités de mise en œuvre</a:t>
            </a:r>
          </a:p>
        </p:txBody>
      </p:sp>
      <p:sp>
        <p:nvSpPr>
          <p:cNvPr id="16" name="Rectangle 16"/>
          <p:cNvSpPr>
            <a:spLocks/>
          </p:cNvSpPr>
          <p:nvPr/>
        </p:nvSpPr>
        <p:spPr bwMode="auto">
          <a:xfrm>
            <a:off x="7265988" y="2089150"/>
            <a:ext cx="1573212" cy="1657350"/>
          </a:xfrm>
          <a:prstGeom prst="rect">
            <a:avLst/>
          </a:prstGeom>
          <a:noFill/>
          <a:ln w="19050" algn="ctr">
            <a:solidFill>
              <a:srgbClr val="FF0000"/>
            </a:solidFill>
            <a:round/>
            <a:headEnd/>
            <a:tailEnd/>
          </a:ln>
        </p:spPr>
        <p:txBody>
          <a:bodyPr lIns="108000" tIns="36000" rIns="108000" bIns="36000" anchor="ctr"/>
          <a:lstStyle/>
          <a:p>
            <a:pPr marL="177800" indent="-177800">
              <a:spcAft>
                <a:spcPts val="600"/>
              </a:spcAft>
              <a:buClr>
                <a:srgbClr val="8FA6E5"/>
              </a:buClr>
              <a:buSzPct val="85000"/>
              <a:buFontTx/>
              <a:buChar char="•"/>
            </a:pPr>
            <a:r>
              <a:rPr lang="fr-FR" altLang="fr-FR" sz="1200" i="1">
                <a:solidFill>
                  <a:schemeClr val="tx1">
                    <a:lumMod val="65000"/>
                    <a:lumOff val="35000"/>
                  </a:schemeClr>
                </a:solidFill>
              </a:rPr>
              <a:t>Favoriser </a:t>
            </a:r>
            <a:r>
              <a:rPr lang="fr-FR" altLang="fr-FR" sz="1200" b="1" i="1">
                <a:solidFill>
                  <a:schemeClr val="tx1">
                    <a:lumMod val="65000"/>
                    <a:lumOff val="35000"/>
                  </a:schemeClr>
                </a:solidFill>
              </a:rPr>
              <a:t>l’inter-connaissance</a:t>
            </a:r>
          </a:p>
          <a:p>
            <a:pPr marL="177800" indent="-177800">
              <a:spcAft>
                <a:spcPts val="600"/>
              </a:spcAft>
              <a:buClr>
                <a:srgbClr val="8FA6E5"/>
              </a:buClr>
              <a:buSzPct val="85000"/>
              <a:buFontTx/>
              <a:buChar char="•"/>
            </a:pPr>
            <a:r>
              <a:rPr lang="fr-FR" altLang="fr-FR" sz="1200" i="1">
                <a:solidFill>
                  <a:schemeClr val="tx1">
                    <a:lumMod val="65000"/>
                    <a:lumOff val="35000"/>
                  </a:schemeClr>
                </a:solidFill>
              </a:rPr>
              <a:t>Améliorer la </a:t>
            </a:r>
            <a:r>
              <a:rPr lang="fr-FR" altLang="fr-FR" sz="1200" b="1" i="1">
                <a:solidFill>
                  <a:schemeClr val="tx1">
                    <a:lumMod val="65000"/>
                    <a:lumOff val="35000"/>
                  </a:schemeClr>
                </a:solidFill>
              </a:rPr>
              <a:t>prise en charge des publics</a:t>
            </a:r>
          </a:p>
        </p:txBody>
      </p:sp>
      <p:sp>
        <p:nvSpPr>
          <p:cNvPr id="17" name="Rectangle 16"/>
          <p:cNvSpPr>
            <a:spLocks/>
          </p:cNvSpPr>
          <p:nvPr/>
        </p:nvSpPr>
        <p:spPr bwMode="auto">
          <a:xfrm>
            <a:off x="7262813" y="4259263"/>
            <a:ext cx="1573212" cy="793750"/>
          </a:xfrm>
          <a:prstGeom prst="rect">
            <a:avLst/>
          </a:prstGeom>
          <a:noFill/>
          <a:ln w="19050" algn="ctr">
            <a:solidFill>
              <a:srgbClr val="FF0000"/>
            </a:solidFill>
            <a:round/>
            <a:headEnd/>
            <a:tailEnd/>
          </a:ln>
        </p:spPr>
        <p:txBody>
          <a:bodyPr lIns="108000" tIns="36000" rIns="108000" bIns="36000" anchor="ctr"/>
          <a:lstStyle/>
          <a:p>
            <a:pPr marL="177800" indent="-177800">
              <a:spcAft>
                <a:spcPts val="600"/>
              </a:spcAft>
              <a:buClr>
                <a:srgbClr val="8FA6E5"/>
              </a:buClr>
              <a:buSzPct val="85000"/>
              <a:buFontTx/>
              <a:buChar char="•"/>
            </a:pPr>
            <a:r>
              <a:rPr lang="fr-FR" altLang="fr-FR" sz="1200" b="1" i="1">
                <a:solidFill>
                  <a:schemeClr val="tx1">
                    <a:lumMod val="65000"/>
                    <a:lumOff val="35000"/>
                  </a:schemeClr>
                </a:solidFill>
              </a:rPr>
              <a:t>Territorialiser</a:t>
            </a:r>
          </a:p>
          <a:p>
            <a:pPr marL="177800" indent="-177800">
              <a:spcAft>
                <a:spcPts val="600"/>
              </a:spcAft>
              <a:buClr>
                <a:srgbClr val="8FA6E5"/>
              </a:buClr>
              <a:buSzPct val="85000"/>
              <a:buFontTx/>
              <a:buChar char="•"/>
            </a:pPr>
            <a:r>
              <a:rPr lang="fr-FR" altLang="fr-FR" sz="1200" b="1" i="1">
                <a:solidFill>
                  <a:schemeClr val="tx1">
                    <a:lumMod val="65000"/>
                    <a:lumOff val="35000"/>
                  </a:schemeClr>
                </a:solidFill>
              </a:rPr>
              <a:t>Décloisonner</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p:cNvPicPr>
            <a:picLocks noChangeAspect="1"/>
          </p:cNvPicPr>
          <p:nvPr/>
        </p:nvPicPr>
        <p:blipFill>
          <a:blip r:embed="rId3" cstate="print">
            <a:alphaModFix/>
            <a:lum/>
          </a:blip>
          <a:srcRect/>
          <a:stretch>
            <a:fillRect/>
          </a:stretch>
        </p:blipFill>
        <p:spPr>
          <a:xfrm>
            <a:off x="358" y="6839995"/>
            <a:ext cx="10079641" cy="697678"/>
          </a:xfrm>
          <a:prstGeom prst="rect">
            <a:avLst/>
          </a:prstGeom>
          <a:noFill/>
          <a:ln>
            <a:noFill/>
          </a:ln>
        </p:spPr>
      </p:pic>
      <p:pic>
        <p:nvPicPr>
          <p:cNvPr id="23" name="Image 22"/>
          <p:cNvPicPr>
            <a:picLocks noChangeAspect="1"/>
          </p:cNvPicPr>
          <p:nvPr/>
        </p:nvPicPr>
        <p:blipFill>
          <a:blip r:embed="rId4" cstate="print">
            <a:alphaModFix/>
            <a:lum/>
          </a:blip>
          <a:srcRect/>
          <a:stretch>
            <a:fillRect/>
          </a:stretch>
        </p:blipFill>
        <p:spPr>
          <a:xfrm>
            <a:off x="984" y="0"/>
            <a:ext cx="10079641" cy="1315437"/>
          </a:xfrm>
          <a:prstGeom prst="rect">
            <a:avLst/>
          </a:prstGeom>
          <a:noFill/>
          <a:ln>
            <a:noFill/>
          </a:ln>
        </p:spPr>
      </p:pic>
      <p:sp>
        <p:nvSpPr>
          <p:cNvPr id="24" name="Titre 7"/>
          <p:cNvSpPr txBox="1">
            <a:spLocks/>
          </p:cNvSpPr>
          <p:nvPr/>
        </p:nvSpPr>
        <p:spPr>
          <a:xfrm>
            <a:off x="1007863" y="443371"/>
            <a:ext cx="792088" cy="461665"/>
          </a:xfrm>
          <a:prstGeom prst="rect">
            <a:avLst/>
          </a:prstGeom>
          <a:noFill/>
          <a:ln>
            <a:noFill/>
          </a:ln>
        </p:spPr>
        <p:txBody>
          <a:bodyPr vert="horz" wrap="square" lIns="0" tIns="0" rIns="0" bIns="0" anchor="ctr" anchorCtr="0" compatLnSpc="1">
            <a:spAutoFit/>
          </a:bodyPr>
          <a:lstStyle/>
          <a:p>
            <a:pPr marL="0" marR="0" lvl="0" indent="0" algn="l" defTabSz="914400" rtl="0" eaLnBrk="1" fontAlgn="auto" latinLnBrk="0" hangingPunct="0">
              <a:lnSpc>
                <a:spcPct val="100000"/>
              </a:lnSpc>
              <a:spcBef>
                <a:spcPts val="0"/>
              </a:spcBef>
              <a:spcAft>
                <a:spcPts val="0"/>
              </a:spcAft>
              <a:buClrTx/>
              <a:buSzPct val="45000"/>
              <a:buFont typeface="StarSymbol"/>
              <a:buNone/>
              <a:tabLst/>
              <a:defRPr/>
            </a:pPr>
            <a:endParaRPr kumimoji="0" lang="fr-FR" sz="3000" b="1" i="0" u="none" strike="noStrike" kern="1200" cap="none" spc="0" normalizeH="0" baseline="0" noProof="0" dirty="0">
              <a:ln>
                <a:noFill/>
              </a:ln>
              <a:solidFill>
                <a:srgbClr val="FFFFFF"/>
              </a:solidFill>
              <a:effectLst/>
              <a:uLnTx/>
              <a:uFillTx/>
              <a:latin typeface="Calibri" pitchFamily="34"/>
              <a:ea typeface="Arial Unicode MS" pitchFamily="2"/>
              <a:cs typeface="Arial Unicode MS" pitchFamily="2"/>
            </a:endParaRPr>
          </a:p>
        </p:txBody>
      </p:sp>
      <p:sp>
        <p:nvSpPr>
          <p:cNvPr id="25" name="Titre 8"/>
          <p:cNvSpPr txBox="1">
            <a:spLocks/>
          </p:cNvSpPr>
          <p:nvPr/>
        </p:nvSpPr>
        <p:spPr>
          <a:xfrm>
            <a:off x="3744168" y="448308"/>
            <a:ext cx="3888432" cy="492443"/>
          </a:xfrm>
          <a:prstGeom prst="rect">
            <a:avLst/>
          </a:prstGeom>
          <a:noFill/>
          <a:ln>
            <a:noFill/>
          </a:ln>
        </p:spPr>
        <p:txBody>
          <a:bodyPr vert="horz" wrap="square" lIns="0" tIns="0" rIns="0" bIns="0" anchor="ctr" anchorCtr="0" compatLnSpc="1">
            <a:spAutoFit/>
          </a:bodyPr>
          <a:lstStyle/>
          <a:p>
            <a:pPr lvl="0" hangingPunct="0">
              <a:buSzPct val="45000"/>
            </a:pPr>
            <a:endParaRPr kumimoji="0" lang="fr-FR" sz="3200" b="1" i="0" u="none" strike="noStrike" kern="1200" cap="all" spc="0" normalizeH="0" baseline="0" noProof="0" dirty="0">
              <a:ln>
                <a:noFill/>
              </a:ln>
              <a:solidFill>
                <a:srgbClr val="FFFFFF"/>
              </a:solidFill>
              <a:effectLst/>
              <a:uLnTx/>
              <a:uFillTx/>
              <a:latin typeface="Calibri" pitchFamily="34" charset="0"/>
              <a:ea typeface="Arial Unicode MS" pitchFamily="2"/>
              <a:cs typeface="Calibri" pitchFamily="34" charset="0"/>
            </a:endParaRPr>
          </a:p>
        </p:txBody>
      </p:sp>
      <p:sp>
        <p:nvSpPr>
          <p:cNvPr id="11" name="Rectangle 10"/>
          <p:cNvSpPr/>
          <p:nvPr/>
        </p:nvSpPr>
        <p:spPr>
          <a:xfrm>
            <a:off x="2304011" y="376297"/>
            <a:ext cx="7481245" cy="523220"/>
          </a:xfrm>
          <a:prstGeom prst="rect">
            <a:avLst/>
          </a:prstGeom>
        </p:spPr>
        <p:txBody>
          <a:bodyPr wrap="square">
            <a:spAutoFit/>
          </a:bodyPr>
          <a:lstStyle/>
          <a:p>
            <a:pPr lvl="0" algn="ctr" hangingPunct="0">
              <a:buSzPct val="45000"/>
            </a:pPr>
            <a:r>
              <a:rPr lang="fr-FR" sz="2800" b="1" dirty="0" smtClean="0">
                <a:solidFill>
                  <a:schemeClr val="bg1"/>
                </a:solidFill>
              </a:rPr>
              <a:t>Déploiement de la démarche : 17 </a:t>
            </a:r>
            <a:r>
              <a:rPr lang="fr-FR" sz="2800" b="1" dirty="0" smtClean="0">
                <a:solidFill>
                  <a:schemeClr val="bg1"/>
                </a:solidFill>
              </a:rPr>
              <a:t>CG engagés</a:t>
            </a:r>
            <a:endParaRPr lang="fr-FR" sz="2800" b="1" cap="all" dirty="0">
              <a:solidFill>
                <a:schemeClr val="bg1"/>
              </a:solidFill>
              <a:latin typeface="Calibri" pitchFamily="34" charset="0"/>
              <a:ea typeface="Arial Unicode MS" pitchFamily="2"/>
              <a:cs typeface="Calibri" pitchFamily="34" charset="0"/>
            </a:endParaRPr>
          </a:p>
        </p:txBody>
      </p:sp>
      <p:grpSp>
        <p:nvGrpSpPr>
          <p:cNvPr id="2" name="Group 162"/>
          <p:cNvGrpSpPr/>
          <p:nvPr/>
        </p:nvGrpSpPr>
        <p:grpSpPr>
          <a:xfrm>
            <a:off x="2610436" y="2105760"/>
            <a:ext cx="4018437" cy="4314291"/>
            <a:chOff x="35496" y="720725"/>
            <a:chExt cx="6099175" cy="6057900"/>
          </a:xfrm>
        </p:grpSpPr>
        <p:sp>
          <p:nvSpPr>
            <p:cNvPr id="164" name="Ain">
              <a:hlinkHover r:id="" action="ppaction://macro?name=Affichage_nom_dept"/>
            </p:cNvPr>
            <p:cNvSpPr>
              <a:spLocks/>
            </p:cNvSpPr>
            <p:nvPr/>
          </p:nvSpPr>
          <p:spPr bwMode="auto">
            <a:xfrm>
              <a:off x="4396359" y="3840163"/>
              <a:ext cx="674687" cy="612775"/>
            </a:xfrm>
            <a:custGeom>
              <a:avLst/>
              <a:gdLst>
                <a:gd name="T0" fmla="*/ 0 w 20000"/>
                <a:gd name="T1" fmla="*/ 12995 h 20000"/>
                <a:gd name="T2" fmla="*/ 1994 w 20000"/>
                <a:gd name="T3" fmla="*/ 13803 h 20000"/>
                <a:gd name="T4" fmla="*/ 2634 w 20000"/>
                <a:gd name="T5" fmla="*/ 15959 h 20000"/>
                <a:gd name="T6" fmla="*/ 5268 w 20000"/>
                <a:gd name="T7" fmla="*/ 15751 h 20000"/>
                <a:gd name="T8" fmla="*/ 7300 w 20000"/>
                <a:gd name="T9" fmla="*/ 16560 h 20000"/>
                <a:gd name="T10" fmla="*/ 8862 w 20000"/>
                <a:gd name="T11" fmla="*/ 14114 h 20000"/>
                <a:gd name="T12" fmla="*/ 12813 w 20000"/>
                <a:gd name="T13" fmla="*/ 19979 h 20000"/>
                <a:gd name="T14" fmla="*/ 14751 w 20000"/>
                <a:gd name="T15" fmla="*/ 17575 h 20000"/>
                <a:gd name="T16" fmla="*/ 15466 w 20000"/>
                <a:gd name="T17" fmla="*/ 12684 h 20000"/>
                <a:gd name="T18" fmla="*/ 15183 w 20000"/>
                <a:gd name="T19" fmla="*/ 10570 h 20000"/>
                <a:gd name="T20" fmla="*/ 15014 w 20000"/>
                <a:gd name="T21" fmla="*/ 10342 h 20000"/>
                <a:gd name="T22" fmla="*/ 15259 w 20000"/>
                <a:gd name="T23" fmla="*/ 9016 h 20000"/>
                <a:gd name="T24" fmla="*/ 17084 w 20000"/>
                <a:gd name="T25" fmla="*/ 8290 h 20000"/>
                <a:gd name="T26" fmla="*/ 17310 w 20000"/>
                <a:gd name="T27" fmla="*/ 6425 h 20000"/>
                <a:gd name="T28" fmla="*/ 19398 w 20000"/>
                <a:gd name="T29" fmla="*/ 5513 h 20000"/>
                <a:gd name="T30" fmla="*/ 19981 w 20000"/>
                <a:gd name="T31" fmla="*/ 2798 h 20000"/>
                <a:gd name="T32" fmla="*/ 18438 w 20000"/>
                <a:gd name="T33" fmla="*/ 1865 h 20000"/>
                <a:gd name="T34" fmla="*/ 15823 w 20000"/>
                <a:gd name="T35" fmla="*/ 5326 h 20000"/>
                <a:gd name="T36" fmla="*/ 13866 w 20000"/>
                <a:gd name="T37" fmla="*/ 5430 h 20000"/>
                <a:gd name="T38" fmla="*/ 12625 w 20000"/>
                <a:gd name="T39" fmla="*/ 3793 h 20000"/>
                <a:gd name="T40" fmla="*/ 10818 w 20000"/>
                <a:gd name="T41" fmla="*/ 5492 h 20000"/>
                <a:gd name="T42" fmla="*/ 9577 w 20000"/>
                <a:gd name="T43" fmla="*/ 3731 h 20000"/>
                <a:gd name="T44" fmla="*/ 9219 w 20000"/>
                <a:gd name="T45" fmla="*/ 4435 h 20000"/>
                <a:gd name="T46" fmla="*/ 7921 w 20000"/>
                <a:gd name="T47" fmla="*/ 1513 h 20000"/>
                <a:gd name="T48" fmla="*/ 5908 w 20000"/>
                <a:gd name="T49" fmla="*/ 0 h 20000"/>
                <a:gd name="T50" fmla="*/ 4309 w 20000"/>
                <a:gd name="T51" fmla="*/ 788 h 20000"/>
                <a:gd name="T52" fmla="*/ 2653 w 20000"/>
                <a:gd name="T53" fmla="*/ 145 h 20000"/>
                <a:gd name="T54" fmla="*/ 527 w 20000"/>
                <a:gd name="T55" fmla="*/ 7689 h 20000"/>
                <a:gd name="T56" fmla="*/ 0 w 20000"/>
                <a:gd name="T57" fmla="*/ 12995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0000" h="20000">
                  <a:moveTo>
                    <a:pt x="0" y="12995"/>
                  </a:moveTo>
                  <a:lnTo>
                    <a:pt x="1994" y="13803"/>
                  </a:lnTo>
                  <a:lnTo>
                    <a:pt x="2634" y="15959"/>
                  </a:lnTo>
                  <a:lnTo>
                    <a:pt x="5268" y="15751"/>
                  </a:lnTo>
                  <a:lnTo>
                    <a:pt x="7300" y="16560"/>
                  </a:lnTo>
                  <a:lnTo>
                    <a:pt x="8862" y="14114"/>
                  </a:lnTo>
                  <a:lnTo>
                    <a:pt x="12813" y="19979"/>
                  </a:lnTo>
                  <a:lnTo>
                    <a:pt x="14751" y="17575"/>
                  </a:lnTo>
                  <a:lnTo>
                    <a:pt x="15466" y="12684"/>
                  </a:lnTo>
                  <a:lnTo>
                    <a:pt x="15183" y="10570"/>
                  </a:lnTo>
                  <a:lnTo>
                    <a:pt x="15014" y="10342"/>
                  </a:lnTo>
                  <a:lnTo>
                    <a:pt x="15259" y="9016"/>
                  </a:lnTo>
                  <a:lnTo>
                    <a:pt x="17084" y="8290"/>
                  </a:lnTo>
                  <a:lnTo>
                    <a:pt x="17310" y="6425"/>
                  </a:lnTo>
                  <a:lnTo>
                    <a:pt x="19398" y="5513"/>
                  </a:lnTo>
                  <a:lnTo>
                    <a:pt x="19981" y="2798"/>
                  </a:lnTo>
                  <a:lnTo>
                    <a:pt x="18438" y="1865"/>
                  </a:lnTo>
                  <a:lnTo>
                    <a:pt x="15823" y="5326"/>
                  </a:lnTo>
                  <a:lnTo>
                    <a:pt x="13866" y="5430"/>
                  </a:lnTo>
                  <a:lnTo>
                    <a:pt x="12625" y="3793"/>
                  </a:lnTo>
                  <a:lnTo>
                    <a:pt x="10818" y="5492"/>
                  </a:lnTo>
                  <a:lnTo>
                    <a:pt x="9577" y="3731"/>
                  </a:lnTo>
                  <a:lnTo>
                    <a:pt x="9219" y="4435"/>
                  </a:lnTo>
                  <a:lnTo>
                    <a:pt x="7921" y="1513"/>
                  </a:lnTo>
                  <a:lnTo>
                    <a:pt x="5908" y="0"/>
                  </a:lnTo>
                  <a:lnTo>
                    <a:pt x="4309" y="788"/>
                  </a:lnTo>
                  <a:lnTo>
                    <a:pt x="2653" y="145"/>
                  </a:lnTo>
                  <a:lnTo>
                    <a:pt x="527" y="7689"/>
                  </a:lnTo>
                  <a:lnTo>
                    <a:pt x="0" y="12995"/>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165" name="Aisne">
              <a:hlinkHover r:id="" action="ppaction://macro?name=Affichage_nom_dept"/>
            </p:cNvPr>
            <p:cNvSpPr>
              <a:spLocks/>
            </p:cNvSpPr>
            <p:nvPr/>
          </p:nvSpPr>
          <p:spPr bwMode="auto">
            <a:xfrm>
              <a:off x="3564509" y="1419225"/>
              <a:ext cx="565150" cy="835025"/>
            </a:xfrm>
            <a:custGeom>
              <a:avLst/>
              <a:gdLst>
                <a:gd name="T0" fmla="*/ 0 w 20000"/>
                <a:gd name="T1" fmla="*/ 14136 h 20000"/>
                <a:gd name="T2" fmla="*/ 1147 w 20000"/>
                <a:gd name="T3" fmla="*/ 14714 h 20000"/>
                <a:gd name="T4" fmla="*/ 540 w 20000"/>
                <a:gd name="T5" fmla="*/ 14044 h 20000"/>
                <a:gd name="T6" fmla="*/ 1395 w 20000"/>
                <a:gd name="T7" fmla="*/ 14075 h 20000"/>
                <a:gd name="T8" fmla="*/ 2092 w 20000"/>
                <a:gd name="T9" fmla="*/ 14973 h 20000"/>
                <a:gd name="T10" fmla="*/ 1777 w 20000"/>
                <a:gd name="T11" fmla="*/ 15628 h 20000"/>
                <a:gd name="T12" fmla="*/ 3127 w 20000"/>
                <a:gd name="T13" fmla="*/ 15918 h 20000"/>
                <a:gd name="T14" fmla="*/ 3127 w 20000"/>
                <a:gd name="T15" fmla="*/ 17228 h 20000"/>
                <a:gd name="T16" fmla="*/ 4747 w 20000"/>
                <a:gd name="T17" fmla="*/ 18538 h 20000"/>
                <a:gd name="T18" fmla="*/ 8234 w 20000"/>
                <a:gd name="T19" fmla="*/ 19985 h 20000"/>
                <a:gd name="T20" fmla="*/ 11339 w 20000"/>
                <a:gd name="T21" fmla="*/ 17273 h 20000"/>
                <a:gd name="T22" fmla="*/ 9809 w 20000"/>
                <a:gd name="T23" fmla="*/ 16862 h 20000"/>
                <a:gd name="T24" fmla="*/ 10461 w 20000"/>
                <a:gd name="T25" fmla="*/ 15126 h 20000"/>
                <a:gd name="T26" fmla="*/ 12463 w 20000"/>
                <a:gd name="T27" fmla="*/ 14943 h 20000"/>
                <a:gd name="T28" fmla="*/ 10956 w 20000"/>
                <a:gd name="T29" fmla="*/ 13938 h 20000"/>
                <a:gd name="T30" fmla="*/ 10821 w 20000"/>
                <a:gd name="T31" fmla="*/ 12353 h 20000"/>
                <a:gd name="T32" fmla="*/ 14038 w 20000"/>
                <a:gd name="T33" fmla="*/ 11820 h 20000"/>
                <a:gd name="T34" fmla="*/ 15186 w 20000"/>
                <a:gd name="T35" fmla="*/ 10861 h 20000"/>
                <a:gd name="T36" fmla="*/ 16940 w 20000"/>
                <a:gd name="T37" fmla="*/ 11622 h 20000"/>
                <a:gd name="T38" fmla="*/ 17210 w 20000"/>
                <a:gd name="T39" fmla="*/ 10845 h 20000"/>
                <a:gd name="T40" fmla="*/ 16828 w 20000"/>
                <a:gd name="T41" fmla="*/ 7464 h 20000"/>
                <a:gd name="T42" fmla="*/ 16783 w 20000"/>
                <a:gd name="T43" fmla="*/ 7281 h 20000"/>
                <a:gd name="T44" fmla="*/ 19978 w 20000"/>
                <a:gd name="T45" fmla="*/ 5560 h 20000"/>
                <a:gd name="T46" fmla="*/ 19888 w 20000"/>
                <a:gd name="T47" fmla="*/ 1797 h 20000"/>
                <a:gd name="T48" fmla="*/ 18538 w 20000"/>
                <a:gd name="T49" fmla="*/ 1478 h 20000"/>
                <a:gd name="T50" fmla="*/ 11811 w 20000"/>
                <a:gd name="T51" fmla="*/ 0 h 20000"/>
                <a:gd name="T52" fmla="*/ 10259 w 20000"/>
                <a:gd name="T53" fmla="*/ 701 h 20000"/>
                <a:gd name="T54" fmla="*/ 9314 w 20000"/>
                <a:gd name="T55" fmla="*/ 228 h 20000"/>
                <a:gd name="T56" fmla="*/ 8301 w 20000"/>
                <a:gd name="T57" fmla="*/ 899 h 20000"/>
                <a:gd name="T58" fmla="*/ 3352 w 20000"/>
                <a:gd name="T59" fmla="*/ 868 h 20000"/>
                <a:gd name="T60" fmla="*/ 3802 w 20000"/>
                <a:gd name="T61" fmla="*/ 1386 h 20000"/>
                <a:gd name="T62" fmla="*/ 1507 w 20000"/>
                <a:gd name="T63" fmla="*/ 3960 h 20000"/>
                <a:gd name="T64" fmla="*/ 2520 w 20000"/>
                <a:gd name="T65" fmla="*/ 5941 h 20000"/>
                <a:gd name="T66" fmla="*/ 2115 w 20000"/>
                <a:gd name="T67" fmla="*/ 9033 h 20000"/>
                <a:gd name="T68" fmla="*/ 3217 w 20000"/>
                <a:gd name="T69" fmla="*/ 10206 h 20000"/>
                <a:gd name="T70" fmla="*/ 0 w 20000"/>
                <a:gd name="T71" fmla="*/ 12232 h 20000"/>
                <a:gd name="T72" fmla="*/ 1170 w 20000"/>
                <a:gd name="T73" fmla="*/ 13770 h 20000"/>
                <a:gd name="T74" fmla="*/ 0 w 20000"/>
                <a:gd name="T75" fmla="*/ 13724 h 20000"/>
                <a:gd name="T76" fmla="*/ 0 w 20000"/>
                <a:gd name="T77" fmla="*/ 14136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0000" h="20000">
                  <a:moveTo>
                    <a:pt x="0" y="14136"/>
                  </a:moveTo>
                  <a:lnTo>
                    <a:pt x="1147" y="14714"/>
                  </a:lnTo>
                  <a:lnTo>
                    <a:pt x="540" y="14044"/>
                  </a:lnTo>
                  <a:lnTo>
                    <a:pt x="1395" y="14075"/>
                  </a:lnTo>
                  <a:lnTo>
                    <a:pt x="2092" y="14973"/>
                  </a:lnTo>
                  <a:lnTo>
                    <a:pt x="1777" y="15628"/>
                  </a:lnTo>
                  <a:lnTo>
                    <a:pt x="3127" y="15918"/>
                  </a:lnTo>
                  <a:lnTo>
                    <a:pt x="3127" y="17228"/>
                  </a:lnTo>
                  <a:lnTo>
                    <a:pt x="4747" y="18538"/>
                  </a:lnTo>
                  <a:lnTo>
                    <a:pt x="8234" y="19985"/>
                  </a:lnTo>
                  <a:lnTo>
                    <a:pt x="11339" y="17273"/>
                  </a:lnTo>
                  <a:lnTo>
                    <a:pt x="9809" y="16862"/>
                  </a:lnTo>
                  <a:lnTo>
                    <a:pt x="10461" y="15126"/>
                  </a:lnTo>
                  <a:lnTo>
                    <a:pt x="12463" y="14943"/>
                  </a:lnTo>
                  <a:lnTo>
                    <a:pt x="10956" y="13938"/>
                  </a:lnTo>
                  <a:lnTo>
                    <a:pt x="10821" y="12353"/>
                  </a:lnTo>
                  <a:lnTo>
                    <a:pt x="14038" y="11820"/>
                  </a:lnTo>
                  <a:lnTo>
                    <a:pt x="15186" y="10861"/>
                  </a:lnTo>
                  <a:lnTo>
                    <a:pt x="16940" y="11622"/>
                  </a:lnTo>
                  <a:lnTo>
                    <a:pt x="17210" y="10845"/>
                  </a:lnTo>
                  <a:lnTo>
                    <a:pt x="16828" y="7464"/>
                  </a:lnTo>
                  <a:lnTo>
                    <a:pt x="16783" y="7281"/>
                  </a:lnTo>
                  <a:lnTo>
                    <a:pt x="19978" y="5560"/>
                  </a:lnTo>
                  <a:lnTo>
                    <a:pt x="19888" y="1797"/>
                  </a:lnTo>
                  <a:lnTo>
                    <a:pt x="18538" y="1478"/>
                  </a:lnTo>
                  <a:lnTo>
                    <a:pt x="11811" y="0"/>
                  </a:lnTo>
                  <a:lnTo>
                    <a:pt x="10259" y="701"/>
                  </a:lnTo>
                  <a:lnTo>
                    <a:pt x="9314" y="228"/>
                  </a:lnTo>
                  <a:lnTo>
                    <a:pt x="8301" y="899"/>
                  </a:lnTo>
                  <a:lnTo>
                    <a:pt x="3352" y="868"/>
                  </a:lnTo>
                  <a:lnTo>
                    <a:pt x="3802" y="1386"/>
                  </a:lnTo>
                  <a:lnTo>
                    <a:pt x="1507" y="3960"/>
                  </a:lnTo>
                  <a:lnTo>
                    <a:pt x="2520" y="5941"/>
                  </a:lnTo>
                  <a:lnTo>
                    <a:pt x="2115" y="9033"/>
                  </a:lnTo>
                  <a:lnTo>
                    <a:pt x="3217" y="10206"/>
                  </a:lnTo>
                  <a:lnTo>
                    <a:pt x="0" y="12232"/>
                  </a:lnTo>
                  <a:lnTo>
                    <a:pt x="1170" y="13770"/>
                  </a:lnTo>
                  <a:lnTo>
                    <a:pt x="0" y="13724"/>
                  </a:lnTo>
                  <a:lnTo>
                    <a:pt x="0" y="14136"/>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166" name="Allier">
              <a:hlinkHover r:id="" action="ppaction://macro?name=Affichage_nom_dept"/>
            </p:cNvPr>
            <p:cNvSpPr>
              <a:spLocks/>
            </p:cNvSpPr>
            <p:nvPr/>
          </p:nvSpPr>
          <p:spPr bwMode="auto">
            <a:xfrm>
              <a:off x="3226371" y="3657600"/>
              <a:ext cx="819150" cy="590550"/>
            </a:xfrm>
            <a:custGeom>
              <a:avLst/>
              <a:gdLst>
                <a:gd name="T0" fmla="*/ 124 w 20000"/>
                <a:gd name="T1" fmla="*/ 8765 h 20000"/>
                <a:gd name="T2" fmla="*/ 357 w 20000"/>
                <a:gd name="T3" fmla="*/ 10376 h 20000"/>
                <a:gd name="T4" fmla="*/ 2419 w 20000"/>
                <a:gd name="T5" fmla="*/ 11987 h 20000"/>
                <a:gd name="T6" fmla="*/ 3318 w 20000"/>
                <a:gd name="T7" fmla="*/ 15145 h 20000"/>
                <a:gd name="T8" fmla="*/ 4093 w 20000"/>
                <a:gd name="T9" fmla="*/ 15618 h 20000"/>
                <a:gd name="T10" fmla="*/ 5271 w 20000"/>
                <a:gd name="T11" fmla="*/ 13298 h 20000"/>
                <a:gd name="T12" fmla="*/ 6124 w 20000"/>
                <a:gd name="T13" fmla="*/ 13792 h 20000"/>
                <a:gd name="T14" fmla="*/ 6326 w 20000"/>
                <a:gd name="T15" fmla="*/ 12803 h 20000"/>
                <a:gd name="T16" fmla="*/ 7488 w 20000"/>
                <a:gd name="T17" fmla="*/ 12653 h 20000"/>
                <a:gd name="T18" fmla="*/ 8031 w 20000"/>
                <a:gd name="T19" fmla="*/ 15639 h 20000"/>
                <a:gd name="T20" fmla="*/ 10434 w 20000"/>
                <a:gd name="T21" fmla="*/ 16971 h 20000"/>
                <a:gd name="T22" fmla="*/ 13597 w 20000"/>
                <a:gd name="T23" fmla="*/ 16971 h 20000"/>
                <a:gd name="T24" fmla="*/ 13783 w 20000"/>
                <a:gd name="T25" fmla="*/ 18217 h 20000"/>
                <a:gd name="T26" fmla="*/ 15209 w 20000"/>
                <a:gd name="T27" fmla="*/ 17916 h 20000"/>
                <a:gd name="T28" fmla="*/ 16419 w 20000"/>
                <a:gd name="T29" fmla="*/ 19979 h 20000"/>
                <a:gd name="T30" fmla="*/ 16450 w 20000"/>
                <a:gd name="T31" fmla="*/ 19807 h 20000"/>
                <a:gd name="T32" fmla="*/ 17953 w 20000"/>
                <a:gd name="T33" fmla="*/ 18690 h 20000"/>
                <a:gd name="T34" fmla="*/ 17349 w 20000"/>
                <a:gd name="T35" fmla="*/ 13212 h 20000"/>
                <a:gd name="T36" fmla="*/ 18806 w 20000"/>
                <a:gd name="T37" fmla="*/ 12052 h 20000"/>
                <a:gd name="T38" fmla="*/ 19984 w 20000"/>
                <a:gd name="T39" fmla="*/ 10934 h 20000"/>
                <a:gd name="T40" fmla="*/ 19984 w 20000"/>
                <a:gd name="T41" fmla="*/ 8185 h 20000"/>
                <a:gd name="T42" fmla="*/ 16930 w 20000"/>
                <a:gd name="T43" fmla="*/ 5951 h 20000"/>
                <a:gd name="T44" fmla="*/ 15581 w 20000"/>
                <a:gd name="T45" fmla="*/ 1267 h 20000"/>
                <a:gd name="T46" fmla="*/ 15690 w 20000"/>
                <a:gd name="T47" fmla="*/ 1160 h 20000"/>
                <a:gd name="T48" fmla="*/ 13705 w 20000"/>
                <a:gd name="T49" fmla="*/ 3416 h 20000"/>
                <a:gd name="T50" fmla="*/ 12915 w 20000"/>
                <a:gd name="T51" fmla="*/ 1847 h 20000"/>
                <a:gd name="T52" fmla="*/ 10698 w 20000"/>
                <a:gd name="T53" fmla="*/ 2771 h 20000"/>
                <a:gd name="T54" fmla="*/ 8744 w 20000"/>
                <a:gd name="T55" fmla="*/ 0 h 20000"/>
                <a:gd name="T56" fmla="*/ 7411 w 20000"/>
                <a:gd name="T57" fmla="*/ 107 h 20000"/>
                <a:gd name="T58" fmla="*/ 6698 w 20000"/>
                <a:gd name="T59" fmla="*/ 1568 h 20000"/>
                <a:gd name="T60" fmla="*/ 5054 w 20000"/>
                <a:gd name="T61" fmla="*/ 1267 h 20000"/>
                <a:gd name="T62" fmla="*/ 3519 w 20000"/>
                <a:gd name="T63" fmla="*/ 3072 h 20000"/>
                <a:gd name="T64" fmla="*/ 4000 w 20000"/>
                <a:gd name="T65" fmla="*/ 5585 h 20000"/>
                <a:gd name="T66" fmla="*/ 1147 w 20000"/>
                <a:gd name="T67" fmla="*/ 6359 h 20000"/>
                <a:gd name="T68" fmla="*/ 0 w 20000"/>
                <a:gd name="T69" fmla="*/ 8528 h 20000"/>
                <a:gd name="T70" fmla="*/ 124 w 20000"/>
                <a:gd name="T71" fmla="*/ 8765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000" h="20000">
                  <a:moveTo>
                    <a:pt x="124" y="8765"/>
                  </a:moveTo>
                  <a:lnTo>
                    <a:pt x="357" y="10376"/>
                  </a:lnTo>
                  <a:lnTo>
                    <a:pt x="2419" y="11987"/>
                  </a:lnTo>
                  <a:lnTo>
                    <a:pt x="3318" y="15145"/>
                  </a:lnTo>
                  <a:lnTo>
                    <a:pt x="4093" y="15618"/>
                  </a:lnTo>
                  <a:lnTo>
                    <a:pt x="5271" y="13298"/>
                  </a:lnTo>
                  <a:lnTo>
                    <a:pt x="6124" y="13792"/>
                  </a:lnTo>
                  <a:lnTo>
                    <a:pt x="6326" y="12803"/>
                  </a:lnTo>
                  <a:lnTo>
                    <a:pt x="7488" y="12653"/>
                  </a:lnTo>
                  <a:lnTo>
                    <a:pt x="8031" y="15639"/>
                  </a:lnTo>
                  <a:lnTo>
                    <a:pt x="10434" y="16971"/>
                  </a:lnTo>
                  <a:lnTo>
                    <a:pt x="13597" y="16971"/>
                  </a:lnTo>
                  <a:lnTo>
                    <a:pt x="13783" y="18217"/>
                  </a:lnTo>
                  <a:lnTo>
                    <a:pt x="15209" y="17916"/>
                  </a:lnTo>
                  <a:lnTo>
                    <a:pt x="16419" y="19979"/>
                  </a:lnTo>
                  <a:lnTo>
                    <a:pt x="16450" y="19807"/>
                  </a:lnTo>
                  <a:lnTo>
                    <a:pt x="17953" y="18690"/>
                  </a:lnTo>
                  <a:lnTo>
                    <a:pt x="17349" y="13212"/>
                  </a:lnTo>
                  <a:lnTo>
                    <a:pt x="18806" y="12052"/>
                  </a:lnTo>
                  <a:lnTo>
                    <a:pt x="19984" y="10934"/>
                  </a:lnTo>
                  <a:lnTo>
                    <a:pt x="19984" y="8185"/>
                  </a:lnTo>
                  <a:lnTo>
                    <a:pt x="16930" y="5951"/>
                  </a:lnTo>
                  <a:lnTo>
                    <a:pt x="15581" y="1267"/>
                  </a:lnTo>
                  <a:lnTo>
                    <a:pt x="15690" y="1160"/>
                  </a:lnTo>
                  <a:lnTo>
                    <a:pt x="13705" y="3416"/>
                  </a:lnTo>
                  <a:lnTo>
                    <a:pt x="12915" y="1847"/>
                  </a:lnTo>
                  <a:lnTo>
                    <a:pt x="10698" y="2771"/>
                  </a:lnTo>
                  <a:lnTo>
                    <a:pt x="8744" y="0"/>
                  </a:lnTo>
                  <a:lnTo>
                    <a:pt x="7411" y="107"/>
                  </a:lnTo>
                  <a:lnTo>
                    <a:pt x="6698" y="1568"/>
                  </a:lnTo>
                  <a:lnTo>
                    <a:pt x="5054" y="1267"/>
                  </a:lnTo>
                  <a:lnTo>
                    <a:pt x="3519" y="3072"/>
                  </a:lnTo>
                  <a:lnTo>
                    <a:pt x="4000" y="5585"/>
                  </a:lnTo>
                  <a:lnTo>
                    <a:pt x="1147" y="6359"/>
                  </a:lnTo>
                  <a:lnTo>
                    <a:pt x="0" y="8528"/>
                  </a:lnTo>
                  <a:lnTo>
                    <a:pt x="124" y="8765"/>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167" name="Haute-Provence">
              <a:hlinkHover r:id="" action="ppaction://macro?name=Affichage_nom_dept"/>
            </p:cNvPr>
            <p:cNvSpPr>
              <a:spLocks/>
            </p:cNvSpPr>
            <p:nvPr/>
          </p:nvSpPr>
          <p:spPr bwMode="auto">
            <a:xfrm>
              <a:off x="4796409" y="5083175"/>
              <a:ext cx="719137" cy="692150"/>
            </a:xfrm>
            <a:custGeom>
              <a:avLst/>
              <a:gdLst>
                <a:gd name="T0" fmla="*/ 53 w 20000"/>
                <a:gd name="T1" fmla="*/ 12404 h 20000"/>
                <a:gd name="T2" fmla="*/ 229 w 20000"/>
                <a:gd name="T3" fmla="*/ 14716 h 20000"/>
                <a:gd name="T4" fmla="*/ 1500 w 20000"/>
                <a:gd name="T5" fmla="*/ 15339 h 20000"/>
                <a:gd name="T6" fmla="*/ 812 w 20000"/>
                <a:gd name="T7" fmla="*/ 17229 h 20000"/>
                <a:gd name="T8" fmla="*/ 2207 w 20000"/>
                <a:gd name="T9" fmla="*/ 17119 h 20000"/>
                <a:gd name="T10" fmla="*/ 3760 w 20000"/>
                <a:gd name="T11" fmla="*/ 18862 h 20000"/>
                <a:gd name="T12" fmla="*/ 6037 w 20000"/>
                <a:gd name="T13" fmla="*/ 18367 h 20000"/>
                <a:gd name="T14" fmla="*/ 7467 w 20000"/>
                <a:gd name="T15" fmla="*/ 19982 h 20000"/>
                <a:gd name="T16" fmla="*/ 10009 w 20000"/>
                <a:gd name="T17" fmla="*/ 17303 h 20000"/>
                <a:gd name="T18" fmla="*/ 11898 w 20000"/>
                <a:gd name="T19" fmla="*/ 18550 h 20000"/>
                <a:gd name="T20" fmla="*/ 13116 w 20000"/>
                <a:gd name="T21" fmla="*/ 17284 h 20000"/>
                <a:gd name="T22" fmla="*/ 15816 w 20000"/>
                <a:gd name="T23" fmla="*/ 17303 h 20000"/>
                <a:gd name="T24" fmla="*/ 16823 w 20000"/>
                <a:gd name="T25" fmla="*/ 16844 h 20000"/>
                <a:gd name="T26" fmla="*/ 16222 w 20000"/>
                <a:gd name="T27" fmla="*/ 15413 h 20000"/>
                <a:gd name="T28" fmla="*/ 19982 w 20000"/>
                <a:gd name="T29" fmla="*/ 14954 h 20000"/>
                <a:gd name="T30" fmla="*/ 17123 w 20000"/>
                <a:gd name="T31" fmla="*/ 12294 h 20000"/>
                <a:gd name="T32" fmla="*/ 16222 w 20000"/>
                <a:gd name="T33" fmla="*/ 9725 h 20000"/>
                <a:gd name="T34" fmla="*/ 18853 w 20000"/>
                <a:gd name="T35" fmla="*/ 5872 h 20000"/>
                <a:gd name="T36" fmla="*/ 19541 w 20000"/>
                <a:gd name="T37" fmla="*/ 4477 h 20000"/>
                <a:gd name="T38" fmla="*/ 18235 w 20000"/>
                <a:gd name="T39" fmla="*/ 2514 h 20000"/>
                <a:gd name="T40" fmla="*/ 19259 w 20000"/>
                <a:gd name="T41" fmla="*/ 1596 h 20000"/>
                <a:gd name="T42" fmla="*/ 19382 w 20000"/>
                <a:gd name="T43" fmla="*/ 0 h 20000"/>
                <a:gd name="T44" fmla="*/ 15887 w 20000"/>
                <a:gd name="T45" fmla="*/ 2440 h 20000"/>
                <a:gd name="T46" fmla="*/ 15252 w 20000"/>
                <a:gd name="T47" fmla="*/ 4349 h 20000"/>
                <a:gd name="T48" fmla="*/ 13257 w 20000"/>
                <a:gd name="T49" fmla="*/ 4367 h 20000"/>
                <a:gd name="T50" fmla="*/ 11598 w 20000"/>
                <a:gd name="T51" fmla="*/ 2954 h 20000"/>
                <a:gd name="T52" fmla="*/ 11086 w 20000"/>
                <a:gd name="T53" fmla="*/ 4147 h 20000"/>
                <a:gd name="T54" fmla="*/ 9815 w 20000"/>
                <a:gd name="T55" fmla="*/ 4239 h 20000"/>
                <a:gd name="T56" fmla="*/ 9815 w 20000"/>
                <a:gd name="T57" fmla="*/ 5853 h 20000"/>
                <a:gd name="T58" fmla="*/ 7749 w 20000"/>
                <a:gd name="T59" fmla="*/ 4000 h 20000"/>
                <a:gd name="T60" fmla="*/ 5349 w 20000"/>
                <a:gd name="T61" fmla="*/ 7193 h 20000"/>
                <a:gd name="T62" fmla="*/ 5649 w 20000"/>
                <a:gd name="T63" fmla="*/ 8642 h 20000"/>
                <a:gd name="T64" fmla="*/ 4537 w 20000"/>
                <a:gd name="T65" fmla="*/ 7706 h 20000"/>
                <a:gd name="T66" fmla="*/ 5437 w 20000"/>
                <a:gd name="T67" fmla="*/ 9780 h 20000"/>
                <a:gd name="T68" fmla="*/ 2471 w 20000"/>
                <a:gd name="T69" fmla="*/ 9853 h 20000"/>
                <a:gd name="T70" fmla="*/ 2471 w 20000"/>
                <a:gd name="T71" fmla="*/ 10697 h 20000"/>
                <a:gd name="T72" fmla="*/ 1094 w 20000"/>
                <a:gd name="T73" fmla="*/ 9927 h 20000"/>
                <a:gd name="T74" fmla="*/ 0 w 20000"/>
                <a:gd name="T75" fmla="*/ 11431 h 20000"/>
                <a:gd name="T76" fmla="*/ 53 w 20000"/>
                <a:gd name="T77" fmla="*/ 12404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0000" h="20000">
                  <a:moveTo>
                    <a:pt x="53" y="12404"/>
                  </a:moveTo>
                  <a:lnTo>
                    <a:pt x="229" y="14716"/>
                  </a:lnTo>
                  <a:lnTo>
                    <a:pt x="1500" y="15339"/>
                  </a:lnTo>
                  <a:lnTo>
                    <a:pt x="812" y="17229"/>
                  </a:lnTo>
                  <a:lnTo>
                    <a:pt x="2207" y="17119"/>
                  </a:lnTo>
                  <a:lnTo>
                    <a:pt x="3760" y="18862"/>
                  </a:lnTo>
                  <a:lnTo>
                    <a:pt x="6037" y="18367"/>
                  </a:lnTo>
                  <a:lnTo>
                    <a:pt x="7467" y="19982"/>
                  </a:lnTo>
                  <a:lnTo>
                    <a:pt x="10009" y="17303"/>
                  </a:lnTo>
                  <a:lnTo>
                    <a:pt x="11898" y="18550"/>
                  </a:lnTo>
                  <a:lnTo>
                    <a:pt x="13116" y="17284"/>
                  </a:lnTo>
                  <a:lnTo>
                    <a:pt x="15816" y="17303"/>
                  </a:lnTo>
                  <a:lnTo>
                    <a:pt x="16823" y="16844"/>
                  </a:lnTo>
                  <a:lnTo>
                    <a:pt x="16222" y="15413"/>
                  </a:lnTo>
                  <a:lnTo>
                    <a:pt x="19982" y="14954"/>
                  </a:lnTo>
                  <a:lnTo>
                    <a:pt x="17123" y="12294"/>
                  </a:lnTo>
                  <a:lnTo>
                    <a:pt x="16222" y="9725"/>
                  </a:lnTo>
                  <a:lnTo>
                    <a:pt x="18853" y="5872"/>
                  </a:lnTo>
                  <a:lnTo>
                    <a:pt x="19541" y="4477"/>
                  </a:lnTo>
                  <a:lnTo>
                    <a:pt x="18235" y="2514"/>
                  </a:lnTo>
                  <a:lnTo>
                    <a:pt x="19259" y="1596"/>
                  </a:lnTo>
                  <a:lnTo>
                    <a:pt x="19382" y="0"/>
                  </a:lnTo>
                  <a:lnTo>
                    <a:pt x="15887" y="2440"/>
                  </a:lnTo>
                  <a:lnTo>
                    <a:pt x="15252" y="4349"/>
                  </a:lnTo>
                  <a:lnTo>
                    <a:pt x="13257" y="4367"/>
                  </a:lnTo>
                  <a:lnTo>
                    <a:pt x="11598" y="2954"/>
                  </a:lnTo>
                  <a:lnTo>
                    <a:pt x="11086" y="4147"/>
                  </a:lnTo>
                  <a:lnTo>
                    <a:pt x="9815" y="4239"/>
                  </a:lnTo>
                  <a:lnTo>
                    <a:pt x="9815" y="5853"/>
                  </a:lnTo>
                  <a:lnTo>
                    <a:pt x="7749" y="4000"/>
                  </a:lnTo>
                  <a:lnTo>
                    <a:pt x="5349" y="7193"/>
                  </a:lnTo>
                  <a:lnTo>
                    <a:pt x="5649" y="8642"/>
                  </a:lnTo>
                  <a:lnTo>
                    <a:pt x="4537" y="7706"/>
                  </a:lnTo>
                  <a:lnTo>
                    <a:pt x="5437" y="9780"/>
                  </a:lnTo>
                  <a:lnTo>
                    <a:pt x="2471" y="9853"/>
                  </a:lnTo>
                  <a:lnTo>
                    <a:pt x="2471" y="10697"/>
                  </a:lnTo>
                  <a:lnTo>
                    <a:pt x="1094" y="9927"/>
                  </a:lnTo>
                  <a:lnTo>
                    <a:pt x="0" y="11431"/>
                  </a:lnTo>
                  <a:lnTo>
                    <a:pt x="53" y="12404"/>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168" name="Hautes-Alpes">
              <a:hlinkHover r:id="" action="ppaction://macro?name=Affichage_nom_dept"/>
            </p:cNvPr>
            <p:cNvSpPr>
              <a:spLocks/>
            </p:cNvSpPr>
            <p:nvPr/>
          </p:nvSpPr>
          <p:spPr bwMode="auto">
            <a:xfrm>
              <a:off x="4751959" y="4775200"/>
              <a:ext cx="808037" cy="650875"/>
            </a:xfrm>
            <a:custGeom>
              <a:avLst/>
              <a:gdLst>
                <a:gd name="T0" fmla="*/ 204 w 20000"/>
                <a:gd name="T1" fmla="*/ 15493 h 20000"/>
                <a:gd name="T2" fmla="*/ 990 w 20000"/>
                <a:gd name="T3" fmla="*/ 16937 h 20000"/>
                <a:gd name="T4" fmla="*/ 2561 w 20000"/>
                <a:gd name="T5" fmla="*/ 16956 h 20000"/>
                <a:gd name="T6" fmla="*/ 3315 w 20000"/>
                <a:gd name="T7" fmla="*/ 19980 h 20000"/>
                <a:gd name="T8" fmla="*/ 5954 w 20000"/>
                <a:gd name="T9" fmla="*/ 19902 h 20000"/>
                <a:gd name="T10" fmla="*/ 5153 w 20000"/>
                <a:gd name="T11" fmla="*/ 17698 h 20000"/>
                <a:gd name="T12" fmla="*/ 6159 w 20000"/>
                <a:gd name="T13" fmla="*/ 18693 h 20000"/>
                <a:gd name="T14" fmla="*/ 5876 w 20000"/>
                <a:gd name="T15" fmla="*/ 17132 h 20000"/>
                <a:gd name="T16" fmla="*/ 8013 w 20000"/>
                <a:gd name="T17" fmla="*/ 13756 h 20000"/>
                <a:gd name="T18" fmla="*/ 9851 w 20000"/>
                <a:gd name="T19" fmla="*/ 15727 h 20000"/>
                <a:gd name="T20" fmla="*/ 9851 w 20000"/>
                <a:gd name="T21" fmla="*/ 14010 h 20000"/>
                <a:gd name="T22" fmla="*/ 10998 w 20000"/>
                <a:gd name="T23" fmla="*/ 13912 h 20000"/>
                <a:gd name="T24" fmla="*/ 11438 w 20000"/>
                <a:gd name="T25" fmla="*/ 12644 h 20000"/>
                <a:gd name="T26" fmla="*/ 12914 w 20000"/>
                <a:gd name="T27" fmla="*/ 14146 h 20000"/>
                <a:gd name="T28" fmla="*/ 14690 w 20000"/>
                <a:gd name="T29" fmla="*/ 14127 h 20000"/>
                <a:gd name="T30" fmla="*/ 15271 w 20000"/>
                <a:gd name="T31" fmla="*/ 12098 h 20000"/>
                <a:gd name="T32" fmla="*/ 18366 w 20000"/>
                <a:gd name="T33" fmla="*/ 9502 h 20000"/>
                <a:gd name="T34" fmla="*/ 19984 w 20000"/>
                <a:gd name="T35" fmla="*/ 8820 h 20000"/>
                <a:gd name="T36" fmla="*/ 19136 w 20000"/>
                <a:gd name="T37" fmla="*/ 5932 h 20000"/>
                <a:gd name="T38" fmla="*/ 15837 w 20000"/>
                <a:gd name="T39" fmla="*/ 4351 h 20000"/>
                <a:gd name="T40" fmla="*/ 15601 w 20000"/>
                <a:gd name="T41" fmla="*/ 2029 h 20000"/>
                <a:gd name="T42" fmla="*/ 14784 w 20000"/>
                <a:gd name="T43" fmla="*/ 1971 h 20000"/>
                <a:gd name="T44" fmla="*/ 14187 w 20000"/>
                <a:gd name="T45" fmla="*/ 156 h 20000"/>
                <a:gd name="T46" fmla="*/ 12773 w 20000"/>
                <a:gd name="T47" fmla="*/ 293 h 20000"/>
                <a:gd name="T48" fmla="*/ 12097 w 20000"/>
                <a:gd name="T49" fmla="*/ 1463 h 20000"/>
                <a:gd name="T50" fmla="*/ 9741 w 20000"/>
                <a:gd name="T51" fmla="*/ 0 h 20000"/>
                <a:gd name="T52" fmla="*/ 9159 w 20000"/>
                <a:gd name="T53" fmla="*/ 2420 h 20000"/>
                <a:gd name="T54" fmla="*/ 10526 w 20000"/>
                <a:gd name="T55" fmla="*/ 2576 h 20000"/>
                <a:gd name="T56" fmla="*/ 11139 w 20000"/>
                <a:gd name="T57" fmla="*/ 5639 h 20000"/>
                <a:gd name="T58" fmla="*/ 6991 w 20000"/>
                <a:gd name="T59" fmla="*/ 6263 h 20000"/>
                <a:gd name="T60" fmla="*/ 4540 w 20000"/>
                <a:gd name="T61" fmla="*/ 9112 h 20000"/>
                <a:gd name="T62" fmla="*/ 4336 w 20000"/>
                <a:gd name="T63" fmla="*/ 10263 h 20000"/>
                <a:gd name="T64" fmla="*/ 2561 w 20000"/>
                <a:gd name="T65" fmla="*/ 10361 h 20000"/>
                <a:gd name="T66" fmla="*/ 2074 w 20000"/>
                <a:gd name="T67" fmla="*/ 12566 h 20000"/>
                <a:gd name="T68" fmla="*/ 2922 w 20000"/>
                <a:gd name="T69" fmla="*/ 13444 h 20000"/>
                <a:gd name="T70" fmla="*/ 2247 w 20000"/>
                <a:gd name="T71" fmla="*/ 14205 h 20000"/>
                <a:gd name="T72" fmla="*/ 440 w 20000"/>
                <a:gd name="T73" fmla="*/ 13639 h 20000"/>
                <a:gd name="T74" fmla="*/ 927 w 20000"/>
                <a:gd name="T75" fmla="*/ 15083 h 20000"/>
                <a:gd name="T76" fmla="*/ 0 w 20000"/>
                <a:gd name="T77" fmla="*/ 15200 h 20000"/>
                <a:gd name="T78" fmla="*/ 204 w 20000"/>
                <a:gd name="T79" fmla="*/ 15493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0000" h="20000">
                  <a:moveTo>
                    <a:pt x="204" y="15493"/>
                  </a:moveTo>
                  <a:lnTo>
                    <a:pt x="990" y="16937"/>
                  </a:lnTo>
                  <a:lnTo>
                    <a:pt x="2561" y="16956"/>
                  </a:lnTo>
                  <a:lnTo>
                    <a:pt x="3315" y="19980"/>
                  </a:lnTo>
                  <a:lnTo>
                    <a:pt x="5954" y="19902"/>
                  </a:lnTo>
                  <a:lnTo>
                    <a:pt x="5153" y="17698"/>
                  </a:lnTo>
                  <a:lnTo>
                    <a:pt x="6159" y="18693"/>
                  </a:lnTo>
                  <a:lnTo>
                    <a:pt x="5876" y="17132"/>
                  </a:lnTo>
                  <a:lnTo>
                    <a:pt x="8013" y="13756"/>
                  </a:lnTo>
                  <a:lnTo>
                    <a:pt x="9851" y="15727"/>
                  </a:lnTo>
                  <a:lnTo>
                    <a:pt x="9851" y="14010"/>
                  </a:lnTo>
                  <a:lnTo>
                    <a:pt x="10998" y="13912"/>
                  </a:lnTo>
                  <a:lnTo>
                    <a:pt x="11438" y="12644"/>
                  </a:lnTo>
                  <a:lnTo>
                    <a:pt x="12914" y="14146"/>
                  </a:lnTo>
                  <a:lnTo>
                    <a:pt x="14690" y="14127"/>
                  </a:lnTo>
                  <a:lnTo>
                    <a:pt x="15271" y="12098"/>
                  </a:lnTo>
                  <a:lnTo>
                    <a:pt x="18366" y="9502"/>
                  </a:lnTo>
                  <a:lnTo>
                    <a:pt x="19984" y="8820"/>
                  </a:lnTo>
                  <a:lnTo>
                    <a:pt x="19136" y="5932"/>
                  </a:lnTo>
                  <a:lnTo>
                    <a:pt x="15837" y="4351"/>
                  </a:lnTo>
                  <a:lnTo>
                    <a:pt x="15601" y="2029"/>
                  </a:lnTo>
                  <a:lnTo>
                    <a:pt x="14784" y="1971"/>
                  </a:lnTo>
                  <a:lnTo>
                    <a:pt x="14187" y="156"/>
                  </a:lnTo>
                  <a:lnTo>
                    <a:pt x="12773" y="293"/>
                  </a:lnTo>
                  <a:lnTo>
                    <a:pt x="12097" y="1463"/>
                  </a:lnTo>
                  <a:lnTo>
                    <a:pt x="9741" y="0"/>
                  </a:lnTo>
                  <a:lnTo>
                    <a:pt x="9159" y="2420"/>
                  </a:lnTo>
                  <a:lnTo>
                    <a:pt x="10526" y="2576"/>
                  </a:lnTo>
                  <a:lnTo>
                    <a:pt x="11139" y="5639"/>
                  </a:lnTo>
                  <a:lnTo>
                    <a:pt x="6991" y="6263"/>
                  </a:lnTo>
                  <a:lnTo>
                    <a:pt x="4540" y="9112"/>
                  </a:lnTo>
                  <a:lnTo>
                    <a:pt x="4336" y="10263"/>
                  </a:lnTo>
                  <a:lnTo>
                    <a:pt x="2561" y="10361"/>
                  </a:lnTo>
                  <a:lnTo>
                    <a:pt x="2074" y="12566"/>
                  </a:lnTo>
                  <a:lnTo>
                    <a:pt x="2922" y="13444"/>
                  </a:lnTo>
                  <a:lnTo>
                    <a:pt x="2247" y="14205"/>
                  </a:lnTo>
                  <a:lnTo>
                    <a:pt x="440" y="13639"/>
                  </a:lnTo>
                  <a:lnTo>
                    <a:pt x="927" y="15083"/>
                  </a:lnTo>
                  <a:lnTo>
                    <a:pt x="0" y="15200"/>
                  </a:lnTo>
                  <a:lnTo>
                    <a:pt x="204" y="15493"/>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169" name="Alpes-Maritimes">
              <a:hlinkHover r:id="" action="ppaction://macro?name=Affichage_nom_dept"/>
            </p:cNvPr>
            <p:cNvSpPr>
              <a:spLocks/>
            </p:cNvSpPr>
            <p:nvPr/>
          </p:nvSpPr>
          <p:spPr bwMode="auto">
            <a:xfrm>
              <a:off x="5364734" y="5286375"/>
              <a:ext cx="527050" cy="601663"/>
            </a:xfrm>
            <a:custGeom>
              <a:avLst/>
              <a:gdLst>
                <a:gd name="T0" fmla="*/ 24 w 20000"/>
                <a:gd name="T1" fmla="*/ 13157 h 20000"/>
                <a:gd name="T2" fmla="*/ 1398 w 20000"/>
                <a:gd name="T3" fmla="*/ 12608 h 20000"/>
                <a:gd name="T4" fmla="*/ 578 w 20000"/>
                <a:gd name="T5" fmla="*/ 10961 h 20000"/>
                <a:gd name="T6" fmla="*/ 5711 w 20000"/>
                <a:gd name="T7" fmla="*/ 10454 h 20000"/>
                <a:gd name="T8" fmla="*/ 1807 w 20000"/>
                <a:gd name="T9" fmla="*/ 7392 h 20000"/>
                <a:gd name="T10" fmla="*/ 578 w 20000"/>
                <a:gd name="T11" fmla="*/ 4435 h 20000"/>
                <a:gd name="T12" fmla="*/ 4193 w 20000"/>
                <a:gd name="T13" fmla="*/ 0 h 20000"/>
                <a:gd name="T14" fmla="*/ 6675 w 20000"/>
                <a:gd name="T15" fmla="*/ 2809 h 20000"/>
                <a:gd name="T16" fmla="*/ 11373 w 20000"/>
                <a:gd name="T17" fmla="*/ 4520 h 20000"/>
                <a:gd name="T18" fmla="*/ 14458 w 20000"/>
                <a:gd name="T19" fmla="*/ 5132 h 20000"/>
                <a:gd name="T20" fmla="*/ 19181 w 20000"/>
                <a:gd name="T21" fmla="*/ 3611 h 20000"/>
                <a:gd name="T22" fmla="*/ 19976 w 20000"/>
                <a:gd name="T23" fmla="*/ 5660 h 20000"/>
                <a:gd name="T24" fmla="*/ 16217 w 20000"/>
                <a:gd name="T25" fmla="*/ 10454 h 20000"/>
                <a:gd name="T26" fmla="*/ 16867 w 20000"/>
                <a:gd name="T27" fmla="*/ 12524 h 20000"/>
                <a:gd name="T28" fmla="*/ 13205 w 20000"/>
                <a:gd name="T29" fmla="*/ 15164 h 20000"/>
                <a:gd name="T30" fmla="*/ 12867 w 20000"/>
                <a:gd name="T31" fmla="*/ 14572 h 20000"/>
                <a:gd name="T32" fmla="*/ 9880 w 20000"/>
                <a:gd name="T33" fmla="*/ 15861 h 20000"/>
                <a:gd name="T34" fmla="*/ 9880 w 20000"/>
                <a:gd name="T35" fmla="*/ 18184 h 20000"/>
                <a:gd name="T36" fmla="*/ 6386 w 20000"/>
                <a:gd name="T37" fmla="*/ 18585 h 20000"/>
                <a:gd name="T38" fmla="*/ 5904 w 20000"/>
                <a:gd name="T39" fmla="*/ 19979 h 20000"/>
                <a:gd name="T40" fmla="*/ 4867 w 20000"/>
                <a:gd name="T41" fmla="*/ 18860 h 20000"/>
                <a:gd name="T42" fmla="*/ 5422 w 20000"/>
                <a:gd name="T43" fmla="*/ 17297 h 20000"/>
                <a:gd name="T44" fmla="*/ 3373 w 20000"/>
                <a:gd name="T45" fmla="*/ 16705 h 20000"/>
                <a:gd name="T46" fmla="*/ 2313 w 20000"/>
                <a:gd name="T47" fmla="*/ 14234 h 20000"/>
                <a:gd name="T48" fmla="*/ 0 w 20000"/>
                <a:gd name="T49" fmla="*/ 13326 h 20000"/>
                <a:gd name="T50" fmla="*/ 24 w 20000"/>
                <a:gd name="T51" fmla="*/ 13157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0000" h="20000">
                  <a:moveTo>
                    <a:pt x="24" y="13157"/>
                  </a:moveTo>
                  <a:lnTo>
                    <a:pt x="1398" y="12608"/>
                  </a:lnTo>
                  <a:lnTo>
                    <a:pt x="578" y="10961"/>
                  </a:lnTo>
                  <a:lnTo>
                    <a:pt x="5711" y="10454"/>
                  </a:lnTo>
                  <a:lnTo>
                    <a:pt x="1807" y="7392"/>
                  </a:lnTo>
                  <a:lnTo>
                    <a:pt x="578" y="4435"/>
                  </a:lnTo>
                  <a:lnTo>
                    <a:pt x="4193" y="0"/>
                  </a:lnTo>
                  <a:lnTo>
                    <a:pt x="6675" y="2809"/>
                  </a:lnTo>
                  <a:lnTo>
                    <a:pt x="11373" y="4520"/>
                  </a:lnTo>
                  <a:lnTo>
                    <a:pt x="14458" y="5132"/>
                  </a:lnTo>
                  <a:lnTo>
                    <a:pt x="19181" y="3611"/>
                  </a:lnTo>
                  <a:lnTo>
                    <a:pt x="19976" y="5660"/>
                  </a:lnTo>
                  <a:lnTo>
                    <a:pt x="16217" y="10454"/>
                  </a:lnTo>
                  <a:lnTo>
                    <a:pt x="16867" y="12524"/>
                  </a:lnTo>
                  <a:lnTo>
                    <a:pt x="13205" y="15164"/>
                  </a:lnTo>
                  <a:lnTo>
                    <a:pt x="12867" y="14572"/>
                  </a:lnTo>
                  <a:lnTo>
                    <a:pt x="9880" y="15861"/>
                  </a:lnTo>
                  <a:lnTo>
                    <a:pt x="9880" y="18184"/>
                  </a:lnTo>
                  <a:lnTo>
                    <a:pt x="6386" y="18585"/>
                  </a:lnTo>
                  <a:lnTo>
                    <a:pt x="5904" y="19979"/>
                  </a:lnTo>
                  <a:lnTo>
                    <a:pt x="4867" y="18860"/>
                  </a:lnTo>
                  <a:lnTo>
                    <a:pt x="5422" y="17297"/>
                  </a:lnTo>
                  <a:lnTo>
                    <a:pt x="3373" y="16705"/>
                  </a:lnTo>
                  <a:lnTo>
                    <a:pt x="2313" y="14234"/>
                  </a:lnTo>
                  <a:lnTo>
                    <a:pt x="0" y="13326"/>
                  </a:lnTo>
                  <a:lnTo>
                    <a:pt x="24" y="13157"/>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170" name="Ardèche">
              <a:hlinkHover r:id="" action="ppaction://macro?name=Affichage_nom_dept"/>
            </p:cNvPr>
            <p:cNvSpPr>
              <a:spLocks/>
            </p:cNvSpPr>
            <p:nvPr/>
          </p:nvSpPr>
          <p:spPr bwMode="auto">
            <a:xfrm>
              <a:off x="3985196" y="4632325"/>
              <a:ext cx="500063" cy="757238"/>
            </a:xfrm>
            <a:custGeom>
              <a:avLst/>
              <a:gdLst>
                <a:gd name="T0" fmla="*/ 178 w 20000"/>
                <a:gd name="T1" fmla="*/ 12171 h 20000"/>
                <a:gd name="T2" fmla="*/ 2774 w 20000"/>
                <a:gd name="T3" fmla="*/ 16463 h 20000"/>
                <a:gd name="T4" fmla="*/ 4224 w 20000"/>
                <a:gd name="T5" fmla="*/ 17502 h 20000"/>
                <a:gd name="T6" fmla="*/ 3893 w 20000"/>
                <a:gd name="T7" fmla="*/ 19061 h 20000"/>
                <a:gd name="T8" fmla="*/ 5344 w 20000"/>
                <a:gd name="T9" fmla="*/ 18692 h 20000"/>
                <a:gd name="T10" fmla="*/ 8015 w 20000"/>
                <a:gd name="T11" fmla="*/ 19983 h 20000"/>
                <a:gd name="T12" fmla="*/ 9338 w 20000"/>
                <a:gd name="T13" fmla="*/ 18642 h 20000"/>
                <a:gd name="T14" fmla="*/ 10433 w 20000"/>
                <a:gd name="T15" fmla="*/ 18441 h 20000"/>
                <a:gd name="T16" fmla="*/ 11501 w 20000"/>
                <a:gd name="T17" fmla="*/ 19564 h 20000"/>
                <a:gd name="T18" fmla="*/ 12774 w 20000"/>
                <a:gd name="T19" fmla="*/ 18558 h 20000"/>
                <a:gd name="T20" fmla="*/ 15573 w 20000"/>
                <a:gd name="T21" fmla="*/ 19681 h 20000"/>
                <a:gd name="T22" fmla="*/ 15674 w 20000"/>
                <a:gd name="T23" fmla="*/ 19598 h 20000"/>
                <a:gd name="T24" fmla="*/ 15674 w 20000"/>
                <a:gd name="T25" fmla="*/ 18692 h 20000"/>
                <a:gd name="T26" fmla="*/ 15547 w 20000"/>
                <a:gd name="T27" fmla="*/ 18575 h 20000"/>
                <a:gd name="T28" fmla="*/ 15573 w 20000"/>
                <a:gd name="T29" fmla="*/ 18256 h 20000"/>
                <a:gd name="T30" fmla="*/ 16463 w 20000"/>
                <a:gd name="T31" fmla="*/ 14468 h 20000"/>
                <a:gd name="T32" fmla="*/ 18041 w 20000"/>
                <a:gd name="T33" fmla="*/ 12808 h 20000"/>
                <a:gd name="T34" fmla="*/ 17659 w 20000"/>
                <a:gd name="T35" fmla="*/ 10729 h 20000"/>
                <a:gd name="T36" fmla="*/ 19975 w 20000"/>
                <a:gd name="T37" fmla="*/ 7661 h 20000"/>
                <a:gd name="T38" fmla="*/ 18041 w 20000"/>
                <a:gd name="T39" fmla="*/ 1190 h 20000"/>
                <a:gd name="T40" fmla="*/ 17201 w 20000"/>
                <a:gd name="T41" fmla="*/ 0 h 20000"/>
                <a:gd name="T42" fmla="*/ 14453 w 20000"/>
                <a:gd name="T43" fmla="*/ 989 h 20000"/>
                <a:gd name="T44" fmla="*/ 13995 w 20000"/>
                <a:gd name="T45" fmla="*/ 2179 h 20000"/>
                <a:gd name="T46" fmla="*/ 12061 w 20000"/>
                <a:gd name="T47" fmla="*/ 2431 h 20000"/>
                <a:gd name="T48" fmla="*/ 11399 w 20000"/>
                <a:gd name="T49" fmla="*/ 4510 h 20000"/>
                <a:gd name="T50" fmla="*/ 9873 w 20000"/>
                <a:gd name="T51" fmla="*/ 4107 h 20000"/>
                <a:gd name="T52" fmla="*/ 10025 w 20000"/>
                <a:gd name="T53" fmla="*/ 6002 h 20000"/>
                <a:gd name="T54" fmla="*/ 8397 w 20000"/>
                <a:gd name="T55" fmla="*/ 6320 h 20000"/>
                <a:gd name="T56" fmla="*/ 8550 w 20000"/>
                <a:gd name="T57" fmla="*/ 7209 h 20000"/>
                <a:gd name="T58" fmla="*/ 7023 w 20000"/>
                <a:gd name="T59" fmla="*/ 7326 h 20000"/>
                <a:gd name="T60" fmla="*/ 5674 w 20000"/>
                <a:gd name="T61" fmla="*/ 8952 h 20000"/>
                <a:gd name="T62" fmla="*/ 3232 w 20000"/>
                <a:gd name="T63" fmla="*/ 9070 h 20000"/>
                <a:gd name="T64" fmla="*/ 0 w 20000"/>
                <a:gd name="T65" fmla="*/ 11316 h 20000"/>
                <a:gd name="T66" fmla="*/ 0 w 20000"/>
                <a:gd name="T67" fmla="*/ 11953 h 20000"/>
                <a:gd name="T68" fmla="*/ 178 w 20000"/>
                <a:gd name="T69" fmla="*/ 12171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0000" h="20000">
                  <a:moveTo>
                    <a:pt x="178" y="12171"/>
                  </a:moveTo>
                  <a:lnTo>
                    <a:pt x="2774" y="16463"/>
                  </a:lnTo>
                  <a:lnTo>
                    <a:pt x="4224" y="17502"/>
                  </a:lnTo>
                  <a:lnTo>
                    <a:pt x="3893" y="19061"/>
                  </a:lnTo>
                  <a:lnTo>
                    <a:pt x="5344" y="18692"/>
                  </a:lnTo>
                  <a:lnTo>
                    <a:pt x="8015" y="19983"/>
                  </a:lnTo>
                  <a:lnTo>
                    <a:pt x="9338" y="18642"/>
                  </a:lnTo>
                  <a:lnTo>
                    <a:pt x="10433" y="18441"/>
                  </a:lnTo>
                  <a:lnTo>
                    <a:pt x="11501" y="19564"/>
                  </a:lnTo>
                  <a:lnTo>
                    <a:pt x="12774" y="18558"/>
                  </a:lnTo>
                  <a:lnTo>
                    <a:pt x="15573" y="19681"/>
                  </a:lnTo>
                  <a:lnTo>
                    <a:pt x="15674" y="19598"/>
                  </a:lnTo>
                  <a:lnTo>
                    <a:pt x="15674" y="18692"/>
                  </a:lnTo>
                  <a:lnTo>
                    <a:pt x="15547" y="18575"/>
                  </a:lnTo>
                  <a:lnTo>
                    <a:pt x="15573" y="18256"/>
                  </a:lnTo>
                  <a:lnTo>
                    <a:pt x="16463" y="14468"/>
                  </a:lnTo>
                  <a:lnTo>
                    <a:pt x="18041" y="12808"/>
                  </a:lnTo>
                  <a:lnTo>
                    <a:pt x="17659" y="10729"/>
                  </a:lnTo>
                  <a:lnTo>
                    <a:pt x="19975" y="7661"/>
                  </a:lnTo>
                  <a:lnTo>
                    <a:pt x="18041" y="1190"/>
                  </a:lnTo>
                  <a:lnTo>
                    <a:pt x="17201" y="0"/>
                  </a:lnTo>
                  <a:lnTo>
                    <a:pt x="14453" y="989"/>
                  </a:lnTo>
                  <a:lnTo>
                    <a:pt x="13995" y="2179"/>
                  </a:lnTo>
                  <a:lnTo>
                    <a:pt x="12061" y="2431"/>
                  </a:lnTo>
                  <a:lnTo>
                    <a:pt x="11399" y="4510"/>
                  </a:lnTo>
                  <a:lnTo>
                    <a:pt x="9873" y="4107"/>
                  </a:lnTo>
                  <a:lnTo>
                    <a:pt x="10025" y="6002"/>
                  </a:lnTo>
                  <a:lnTo>
                    <a:pt x="8397" y="6320"/>
                  </a:lnTo>
                  <a:lnTo>
                    <a:pt x="8550" y="7209"/>
                  </a:lnTo>
                  <a:lnTo>
                    <a:pt x="7023" y="7326"/>
                  </a:lnTo>
                  <a:lnTo>
                    <a:pt x="5674" y="8952"/>
                  </a:lnTo>
                  <a:lnTo>
                    <a:pt x="3232" y="9070"/>
                  </a:lnTo>
                  <a:lnTo>
                    <a:pt x="0" y="11316"/>
                  </a:lnTo>
                  <a:lnTo>
                    <a:pt x="0" y="11953"/>
                  </a:lnTo>
                  <a:lnTo>
                    <a:pt x="178" y="12171"/>
                  </a:lnTo>
                  <a:close/>
                </a:path>
              </a:pathLst>
            </a:custGeom>
            <a:solidFill>
              <a:srgbClr val="00B050"/>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171" name="Ardennes">
              <a:hlinkHover r:id="" action="ppaction://macro?name=Affichage_nom_dept"/>
            </p:cNvPr>
            <p:cNvSpPr>
              <a:spLocks/>
            </p:cNvSpPr>
            <p:nvPr/>
          </p:nvSpPr>
          <p:spPr bwMode="auto">
            <a:xfrm>
              <a:off x="4039171" y="1355725"/>
              <a:ext cx="608013" cy="631825"/>
            </a:xfrm>
            <a:custGeom>
              <a:avLst/>
              <a:gdLst>
                <a:gd name="T0" fmla="*/ 21 w 20000"/>
                <a:gd name="T1" fmla="*/ 11851 h 20000"/>
                <a:gd name="T2" fmla="*/ 397 w 20000"/>
                <a:gd name="T3" fmla="*/ 16318 h 20000"/>
                <a:gd name="T4" fmla="*/ 2362 w 20000"/>
                <a:gd name="T5" fmla="*/ 16419 h 20000"/>
                <a:gd name="T6" fmla="*/ 6186 w 20000"/>
                <a:gd name="T7" fmla="*/ 19215 h 20000"/>
                <a:gd name="T8" fmla="*/ 7879 w 20000"/>
                <a:gd name="T9" fmla="*/ 18652 h 20000"/>
                <a:gd name="T10" fmla="*/ 9216 w 20000"/>
                <a:gd name="T11" fmla="*/ 19980 h 20000"/>
                <a:gd name="T12" fmla="*/ 13814 w 20000"/>
                <a:gd name="T13" fmla="*/ 19779 h 20000"/>
                <a:gd name="T14" fmla="*/ 15047 w 20000"/>
                <a:gd name="T15" fmla="*/ 19054 h 20000"/>
                <a:gd name="T16" fmla="*/ 15862 w 20000"/>
                <a:gd name="T17" fmla="*/ 16499 h 20000"/>
                <a:gd name="T18" fmla="*/ 15131 w 20000"/>
                <a:gd name="T19" fmla="*/ 14044 h 20000"/>
                <a:gd name="T20" fmla="*/ 15799 w 20000"/>
                <a:gd name="T21" fmla="*/ 12334 h 20000"/>
                <a:gd name="T22" fmla="*/ 18203 w 20000"/>
                <a:gd name="T23" fmla="*/ 13119 h 20000"/>
                <a:gd name="T24" fmla="*/ 19979 w 20000"/>
                <a:gd name="T25" fmla="*/ 11469 h 20000"/>
                <a:gd name="T26" fmla="*/ 18851 w 20000"/>
                <a:gd name="T27" fmla="*/ 11590 h 20000"/>
                <a:gd name="T28" fmla="*/ 18182 w 20000"/>
                <a:gd name="T29" fmla="*/ 9879 h 20000"/>
                <a:gd name="T30" fmla="*/ 16614 w 20000"/>
                <a:gd name="T31" fmla="*/ 9879 h 20000"/>
                <a:gd name="T32" fmla="*/ 14086 w 20000"/>
                <a:gd name="T33" fmla="*/ 7686 h 20000"/>
                <a:gd name="T34" fmla="*/ 12142 w 20000"/>
                <a:gd name="T35" fmla="*/ 7928 h 20000"/>
                <a:gd name="T36" fmla="*/ 12435 w 20000"/>
                <a:gd name="T37" fmla="*/ 5252 h 20000"/>
                <a:gd name="T38" fmla="*/ 11076 w 20000"/>
                <a:gd name="T39" fmla="*/ 3763 h 20000"/>
                <a:gd name="T40" fmla="*/ 12247 w 20000"/>
                <a:gd name="T41" fmla="*/ 0 h 20000"/>
                <a:gd name="T42" fmla="*/ 9655 w 20000"/>
                <a:gd name="T43" fmla="*/ 1328 h 20000"/>
                <a:gd name="T44" fmla="*/ 9572 w 20000"/>
                <a:gd name="T45" fmla="*/ 3461 h 20000"/>
                <a:gd name="T46" fmla="*/ 6040 w 20000"/>
                <a:gd name="T47" fmla="*/ 4789 h 20000"/>
                <a:gd name="T48" fmla="*/ 2863 w 20000"/>
                <a:gd name="T49" fmla="*/ 4386 h 20000"/>
                <a:gd name="T50" fmla="*/ 2947 w 20000"/>
                <a:gd name="T51" fmla="*/ 9336 h 20000"/>
                <a:gd name="T52" fmla="*/ 0 w 20000"/>
                <a:gd name="T53" fmla="*/ 11610 h 20000"/>
                <a:gd name="T54" fmla="*/ 21 w 20000"/>
                <a:gd name="T55" fmla="*/ 11851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0000" h="20000">
                  <a:moveTo>
                    <a:pt x="21" y="11851"/>
                  </a:moveTo>
                  <a:lnTo>
                    <a:pt x="397" y="16318"/>
                  </a:lnTo>
                  <a:lnTo>
                    <a:pt x="2362" y="16419"/>
                  </a:lnTo>
                  <a:lnTo>
                    <a:pt x="6186" y="19215"/>
                  </a:lnTo>
                  <a:lnTo>
                    <a:pt x="7879" y="18652"/>
                  </a:lnTo>
                  <a:lnTo>
                    <a:pt x="9216" y="19980"/>
                  </a:lnTo>
                  <a:lnTo>
                    <a:pt x="13814" y="19779"/>
                  </a:lnTo>
                  <a:lnTo>
                    <a:pt x="15047" y="19054"/>
                  </a:lnTo>
                  <a:lnTo>
                    <a:pt x="15862" y="16499"/>
                  </a:lnTo>
                  <a:lnTo>
                    <a:pt x="15131" y="14044"/>
                  </a:lnTo>
                  <a:lnTo>
                    <a:pt x="15799" y="12334"/>
                  </a:lnTo>
                  <a:lnTo>
                    <a:pt x="18203" y="13119"/>
                  </a:lnTo>
                  <a:lnTo>
                    <a:pt x="19979" y="11469"/>
                  </a:lnTo>
                  <a:lnTo>
                    <a:pt x="18851" y="11590"/>
                  </a:lnTo>
                  <a:lnTo>
                    <a:pt x="18182" y="9879"/>
                  </a:lnTo>
                  <a:lnTo>
                    <a:pt x="16614" y="9879"/>
                  </a:lnTo>
                  <a:lnTo>
                    <a:pt x="14086" y="7686"/>
                  </a:lnTo>
                  <a:lnTo>
                    <a:pt x="12142" y="7928"/>
                  </a:lnTo>
                  <a:lnTo>
                    <a:pt x="12435" y="5252"/>
                  </a:lnTo>
                  <a:lnTo>
                    <a:pt x="11076" y="3763"/>
                  </a:lnTo>
                  <a:lnTo>
                    <a:pt x="12247" y="0"/>
                  </a:lnTo>
                  <a:lnTo>
                    <a:pt x="9655" y="1328"/>
                  </a:lnTo>
                  <a:lnTo>
                    <a:pt x="9572" y="3461"/>
                  </a:lnTo>
                  <a:lnTo>
                    <a:pt x="6040" y="4789"/>
                  </a:lnTo>
                  <a:lnTo>
                    <a:pt x="2863" y="4386"/>
                  </a:lnTo>
                  <a:lnTo>
                    <a:pt x="2947" y="9336"/>
                  </a:lnTo>
                  <a:lnTo>
                    <a:pt x="0" y="11610"/>
                  </a:lnTo>
                  <a:lnTo>
                    <a:pt x="21" y="11851"/>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172" name="Ariège">
              <a:hlinkHover r:id="" action="ppaction://macro?name=Affichage_nom_dept"/>
            </p:cNvPr>
            <p:cNvSpPr>
              <a:spLocks/>
            </p:cNvSpPr>
            <p:nvPr/>
          </p:nvSpPr>
          <p:spPr bwMode="auto">
            <a:xfrm>
              <a:off x="2467546" y="6032500"/>
              <a:ext cx="673100" cy="509588"/>
            </a:xfrm>
            <a:custGeom>
              <a:avLst/>
              <a:gdLst>
                <a:gd name="T0" fmla="*/ 19 w 20000"/>
                <a:gd name="T1" fmla="*/ 10274 h 20000"/>
                <a:gd name="T2" fmla="*/ 2302 w 20000"/>
                <a:gd name="T3" fmla="*/ 8731 h 20000"/>
                <a:gd name="T4" fmla="*/ 2566 w 20000"/>
                <a:gd name="T5" fmla="*/ 5423 h 20000"/>
                <a:gd name="T6" fmla="*/ 3528 w 20000"/>
                <a:gd name="T7" fmla="*/ 4279 h 20000"/>
                <a:gd name="T8" fmla="*/ 6642 w 20000"/>
                <a:gd name="T9" fmla="*/ 5746 h 20000"/>
                <a:gd name="T10" fmla="*/ 7189 w 20000"/>
                <a:gd name="T11" fmla="*/ 4851 h 20000"/>
                <a:gd name="T12" fmla="*/ 6189 w 20000"/>
                <a:gd name="T13" fmla="*/ 3184 h 20000"/>
                <a:gd name="T14" fmla="*/ 8472 w 20000"/>
                <a:gd name="T15" fmla="*/ 2313 h 20000"/>
                <a:gd name="T16" fmla="*/ 7151 w 20000"/>
                <a:gd name="T17" fmla="*/ 1070 h 20000"/>
                <a:gd name="T18" fmla="*/ 7642 w 20000"/>
                <a:gd name="T19" fmla="*/ 0 h 20000"/>
                <a:gd name="T20" fmla="*/ 9774 w 20000"/>
                <a:gd name="T21" fmla="*/ 2711 h 20000"/>
                <a:gd name="T22" fmla="*/ 10170 w 20000"/>
                <a:gd name="T23" fmla="*/ 597 h 20000"/>
                <a:gd name="T24" fmla="*/ 12302 w 20000"/>
                <a:gd name="T25" fmla="*/ 2065 h 20000"/>
                <a:gd name="T26" fmla="*/ 13075 w 20000"/>
                <a:gd name="T27" fmla="*/ 1144 h 20000"/>
                <a:gd name="T28" fmla="*/ 13396 w 20000"/>
                <a:gd name="T29" fmla="*/ 3408 h 20000"/>
                <a:gd name="T30" fmla="*/ 16811 w 20000"/>
                <a:gd name="T31" fmla="*/ 5274 h 20000"/>
                <a:gd name="T32" fmla="*/ 17415 w 20000"/>
                <a:gd name="T33" fmla="*/ 7736 h 20000"/>
                <a:gd name="T34" fmla="*/ 17642 w 20000"/>
                <a:gd name="T35" fmla="*/ 9677 h 20000"/>
                <a:gd name="T36" fmla="*/ 16566 w 20000"/>
                <a:gd name="T37" fmla="*/ 10124 h 20000"/>
                <a:gd name="T38" fmla="*/ 17358 w 20000"/>
                <a:gd name="T39" fmla="*/ 11915 h 20000"/>
                <a:gd name="T40" fmla="*/ 15434 w 20000"/>
                <a:gd name="T41" fmla="*/ 13383 h 20000"/>
                <a:gd name="T42" fmla="*/ 16811 w 20000"/>
                <a:gd name="T43" fmla="*/ 15622 h 20000"/>
                <a:gd name="T44" fmla="*/ 18736 w 20000"/>
                <a:gd name="T45" fmla="*/ 15174 h 20000"/>
                <a:gd name="T46" fmla="*/ 19981 w 20000"/>
                <a:gd name="T47" fmla="*/ 17662 h 20000"/>
                <a:gd name="T48" fmla="*/ 17566 w 20000"/>
                <a:gd name="T49" fmla="*/ 17736 h 20000"/>
                <a:gd name="T50" fmla="*/ 14245 w 20000"/>
                <a:gd name="T51" fmla="*/ 19975 h 20000"/>
                <a:gd name="T52" fmla="*/ 10868 w 20000"/>
                <a:gd name="T53" fmla="*/ 17736 h 20000"/>
                <a:gd name="T54" fmla="*/ 9057 w 20000"/>
                <a:gd name="T55" fmla="*/ 18930 h 20000"/>
                <a:gd name="T56" fmla="*/ 7811 w 20000"/>
                <a:gd name="T57" fmla="*/ 15796 h 20000"/>
                <a:gd name="T58" fmla="*/ 5057 w 20000"/>
                <a:gd name="T59" fmla="*/ 16020 h 20000"/>
                <a:gd name="T60" fmla="*/ 3679 w 20000"/>
                <a:gd name="T61" fmla="*/ 13856 h 20000"/>
                <a:gd name="T62" fmla="*/ 321 w 20000"/>
                <a:gd name="T63" fmla="*/ 12612 h 20000"/>
                <a:gd name="T64" fmla="*/ 0 w 20000"/>
                <a:gd name="T65" fmla="*/ 10498 h 20000"/>
                <a:gd name="T66" fmla="*/ 19 w 20000"/>
                <a:gd name="T67" fmla="*/ 10274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0000" h="20000">
                  <a:moveTo>
                    <a:pt x="19" y="10274"/>
                  </a:moveTo>
                  <a:lnTo>
                    <a:pt x="2302" y="8731"/>
                  </a:lnTo>
                  <a:lnTo>
                    <a:pt x="2566" y="5423"/>
                  </a:lnTo>
                  <a:lnTo>
                    <a:pt x="3528" y="4279"/>
                  </a:lnTo>
                  <a:lnTo>
                    <a:pt x="6642" y="5746"/>
                  </a:lnTo>
                  <a:lnTo>
                    <a:pt x="7189" y="4851"/>
                  </a:lnTo>
                  <a:lnTo>
                    <a:pt x="6189" y="3184"/>
                  </a:lnTo>
                  <a:lnTo>
                    <a:pt x="8472" y="2313"/>
                  </a:lnTo>
                  <a:lnTo>
                    <a:pt x="7151" y="1070"/>
                  </a:lnTo>
                  <a:lnTo>
                    <a:pt x="7642" y="0"/>
                  </a:lnTo>
                  <a:lnTo>
                    <a:pt x="9774" y="2711"/>
                  </a:lnTo>
                  <a:lnTo>
                    <a:pt x="10170" y="597"/>
                  </a:lnTo>
                  <a:lnTo>
                    <a:pt x="12302" y="2065"/>
                  </a:lnTo>
                  <a:lnTo>
                    <a:pt x="13075" y="1144"/>
                  </a:lnTo>
                  <a:lnTo>
                    <a:pt x="13396" y="3408"/>
                  </a:lnTo>
                  <a:lnTo>
                    <a:pt x="16811" y="5274"/>
                  </a:lnTo>
                  <a:lnTo>
                    <a:pt x="17415" y="7736"/>
                  </a:lnTo>
                  <a:lnTo>
                    <a:pt x="17642" y="9677"/>
                  </a:lnTo>
                  <a:lnTo>
                    <a:pt x="16566" y="10124"/>
                  </a:lnTo>
                  <a:lnTo>
                    <a:pt x="17358" y="11915"/>
                  </a:lnTo>
                  <a:lnTo>
                    <a:pt x="15434" y="13383"/>
                  </a:lnTo>
                  <a:lnTo>
                    <a:pt x="16811" y="15622"/>
                  </a:lnTo>
                  <a:lnTo>
                    <a:pt x="18736" y="15174"/>
                  </a:lnTo>
                  <a:lnTo>
                    <a:pt x="19981" y="17662"/>
                  </a:lnTo>
                  <a:lnTo>
                    <a:pt x="17566" y="17736"/>
                  </a:lnTo>
                  <a:lnTo>
                    <a:pt x="14245" y="19975"/>
                  </a:lnTo>
                  <a:lnTo>
                    <a:pt x="10868" y="17736"/>
                  </a:lnTo>
                  <a:lnTo>
                    <a:pt x="9057" y="18930"/>
                  </a:lnTo>
                  <a:lnTo>
                    <a:pt x="7811" y="15796"/>
                  </a:lnTo>
                  <a:lnTo>
                    <a:pt x="5057" y="16020"/>
                  </a:lnTo>
                  <a:lnTo>
                    <a:pt x="3679" y="13856"/>
                  </a:lnTo>
                  <a:lnTo>
                    <a:pt x="321" y="12612"/>
                  </a:lnTo>
                  <a:lnTo>
                    <a:pt x="0" y="10498"/>
                  </a:lnTo>
                  <a:lnTo>
                    <a:pt x="19" y="10274"/>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173" name="Aube">
              <a:hlinkHover r:id="" action="ppaction://macro?name=Affichage_nom_dept"/>
            </p:cNvPr>
            <p:cNvSpPr>
              <a:spLocks/>
            </p:cNvSpPr>
            <p:nvPr/>
          </p:nvSpPr>
          <p:spPr bwMode="auto">
            <a:xfrm>
              <a:off x="3753421" y="2343150"/>
              <a:ext cx="674688" cy="541338"/>
            </a:xfrm>
            <a:custGeom>
              <a:avLst/>
              <a:gdLst>
                <a:gd name="T0" fmla="*/ 301 w 20000"/>
                <a:gd name="T1" fmla="*/ 6729 h 20000"/>
                <a:gd name="T2" fmla="*/ 376 w 20000"/>
                <a:gd name="T3" fmla="*/ 8277 h 20000"/>
                <a:gd name="T4" fmla="*/ 3289 w 20000"/>
                <a:gd name="T5" fmla="*/ 11630 h 20000"/>
                <a:gd name="T6" fmla="*/ 2632 w 20000"/>
                <a:gd name="T7" fmla="*/ 13365 h 20000"/>
                <a:gd name="T8" fmla="*/ 3872 w 20000"/>
                <a:gd name="T9" fmla="*/ 14537 h 20000"/>
                <a:gd name="T10" fmla="*/ 4906 w 20000"/>
                <a:gd name="T11" fmla="*/ 13857 h 20000"/>
                <a:gd name="T12" fmla="*/ 6316 w 20000"/>
                <a:gd name="T13" fmla="*/ 18476 h 20000"/>
                <a:gd name="T14" fmla="*/ 7124 w 20000"/>
                <a:gd name="T15" fmla="*/ 18382 h 20000"/>
                <a:gd name="T16" fmla="*/ 7011 w 20000"/>
                <a:gd name="T17" fmla="*/ 19977 h 20000"/>
                <a:gd name="T18" fmla="*/ 10019 w 20000"/>
                <a:gd name="T19" fmla="*/ 19883 h 20000"/>
                <a:gd name="T20" fmla="*/ 11128 w 20000"/>
                <a:gd name="T21" fmla="*/ 18781 h 20000"/>
                <a:gd name="T22" fmla="*/ 12406 w 20000"/>
                <a:gd name="T23" fmla="*/ 19977 h 20000"/>
                <a:gd name="T24" fmla="*/ 12726 w 20000"/>
                <a:gd name="T25" fmla="*/ 19015 h 20000"/>
                <a:gd name="T26" fmla="*/ 15959 w 20000"/>
                <a:gd name="T27" fmla="*/ 18781 h 20000"/>
                <a:gd name="T28" fmla="*/ 16316 w 20000"/>
                <a:gd name="T29" fmla="*/ 17280 h 20000"/>
                <a:gd name="T30" fmla="*/ 17951 w 20000"/>
                <a:gd name="T31" fmla="*/ 17444 h 20000"/>
                <a:gd name="T32" fmla="*/ 17312 w 20000"/>
                <a:gd name="T33" fmla="*/ 15920 h 20000"/>
                <a:gd name="T34" fmla="*/ 19680 w 20000"/>
                <a:gd name="T35" fmla="*/ 15334 h 20000"/>
                <a:gd name="T36" fmla="*/ 19981 w 20000"/>
                <a:gd name="T37" fmla="*/ 11231 h 20000"/>
                <a:gd name="T38" fmla="*/ 19643 w 20000"/>
                <a:gd name="T39" fmla="*/ 9379 h 20000"/>
                <a:gd name="T40" fmla="*/ 16842 w 20000"/>
                <a:gd name="T41" fmla="*/ 6495 h 20000"/>
                <a:gd name="T42" fmla="*/ 16767 w 20000"/>
                <a:gd name="T43" fmla="*/ 6237 h 20000"/>
                <a:gd name="T44" fmla="*/ 17237 w 20000"/>
                <a:gd name="T45" fmla="*/ 4502 h 20000"/>
                <a:gd name="T46" fmla="*/ 13684 w 20000"/>
                <a:gd name="T47" fmla="*/ 3939 h 20000"/>
                <a:gd name="T48" fmla="*/ 12481 w 20000"/>
                <a:gd name="T49" fmla="*/ 2579 h 20000"/>
                <a:gd name="T50" fmla="*/ 12293 w 20000"/>
                <a:gd name="T51" fmla="*/ 0 h 20000"/>
                <a:gd name="T52" fmla="*/ 9305 w 20000"/>
                <a:gd name="T53" fmla="*/ 399 h 20000"/>
                <a:gd name="T54" fmla="*/ 5921 w 20000"/>
                <a:gd name="T55" fmla="*/ 5135 h 20000"/>
                <a:gd name="T56" fmla="*/ 3496 w 20000"/>
                <a:gd name="T57" fmla="*/ 4572 h 20000"/>
                <a:gd name="T58" fmla="*/ 2274 w 20000"/>
                <a:gd name="T59" fmla="*/ 2579 h 20000"/>
                <a:gd name="T60" fmla="*/ 0 w 20000"/>
                <a:gd name="T61" fmla="*/ 6049 h 20000"/>
                <a:gd name="T62" fmla="*/ 301 w 20000"/>
                <a:gd name="T63" fmla="*/ 6729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0000" h="20000">
                  <a:moveTo>
                    <a:pt x="301" y="6729"/>
                  </a:moveTo>
                  <a:lnTo>
                    <a:pt x="376" y="8277"/>
                  </a:lnTo>
                  <a:lnTo>
                    <a:pt x="3289" y="11630"/>
                  </a:lnTo>
                  <a:lnTo>
                    <a:pt x="2632" y="13365"/>
                  </a:lnTo>
                  <a:lnTo>
                    <a:pt x="3872" y="14537"/>
                  </a:lnTo>
                  <a:lnTo>
                    <a:pt x="4906" y="13857"/>
                  </a:lnTo>
                  <a:lnTo>
                    <a:pt x="6316" y="18476"/>
                  </a:lnTo>
                  <a:lnTo>
                    <a:pt x="7124" y="18382"/>
                  </a:lnTo>
                  <a:lnTo>
                    <a:pt x="7011" y="19977"/>
                  </a:lnTo>
                  <a:lnTo>
                    <a:pt x="10019" y="19883"/>
                  </a:lnTo>
                  <a:lnTo>
                    <a:pt x="11128" y="18781"/>
                  </a:lnTo>
                  <a:lnTo>
                    <a:pt x="12406" y="19977"/>
                  </a:lnTo>
                  <a:lnTo>
                    <a:pt x="12726" y="19015"/>
                  </a:lnTo>
                  <a:lnTo>
                    <a:pt x="15959" y="18781"/>
                  </a:lnTo>
                  <a:lnTo>
                    <a:pt x="16316" y="17280"/>
                  </a:lnTo>
                  <a:lnTo>
                    <a:pt x="17951" y="17444"/>
                  </a:lnTo>
                  <a:lnTo>
                    <a:pt x="17312" y="15920"/>
                  </a:lnTo>
                  <a:lnTo>
                    <a:pt x="19680" y="15334"/>
                  </a:lnTo>
                  <a:lnTo>
                    <a:pt x="19981" y="11231"/>
                  </a:lnTo>
                  <a:lnTo>
                    <a:pt x="19643" y="9379"/>
                  </a:lnTo>
                  <a:lnTo>
                    <a:pt x="16842" y="6495"/>
                  </a:lnTo>
                  <a:lnTo>
                    <a:pt x="16767" y="6237"/>
                  </a:lnTo>
                  <a:lnTo>
                    <a:pt x="17237" y="4502"/>
                  </a:lnTo>
                  <a:lnTo>
                    <a:pt x="13684" y="3939"/>
                  </a:lnTo>
                  <a:lnTo>
                    <a:pt x="12481" y="2579"/>
                  </a:lnTo>
                  <a:lnTo>
                    <a:pt x="12293" y="0"/>
                  </a:lnTo>
                  <a:lnTo>
                    <a:pt x="9305" y="399"/>
                  </a:lnTo>
                  <a:lnTo>
                    <a:pt x="5921" y="5135"/>
                  </a:lnTo>
                  <a:lnTo>
                    <a:pt x="3496" y="4572"/>
                  </a:lnTo>
                  <a:lnTo>
                    <a:pt x="2274" y="2579"/>
                  </a:lnTo>
                  <a:lnTo>
                    <a:pt x="0" y="6049"/>
                  </a:lnTo>
                  <a:lnTo>
                    <a:pt x="301" y="6729"/>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174" name="Aude">
              <a:hlinkHover r:id="" action="ppaction://macro?name=Affichage_nom_dept"/>
            </p:cNvPr>
            <p:cNvSpPr>
              <a:spLocks/>
            </p:cNvSpPr>
            <p:nvPr/>
          </p:nvSpPr>
          <p:spPr bwMode="auto">
            <a:xfrm>
              <a:off x="2907284" y="5940425"/>
              <a:ext cx="776287" cy="542925"/>
            </a:xfrm>
            <a:custGeom>
              <a:avLst/>
              <a:gdLst>
                <a:gd name="T0" fmla="*/ 180 w 20000"/>
                <a:gd name="T1" fmla="*/ 4271 h 20000"/>
                <a:gd name="T2" fmla="*/ 524 w 20000"/>
                <a:gd name="T3" fmla="*/ 2824 h 20000"/>
                <a:gd name="T4" fmla="*/ 1637 w 20000"/>
                <a:gd name="T5" fmla="*/ 2730 h 20000"/>
                <a:gd name="T6" fmla="*/ 2160 w 20000"/>
                <a:gd name="T7" fmla="*/ 187 h 20000"/>
                <a:gd name="T8" fmla="*/ 2848 w 20000"/>
                <a:gd name="T9" fmla="*/ 1447 h 20000"/>
                <a:gd name="T10" fmla="*/ 4468 w 20000"/>
                <a:gd name="T11" fmla="*/ 513 h 20000"/>
                <a:gd name="T12" fmla="*/ 6792 w 20000"/>
                <a:gd name="T13" fmla="*/ 1844 h 20000"/>
                <a:gd name="T14" fmla="*/ 7381 w 20000"/>
                <a:gd name="T15" fmla="*/ 0 h 20000"/>
                <a:gd name="T16" fmla="*/ 11358 w 20000"/>
                <a:gd name="T17" fmla="*/ 980 h 20000"/>
                <a:gd name="T18" fmla="*/ 10998 w 20000"/>
                <a:gd name="T19" fmla="*/ 2800 h 20000"/>
                <a:gd name="T20" fmla="*/ 10949 w 20000"/>
                <a:gd name="T21" fmla="*/ 2824 h 20000"/>
                <a:gd name="T22" fmla="*/ 11964 w 20000"/>
                <a:gd name="T23" fmla="*/ 4364 h 20000"/>
                <a:gd name="T24" fmla="*/ 12881 w 20000"/>
                <a:gd name="T25" fmla="*/ 3571 h 20000"/>
                <a:gd name="T26" fmla="*/ 13748 w 20000"/>
                <a:gd name="T27" fmla="*/ 5251 h 20000"/>
                <a:gd name="T28" fmla="*/ 15205 w 20000"/>
                <a:gd name="T29" fmla="*/ 2100 h 20000"/>
                <a:gd name="T30" fmla="*/ 15499 w 20000"/>
                <a:gd name="T31" fmla="*/ 3477 h 20000"/>
                <a:gd name="T32" fmla="*/ 19984 w 20000"/>
                <a:gd name="T33" fmla="*/ 6278 h 20000"/>
                <a:gd name="T34" fmla="*/ 18020 w 20000"/>
                <a:gd name="T35" fmla="*/ 10082 h 20000"/>
                <a:gd name="T36" fmla="*/ 17283 w 20000"/>
                <a:gd name="T37" fmla="*/ 8938 h 20000"/>
                <a:gd name="T38" fmla="*/ 17954 w 20000"/>
                <a:gd name="T39" fmla="*/ 10245 h 20000"/>
                <a:gd name="T40" fmla="*/ 17332 w 20000"/>
                <a:gd name="T41" fmla="*/ 13116 h 20000"/>
                <a:gd name="T42" fmla="*/ 17201 w 20000"/>
                <a:gd name="T43" fmla="*/ 12065 h 20000"/>
                <a:gd name="T44" fmla="*/ 16759 w 20000"/>
                <a:gd name="T45" fmla="*/ 12555 h 20000"/>
                <a:gd name="T46" fmla="*/ 17627 w 20000"/>
                <a:gd name="T47" fmla="*/ 13699 h 20000"/>
                <a:gd name="T48" fmla="*/ 17365 w 20000"/>
                <a:gd name="T49" fmla="*/ 15706 h 20000"/>
                <a:gd name="T50" fmla="*/ 17185 w 20000"/>
                <a:gd name="T51" fmla="*/ 15543 h 20000"/>
                <a:gd name="T52" fmla="*/ 16989 w 20000"/>
                <a:gd name="T53" fmla="*/ 13512 h 20000"/>
                <a:gd name="T54" fmla="*/ 16498 w 20000"/>
                <a:gd name="T55" fmla="*/ 14982 h 20000"/>
                <a:gd name="T56" fmla="*/ 15139 w 20000"/>
                <a:gd name="T57" fmla="*/ 13699 h 20000"/>
                <a:gd name="T58" fmla="*/ 13421 w 20000"/>
                <a:gd name="T59" fmla="*/ 15823 h 20000"/>
                <a:gd name="T60" fmla="*/ 8707 w 20000"/>
                <a:gd name="T61" fmla="*/ 15379 h 20000"/>
                <a:gd name="T62" fmla="*/ 8134 w 20000"/>
                <a:gd name="T63" fmla="*/ 15706 h 20000"/>
                <a:gd name="T64" fmla="*/ 8527 w 20000"/>
                <a:gd name="T65" fmla="*/ 18203 h 20000"/>
                <a:gd name="T66" fmla="*/ 5990 w 20000"/>
                <a:gd name="T67" fmla="*/ 19977 h 20000"/>
                <a:gd name="T68" fmla="*/ 4910 w 20000"/>
                <a:gd name="T69" fmla="*/ 17643 h 20000"/>
                <a:gd name="T70" fmla="*/ 3241 w 20000"/>
                <a:gd name="T71" fmla="*/ 18063 h 20000"/>
                <a:gd name="T72" fmla="*/ 2046 w 20000"/>
                <a:gd name="T73" fmla="*/ 15939 h 20000"/>
                <a:gd name="T74" fmla="*/ 3715 w 20000"/>
                <a:gd name="T75" fmla="*/ 14562 h 20000"/>
                <a:gd name="T76" fmla="*/ 3044 w 20000"/>
                <a:gd name="T77" fmla="*/ 12905 h 20000"/>
                <a:gd name="T78" fmla="*/ 3961 w 20000"/>
                <a:gd name="T79" fmla="*/ 12462 h 20000"/>
                <a:gd name="T80" fmla="*/ 3764 w 20000"/>
                <a:gd name="T81" fmla="*/ 10642 h 20000"/>
                <a:gd name="T82" fmla="*/ 3241 w 20000"/>
                <a:gd name="T83" fmla="*/ 8355 h 20000"/>
                <a:gd name="T84" fmla="*/ 278 w 20000"/>
                <a:gd name="T85" fmla="*/ 6604 h 20000"/>
                <a:gd name="T86" fmla="*/ 0 w 20000"/>
                <a:gd name="T87" fmla="*/ 4457 h 20000"/>
                <a:gd name="T88" fmla="*/ 180 w 20000"/>
                <a:gd name="T89" fmla="*/ 4271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0000" h="20000">
                  <a:moveTo>
                    <a:pt x="180" y="4271"/>
                  </a:moveTo>
                  <a:lnTo>
                    <a:pt x="524" y="2824"/>
                  </a:lnTo>
                  <a:lnTo>
                    <a:pt x="1637" y="2730"/>
                  </a:lnTo>
                  <a:lnTo>
                    <a:pt x="2160" y="187"/>
                  </a:lnTo>
                  <a:lnTo>
                    <a:pt x="2848" y="1447"/>
                  </a:lnTo>
                  <a:lnTo>
                    <a:pt x="4468" y="513"/>
                  </a:lnTo>
                  <a:lnTo>
                    <a:pt x="6792" y="1844"/>
                  </a:lnTo>
                  <a:lnTo>
                    <a:pt x="7381" y="0"/>
                  </a:lnTo>
                  <a:lnTo>
                    <a:pt x="11358" y="980"/>
                  </a:lnTo>
                  <a:lnTo>
                    <a:pt x="10998" y="2800"/>
                  </a:lnTo>
                  <a:lnTo>
                    <a:pt x="10949" y="2824"/>
                  </a:lnTo>
                  <a:lnTo>
                    <a:pt x="11964" y="4364"/>
                  </a:lnTo>
                  <a:lnTo>
                    <a:pt x="12881" y="3571"/>
                  </a:lnTo>
                  <a:lnTo>
                    <a:pt x="13748" y="5251"/>
                  </a:lnTo>
                  <a:lnTo>
                    <a:pt x="15205" y="2100"/>
                  </a:lnTo>
                  <a:lnTo>
                    <a:pt x="15499" y="3477"/>
                  </a:lnTo>
                  <a:lnTo>
                    <a:pt x="19984" y="6278"/>
                  </a:lnTo>
                  <a:lnTo>
                    <a:pt x="18020" y="10082"/>
                  </a:lnTo>
                  <a:lnTo>
                    <a:pt x="17283" y="8938"/>
                  </a:lnTo>
                  <a:lnTo>
                    <a:pt x="17954" y="10245"/>
                  </a:lnTo>
                  <a:lnTo>
                    <a:pt x="17332" y="13116"/>
                  </a:lnTo>
                  <a:lnTo>
                    <a:pt x="17201" y="12065"/>
                  </a:lnTo>
                  <a:lnTo>
                    <a:pt x="16759" y="12555"/>
                  </a:lnTo>
                  <a:lnTo>
                    <a:pt x="17627" y="13699"/>
                  </a:lnTo>
                  <a:lnTo>
                    <a:pt x="17365" y="15706"/>
                  </a:lnTo>
                  <a:lnTo>
                    <a:pt x="17185" y="15543"/>
                  </a:lnTo>
                  <a:lnTo>
                    <a:pt x="16989" y="13512"/>
                  </a:lnTo>
                  <a:lnTo>
                    <a:pt x="16498" y="14982"/>
                  </a:lnTo>
                  <a:lnTo>
                    <a:pt x="15139" y="13699"/>
                  </a:lnTo>
                  <a:lnTo>
                    <a:pt x="13421" y="15823"/>
                  </a:lnTo>
                  <a:lnTo>
                    <a:pt x="8707" y="15379"/>
                  </a:lnTo>
                  <a:lnTo>
                    <a:pt x="8134" y="15706"/>
                  </a:lnTo>
                  <a:lnTo>
                    <a:pt x="8527" y="18203"/>
                  </a:lnTo>
                  <a:lnTo>
                    <a:pt x="5990" y="19977"/>
                  </a:lnTo>
                  <a:lnTo>
                    <a:pt x="4910" y="17643"/>
                  </a:lnTo>
                  <a:lnTo>
                    <a:pt x="3241" y="18063"/>
                  </a:lnTo>
                  <a:lnTo>
                    <a:pt x="2046" y="15939"/>
                  </a:lnTo>
                  <a:lnTo>
                    <a:pt x="3715" y="14562"/>
                  </a:lnTo>
                  <a:lnTo>
                    <a:pt x="3044" y="12905"/>
                  </a:lnTo>
                  <a:lnTo>
                    <a:pt x="3961" y="12462"/>
                  </a:lnTo>
                  <a:lnTo>
                    <a:pt x="3764" y="10642"/>
                  </a:lnTo>
                  <a:lnTo>
                    <a:pt x="3241" y="8355"/>
                  </a:lnTo>
                  <a:lnTo>
                    <a:pt x="278" y="6604"/>
                  </a:lnTo>
                  <a:lnTo>
                    <a:pt x="0" y="4457"/>
                  </a:lnTo>
                  <a:lnTo>
                    <a:pt x="180" y="4271"/>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175" name="Aveyron">
              <a:hlinkHover r:id="" action="ppaction://macro?name=Affichage_nom_dept"/>
            </p:cNvPr>
            <p:cNvSpPr>
              <a:spLocks/>
            </p:cNvSpPr>
            <p:nvPr/>
          </p:nvSpPr>
          <p:spPr bwMode="auto">
            <a:xfrm>
              <a:off x="3000946" y="4927600"/>
              <a:ext cx="785813" cy="854075"/>
            </a:xfrm>
            <a:custGeom>
              <a:avLst/>
              <a:gdLst>
                <a:gd name="T0" fmla="*/ 65 w 20000"/>
                <a:gd name="T1" fmla="*/ 7470 h 20000"/>
                <a:gd name="T2" fmla="*/ 388 w 20000"/>
                <a:gd name="T3" fmla="*/ 9509 h 20000"/>
                <a:gd name="T4" fmla="*/ 258 w 20000"/>
                <a:gd name="T5" fmla="*/ 10253 h 20000"/>
                <a:gd name="T6" fmla="*/ 1502 w 20000"/>
                <a:gd name="T7" fmla="*/ 10491 h 20000"/>
                <a:gd name="T8" fmla="*/ 485 w 20000"/>
                <a:gd name="T9" fmla="*/ 11577 h 20000"/>
                <a:gd name="T10" fmla="*/ 1777 w 20000"/>
                <a:gd name="T11" fmla="*/ 12485 h 20000"/>
                <a:gd name="T12" fmla="*/ 3732 w 20000"/>
                <a:gd name="T13" fmla="*/ 11771 h 20000"/>
                <a:gd name="T14" fmla="*/ 4733 w 20000"/>
                <a:gd name="T15" fmla="*/ 12455 h 20000"/>
                <a:gd name="T16" fmla="*/ 4200 w 20000"/>
                <a:gd name="T17" fmla="*/ 12813 h 20000"/>
                <a:gd name="T18" fmla="*/ 5977 w 20000"/>
                <a:gd name="T19" fmla="*/ 12991 h 20000"/>
                <a:gd name="T20" fmla="*/ 8029 w 20000"/>
                <a:gd name="T21" fmla="*/ 14792 h 20000"/>
                <a:gd name="T22" fmla="*/ 9628 w 20000"/>
                <a:gd name="T23" fmla="*/ 18542 h 20000"/>
                <a:gd name="T24" fmla="*/ 11082 w 20000"/>
                <a:gd name="T25" fmla="*/ 19420 h 20000"/>
                <a:gd name="T26" fmla="*/ 13086 w 20000"/>
                <a:gd name="T27" fmla="*/ 19196 h 20000"/>
                <a:gd name="T28" fmla="*/ 13538 w 20000"/>
                <a:gd name="T29" fmla="*/ 19985 h 20000"/>
                <a:gd name="T30" fmla="*/ 15073 w 20000"/>
                <a:gd name="T31" fmla="*/ 19985 h 20000"/>
                <a:gd name="T32" fmla="*/ 15170 w 20000"/>
                <a:gd name="T33" fmla="*/ 17723 h 20000"/>
                <a:gd name="T34" fmla="*/ 17157 w 20000"/>
                <a:gd name="T35" fmla="*/ 18021 h 20000"/>
                <a:gd name="T36" fmla="*/ 17658 w 20000"/>
                <a:gd name="T37" fmla="*/ 16815 h 20000"/>
                <a:gd name="T38" fmla="*/ 18853 w 20000"/>
                <a:gd name="T39" fmla="*/ 16458 h 20000"/>
                <a:gd name="T40" fmla="*/ 19984 w 20000"/>
                <a:gd name="T41" fmla="*/ 14777 h 20000"/>
                <a:gd name="T42" fmla="*/ 17658 w 20000"/>
                <a:gd name="T43" fmla="*/ 13631 h 20000"/>
                <a:gd name="T44" fmla="*/ 17787 w 20000"/>
                <a:gd name="T45" fmla="*/ 13527 h 20000"/>
                <a:gd name="T46" fmla="*/ 19015 w 20000"/>
                <a:gd name="T47" fmla="*/ 12351 h 20000"/>
                <a:gd name="T48" fmla="*/ 16898 w 20000"/>
                <a:gd name="T49" fmla="*/ 11994 h 20000"/>
                <a:gd name="T50" fmla="*/ 17157 w 20000"/>
                <a:gd name="T51" fmla="*/ 11399 h 20000"/>
                <a:gd name="T52" fmla="*/ 15864 w 20000"/>
                <a:gd name="T53" fmla="*/ 10893 h 20000"/>
                <a:gd name="T54" fmla="*/ 16123 w 20000"/>
                <a:gd name="T55" fmla="*/ 8051 h 20000"/>
                <a:gd name="T56" fmla="*/ 14152 w 20000"/>
                <a:gd name="T57" fmla="*/ 4702 h 20000"/>
                <a:gd name="T58" fmla="*/ 13635 w 20000"/>
                <a:gd name="T59" fmla="*/ 2560 h 20000"/>
                <a:gd name="T60" fmla="*/ 12698 w 20000"/>
                <a:gd name="T61" fmla="*/ 1057 h 20000"/>
                <a:gd name="T62" fmla="*/ 11567 w 20000"/>
                <a:gd name="T63" fmla="*/ 1235 h 20000"/>
                <a:gd name="T64" fmla="*/ 11195 w 20000"/>
                <a:gd name="T65" fmla="*/ 0 h 20000"/>
                <a:gd name="T66" fmla="*/ 9564 w 20000"/>
                <a:gd name="T67" fmla="*/ 1443 h 20000"/>
                <a:gd name="T68" fmla="*/ 7981 w 20000"/>
                <a:gd name="T69" fmla="*/ 4539 h 20000"/>
                <a:gd name="T70" fmla="*/ 5994 w 20000"/>
                <a:gd name="T71" fmla="*/ 4271 h 20000"/>
                <a:gd name="T72" fmla="*/ 4572 w 20000"/>
                <a:gd name="T73" fmla="*/ 5030 h 20000"/>
                <a:gd name="T74" fmla="*/ 0 w 20000"/>
                <a:gd name="T75" fmla="*/ 7173 h 20000"/>
                <a:gd name="T76" fmla="*/ 65 w 20000"/>
                <a:gd name="T77" fmla="*/ 7470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0000" h="20000">
                  <a:moveTo>
                    <a:pt x="65" y="7470"/>
                  </a:moveTo>
                  <a:lnTo>
                    <a:pt x="388" y="9509"/>
                  </a:lnTo>
                  <a:lnTo>
                    <a:pt x="258" y="10253"/>
                  </a:lnTo>
                  <a:lnTo>
                    <a:pt x="1502" y="10491"/>
                  </a:lnTo>
                  <a:lnTo>
                    <a:pt x="485" y="11577"/>
                  </a:lnTo>
                  <a:lnTo>
                    <a:pt x="1777" y="12485"/>
                  </a:lnTo>
                  <a:lnTo>
                    <a:pt x="3732" y="11771"/>
                  </a:lnTo>
                  <a:lnTo>
                    <a:pt x="4733" y="12455"/>
                  </a:lnTo>
                  <a:lnTo>
                    <a:pt x="4200" y="12813"/>
                  </a:lnTo>
                  <a:lnTo>
                    <a:pt x="5977" y="12991"/>
                  </a:lnTo>
                  <a:lnTo>
                    <a:pt x="8029" y="14792"/>
                  </a:lnTo>
                  <a:lnTo>
                    <a:pt x="9628" y="18542"/>
                  </a:lnTo>
                  <a:lnTo>
                    <a:pt x="11082" y="19420"/>
                  </a:lnTo>
                  <a:lnTo>
                    <a:pt x="13086" y="19196"/>
                  </a:lnTo>
                  <a:lnTo>
                    <a:pt x="13538" y="19985"/>
                  </a:lnTo>
                  <a:lnTo>
                    <a:pt x="15073" y="19985"/>
                  </a:lnTo>
                  <a:lnTo>
                    <a:pt x="15170" y="17723"/>
                  </a:lnTo>
                  <a:lnTo>
                    <a:pt x="17157" y="18021"/>
                  </a:lnTo>
                  <a:lnTo>
                    <a:pt x="17658" y="16815"/>
                  </a:lnTo>
                  <a:lnTo>
                    <a:pt x="18853" y="16458"/>
                  </a:lnTo>
                  <a:lnTo>
                    <a:pt x="19984" y="14777"/>
                  </a:lnTo>
                  <a:lnTo>
                    <a:pt x="17658" y="13631"/>
                  </a:lnTo>
                  <a:lnTo>
                    <a:pt x="17787" y="13527"/>
                  </a:lnTo>
                  <a:lnTo>
                    <a:pt x="19015" y="12351"/>
                  </a:lnTo>
                  <a:lnTo>
                    <a:pt x="16898" y="11994"/>
                  </a:lnTo>
                  <a:lnTo>
                    <a:pt x="17157" y="11399"/>
                  </a:lnTo>
                  <a:lnTo>
                    <a:pt x="15864" y="10893"/>
                  </a:lnTo>
                  <a:lnTo>
                    <a:pt x="16123" y="8051"/>
                  </a:lnTo>
                  <a:lnTo>
                    <a:pt x="14152" y="4702"/>
                  </a:lnTo>
                  <a:lnTo>
                    <a:pt x="13635" y="2560"/>
                  </a:lnTo>
                  <a:lnTo>
                    <a:pt x="12698" y="1057"/>
                  </a:lnTo>
                  <a:lnTo>
                    <a:pt x="11567" y="1235"/>
                  </a:lnTo>
                  <a:lnTo>
                    <a:pt x="11195" y="0"/>
                  </a:lnTo>
                  <a:lnTo>
                    <a:pt x="9564" y="1443"/>
                  </a:lnTo>
                  <a:lnTo>
                    <a:pt x="7981" y="4539"/>
                  </a:lnTo>
                  <a:lnTo>
                    <a:pt x="5994" y="4271"/>
                  </a:lnTo>
                  <a:lnTo>
                    <a:pt x="4572" y="5030"/>
                  </a:lnTo>
                  <a:lnTo>
                    <a:pt x="0" y="7173"/>
                  </a:lnTo>
                  <a:lnTo>
                    <a:pt x="65" y="7470"/>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176" name="Bouches-du-Rhône">
              <a:hlinkHover r:id="" action="ppaction://macro?name=Affichage_nom_dept"/>
            </p:cNvPr>
            <p:cNvSpPr>
              <a:spLocks/>
            </p:cNvSpPr>
            <p:nvPr/>
          </p:nvSpPr>
          <p:spPr bwMode="auto">
            <a:xfrm>
              <a:off x="4175696" y="5619750"/>
              <a:ext cx="777875" cy="496888"/>
            </a:xfrm>
            <a:custGeom>
              <a:avLst/>
              <a:gdLst>
                <a:gd name="T0" fmla="*/ 65 w 20000"/>
                <a:gd name="T1" fmla="*/ 12031 h 20000"/>
                <a:gd name="T2" fmla="*/ 3007 w 20000"/>
                <a:gd name="T3" fmla="*/ 9119 h 20000"/>
                <a:gd name="T4" fmla="*/ 2484 w 20000"/>
                <a:gd name="T5" fmla="*/ 8352 h 20000"/>
                <a:gd name="T6" fmla="*/ 3235 w 20000"/>
                <a:gd name="T7" fmla="*/ 6284 h 20000"/>
                <a:gd name="T8" fmla="*/ 5033 w 20000"/>
                <a:gd name="T9" fmla="*/ 6488 h 20000"/>
                <a:gd name="T10" fmla="*/ 5212 w 20000"/>
                <a:gd name="T11" fmla="*/ 1558 h 20000"/>
                <a:gd name="T12" fmla="*/ 6438 w 20000"/>
                <a:gd name="T13" fmla="*/ 0 h 20000"/>
                <a:gd name="T14" fmla="*/ 9444 w 20000"/>
                <a:gd name="T15" fmla="*/ 1481 h 20000"/>
                <a:gd name="T16" fmla="*/ 12124 w 20000"/>
                <a:gd name="T17" fmla="*/ 4981 h 20000"/>
                <a:gd name="T18" fmla="*/ 13709 w 20000"/>
                <a:gd name="T19" fmla="*/ 4802 h 20000"/>
                <a:gd name="T20" fmla="*/ 16062 w 20000"/>
                <a:gd name="T21" fmla="*/ 6667 h 20000"/>
                <a:gd name="T22" fmla="*/ 17500 w 20000"/>
                <a:gd name="T23" fmla="*/ 6794 h 20000"/>
                <a:gd name="T24" fmla="*/ 19412 w 20000"/>
                <a:gd name="T25" fmla="*/ 5006 h 20000"/>
                <a:gd name="T26" fmla="*/ 19951 w 20000"/>
                <a:gd name="T27" fmla="*/ 6743 h 20000"/>
                <a:gd name="T28" fmla="*/ 19003 w 20000"/>
                <a:gd name="T29" fmla="*/ 6973 h 20000"/>
                <a:gd name="T30" fmla="*/ 18235 w 20000"/>
                <a:gd name="T31" fmla="*/ 9068 h 20000"/>
                <a:gd name="T32" fmla="*/ 18268 w 20000"/>
                <a:gd name="T33" fmla="*/ 9374 h 20000"/>
                <a:gd name="T34" fmla="*/ 19085 w 20000"/>
                <a:gd name="T35" fmla="*/ 9783 h 20000"/>
                <a:gd name="T36" fmla="*/ 18791 w 20000"/>
                <a:gd name="T37" fmla="*/ 11648 h 20000"/>
                <a:gd name="T38" fmla="*/ 19984 w 20000"/>
                <a:gd name="T39" fmla="*/ 13359 h 20000"/>
                <a:gd name="T40" fmla="*/ 18611 w 20000"/>
                <a:gd name="T41" fmla="*/ 13946 h 20000"/>
                <a:gd name="T42" fmla="*/ 18611 w 20000"/>
                <a:gd name="T43" fmla="*/ 16143 h 20000"/>
                <a:gd name="T44" fmla="*/ 19739 w 20000"/>
                <a:gd name="T45" fmla="*/ 17548 h 20000"/>
                <a:gd name="T46" fmla="*/ 18611 w 20000"/>
                <a:gd name="T47" fmla="*/ 19974 h 20000"/>
                <a:gd name="T48" fmla="*/ 14265 w 20000"/>
                <a:gd name="T49" fmla="*/ 19387 h 20000"/>
                <a:gd name="T50" fmla="*/ 14608 w 20000"/>
                <a:gd name="T51" fmla="*/ 16526 h 20000"/>
                <a:gd name="T52" fmla="*/ 13824 w 20000"/>
                <a:gd name="T53" fmla="*/ 15249 h 20000"/>
                <a:gd name="T54" fmla="*/ 10458 w 20000"/>
                <a:gd name="T55" fmla="*/ 16245 h 20000"/>
                <a:gd name="T56" fmla="*/ 9853 w 20000"/>
                <a:gd name="T57" fmla="*/ 14662 h 20000"/>
                <a:gd name="T58" fmla="*/ 11487 w 20000"/>
                <a:gd name="T59" fmla="*/ 14330 h 20000"/>
                <a:gd name="T60" fmla="*/ 12761 w 20000"/>
                <a:gd name="T61" fmla="*/ 12031 h 20000"/>
                <a:gd name="T62" fmla="*/ 11912 w 20000"/>
                <a:gd name="T63" fmla="*/ 12899 h 20000"/>
                <a:gd name="T64" fmla="*/ 10114 w 20000"/>
                <a:gd name="T65" fmla="*/ 10013 h 20000"/>
                <a:gd name="T66" fmla="*/ 10637 w 20000"/>
                <a:gd name="T67" fmla="*/ 14125 h 20000"/>
                <a:gd name="T68" fmla="*/ 8873 w 20000"/>
                <a:gd name="T69" fmla="*/ 13436 h 20000"/>
                <a:gd name="T70" fmla="*/ 7827 w 20000"/>
                <a:gd name="T71" fmla="*/ 16347 h 20000"/>
                <a:gd name="T72" fmla="*/ 4379 w 20000"/>
                <a:gd name="T73" fmla="*/ 15453 h 20000"/>
                <a:gd name="T74" fmla="*/ 4771 w 20000"/>
                <a:gd name="T75" fmla="*/ 14227 h 20000"/>
                <a:gd name="T76" fmla="*/ 4036 w 20000"/>
                <a:gd name="T77" fmla="*/ 13103 h 20000"/>
                <a:gd name="T78" fmla="*/ 0 w 20000"/>
                <a:gd name="T79" fmla="*/ 12925 h 20000"/>
                <a:gd name="T80" fmla="*/ 65 w 20000"/>
                <a:gd name="T81" fmla="*/ 12031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0000" h="20000">
                  <a:moveTo>
                    <a:pt x="65" y="12031"/>
                  </a:moveTo>
                  <a:lnTo>
                    <a:pt x="3007" y="9119"/>
                  </a:lnTo>
                  <a:lnTo>
                    <a:pt x="2484" y="8352"/>
                  </a:lnTo>
                  <a:lnTo>
                    <a:pt x="3235" y="6284"/>
                  </a:lnTo>
                  <a:lnTo>
                    <a:pt x="5033" y="6488"/>
                  </a:lnTo>
                  <a:lnTo>
                    <a:pt x="5212" y="1558"/>
                  </a:lnTo>
                  <a:lnTo>
                    <a:pt x="6438" y="0"/>
                  </a:lnTo>
                  <a:lnTo>
                    <a:pt x="9444" y="1481"/>
                  </a:lnTo>
                  <a:lnTo>
                    <a:pt x="12124" y="4981"/>
                  </a:lnTo>
                  <a:lnTo>
                    <a:pt x="13709" y="4802"/>
                  </a:lnTo>
                  <a:lnTo>
                    <a:pt x="16062" y="6667"/>
                  </a:lnTo>
                  <a:lnTo>
                    <a:pt x="17500" y="6794"/>
                  </a:lnTo>
                  <a:lnTo>
                    <a:pt x="19412" y="5006"/>
                  </a:lnTo>
                  <a:lnTo>
                    <a:pt x="19951" y="6743"/>
                  </a:lnTo>
                  <a:lnTo>
                    <a:pt x="19003" y="6973"/>
                  </a:lnTo>
                  <a:lnTo>
                    <a:pt x="18235" y="9068"/>
                  </a:lnTo>
                  <a:lnTo>
                    <a:pt x="18268" y="9374"/>
                  </a:lnTo>
                  <a:lnTo>
                    <a:pt x="19085" y="9783"/>
                  </a:lnTo>
                  <a:lnTo>
                    <a:pt x="18791" y="11648"/>
                  </a:lnTo>
                  <a:lnTo>
                    <a:pt x="19984" y="13359"/>
                  </a:lnTo>
                  <a:lnTo>
                    <a:pt x="18611" y="13946"/>
                  </a:lnTo>
                  <a:lnTo>
                    <a:pt x="18611" y="16143"/>
                  </a:lnTo>
                  <a:lnTo>
                    <a:pt x="19739" y="17548"/>
                  </a:lnTo>
                  <a:lnTo>
                    <a:pt x="18611" y="19974"/>
                  </a:lnTo>
                  <a:lnTo>
                    <a:pt x="14265" y="19387"/>
                  </a:lnTo>
                  <a:lnTo>
                    <a:pt x="14608" y="16526"/>
                  </a:lnTo>
                  <a:lnTo>
                    <a:pt x="13824" y="15249"/>
                  </a:lnTo>
                  <a:lnTo>
                    <a:pt x="10458" y="16245"/>
                  </a:lnTo>
                  <a:lnTo>
                    <a:pt x="9853" y="14662"/>
                  </a:lnTo>
                  <a:lnTo>
                    <a:pt x="11487" y="14330"/>
                  </a:lnTo>
                  <a:lnTo>
                    <a:pt x="12761" y="12031"/>
                  </a:lnTo>
                  <a:lnTo>
                    <a:pt x="11912" y="12899"/>
                  </a:lnTo>
                  <a:lnTo>
                    <a:pt x="10114" y="10013"/>
                  </a:lnTo>
                  <a:lnTo>
                    <a:pt x="10637" y="14125"/>
                  </a:lnTo>
                  <a:lnTo>
                    <a:pt x="8873" y="13436"/>
                  </a:lnTo>
                  <a:lnTo>
                    <a:pt x="7827" y="16347"/>
                  </a:lnTo>
                  <a:lnTo>
                    <a:pt x="4379" y="15453"/>
                  </a:lnTo>
                  <a:lnTo>
                    <a:pt x="4771" y="14227"/>
                  </a:lnTo>
                  <a:lnTo>
                    <a:pt x="4036" y="13103"/>
                  </a:lnTo>
                  <a:lnTo>
                    <a:pt x="0" y="12925"/>
                  </a:lnTo>
                  <a:lnTo>
                    <a:pt x="65" y="12031"/>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177" name="Calvados">
              <a:hlinkHover r:id="" action="ppaction://macro?name=Affichage_nom_dept"/>
            </p:cNvPr>
            <p:cNvSpPr>
              <a:spLocks/>
            </p:cNvSpPr>
            <p:nvPr/>
          </p:nvSpPr>
          <p:spPr bwMode="auto">
            <a:xfrm>
              <a:off x="1702371" y="1822450"/>
              <a:ext cx="730250" cy="444500"/>
            </a:xfrm>
            <a:custGeom>
              <a:avLst/>
              <a:gdLst>
                <a:gd name="T0" fmla="*/ 17 w 20000"/>
                <a:gd name="T1" fmla="*/ 17143 h 20000"/>
                <a:gd name="T2" fmla="*/ 1757 w 20000"/>
                <a:gd name="T3" fmla="*/ 15143 h 20000"/>
                <a:gd name="T4" fmla="*/ 1478 w 20000"/>
                <a:gd name="T5" fmla="*/ 13371 h 20000"/>
                <a:gd name="T6" fmla="*/ 2783 w 20000"/>
                <a:gd name="T7" fmla="*/ 13371 h 20000"/>
                <a:gd name="T8" fmla="*/ 3791 w 20000"/>
                <a:gd name="T9" fmla="*/ 11514 h 20000"/>
                <a:gd name="T10" fmla="*/ 3617 w 20000"/>
                <a:gd name="T11" fmla="*/ 8257 h 20000"/>
                <a:gd name="T12" fmla="*/ 2835 w 20000"/>
                <a:gd name="T13" fmla="*/ 7314 h 20000"/>
                <a:gd name="T14" fmla="*/ 3617 w 20000"/>
                <a:gd name="T15" fmla="*/ 6029 h 20000"/>
                <a:gd name="T16" fmla="*/ 2052 w 20000"/>
                <a:gd name="T17" fmla="*/ 5914 h 20000"/>
                <a:gd name="T18" fmla="*/ 800 w 20000"/>
                <a:gd name="T19" fmla="*/ 3457 h 20000"/>
                <a:gd name="T20" fmla="*/ 1061 w 20000"/>
                <a:gd name="T21" fmla="*/ 1771 h 20000"/>
                <a:gd name="T22" fmla="*/ 1565 w 20000"/>
                <a:gd name="T23" fmla="*/ 114 h 20000"/>
                <a:gd name="T24" fmla="*/ 2783 w 20000"/>
                <a:gd name="T25" fmla="*/ 0 h 20000"/>
                <a:gd name="T26" fmla="*/ 11983 w 20000"/>
                <a:gd name="T27" fmla="*/ 4343 h 20000"/>
                <a:gd name="T28" fmla="*/ 18435 w 20000"/>
                <a:gd name="T29" fmla="*/ 29 h 20000"/>
                <a:gd name="T30" fmla="*/ 18487 w 20000"/>
                <a:gd name="T31" fmla="*/ 3543 h 20000"/>
                <a:gd name="T32" fmla="*/ 18417 w 20000"/>
                <a:gd name="T33" fmla="*/ 3743 h 20000"/>
                <a:gd name="T34" fmla="*/ 19322 w 20000"/>
                <a:gd name="T35" fmla="*/ 4743 h 20000"/>
                <a:gd name="T36" fmla="*/ 18643 w 20000"/>
                <a:gd name="T37" fmla="*/ 5771 h 20000"/>
                <a:gd name="T38" fmla="*/ 19861 w 20000"/>
                <a:gd name="T39" fmla="*/ 9229 h 20000"/>
                <a:gd name="T40" fmla="*/ 19096 w 20000"/>
                <a:gd name="T41" fmla="*/ 11800 h 20000"/>
                <a:gd name="T42" fmla="*/ 19983 w 20000"/>
                <a:gd name="T43" fmla="*/ 13000 h 20000"/>
                <a:gd name="T44" fmla="*/ 19478 w 20000"/>
                <a:gd name="T45" fmla="*/ 15114 h 20000"/>
                <a:gd name="T46" fmla="*/ 15983 w 20000"/>
                <a:gd name="T47" fmla="*/ 14857 h 20000"/>
                <a:gd name="T48" fmla="*/ 12748 w 20000"/>
                <a:gd name="T49" fmla="*/ 18686 h 20000"/>
                <a:gd name="T50" fmla="*/ 10348 w 20000"/>
                <a:gd name="T51" fmla="*/ 17229 h 20000"/>
                <a:gd name="T52" fmla="*/ 10035 w 20000"/>
                <a:gd name="T53" fmla="*/ 18229 h 20000"/>
                <a:gd name="T54" fmla="*/ 9026 w 20000"/>
                <a:gd name="T55" fmla="*/ 16657 h 20000"/>
                <a:gd name="T56" fmla="*/ 7304 w 20000"/>
                <a:gd name="T57" fmla="*/ 17857 h 20000"/>
                <a:gd name="T58" fmla="*/ 5843 w 20000"/>
                <a:gd name="T59" fmla="*/ 17229 h 20000"/>
                <a:gd name="T60" fmla="*/ 3983 w 20000"/>
                <a:gd name="T61" fmla="*/ 19971 h 20000"/>
                <a:gd name="T62" fmla="*/ 1200 w 20000"/>
                <a:gd name="T63" fmla="*/ 19086 h 20000"/>
                <a:gd name="T64" fmla="*/ 0 w 20000"/>
                <a:gd name="T65" fmla="*/ 17143 h 20000"/>
                <a:gd name="T66" fmla="*/ 17 w 20000"/>
                <a:gd name="T67" fmla="*/ 17143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0000" h="20000">
                  <a:moveTo>
                    <a:pt x="17" y="17143"/>
                  </a:moveTo>
                  <a:lnTo>
                    <a:pt x="1757" y="15143"/>
                  </a:lnTo>
                  <a:lnTo>
                    <a:pt x="1478" y="13371"/>
                  </a:lnTo>
                  <a:lnTo>
                    <a:pt x="2783" y="13371"/>
                  </a:lnTo>
                  <a:lnTo>
                    <a:pt x="3791" y="11514"/>
                  </a:lnTo>
                  <a:lnTo>
                    <a:pt x="3617" y="8257"/>
                  </a:lnTo>
                  <a:lnTo>
                    <a:pt x="2835" y="7314"/>
                  </a:lnTo>
                  <a:lnTo>
                    <a:pt x="3617" y="6029"/>
                  </a:lnTo>
                  <a:lnTo>
                    <a:pt x="2052" y="5914"/>
                  </a:lnTo>
                  <a:lnTo>
                    <a:pt x="800" y="3457"/>
                  </a:lnTo>
                  <a:lnTo>
                    <a:pt x="1061" y="1771"/>
                  </a:lnTo>
                  <a:lnTo>
                    <a:pt x="1565" y="114"/>
                  </a:lnTo>
                  <a:lnTo>
                    <a:pt x="2783" y="0"/>
                  </a:lnTo>
                  <a:lnTo>
                    <a:pt x="11983" y="4343"/>
                  </a:lnTo>
                  <a:lnTo>
                    <a:pt x="18435" y="29"/>
                  </a:lnTo>
                  <a:lnTo>
                    <a:pt x="18487" y="3543"/>
                  </a:lnTo>
                  <a:lnTo>
                    <a:pt x="18417" y="3743"/>
                  </a:lnTo>
                  <a:lnTo>
                    <a:pt x="19322" y="4743"/>
                  </a:lnTo>
                  <a:lnTo>
                    <a:pt x="18643" y="5771"/>
                  </a:lnTo>
                  <a:lnTo>
                    <a:pt x="19861" y="9229"/>
                  </a:lnTo>
                  <a:lnTo>
                    <a:pt x="19096" y="11800"/>
                  </a:lnTo>
                  <a:lnTo>
                    <a:pt x="19983" y="13000"/>
                  </a:lnTo>
                  <a:lnTo>
                    <a:pt x="19478" y="15114"/>
                  </a:lnTo>
                  <a:lnTo>
                    <a:pt x="15983" y="14857"/>
                  </a:lnTo>
                  <a:lnTo>
                    <a:pt x="12748" y="18686"/>
                  </a:lnTo>
                  <a:lnTo>
                    <a:pt x="10348" y="17229"/>
                  </a:lnTo>
                  <a:lnTo>
                    <a:pt x="10035" y="18229"/>
                  </a:lnTo>
                  <a:lnTo>
                    <a:pt x="9026" y="16657"/>
                  </a:lnTo>
                  <a:lnTo>
                    <a:pt x="7304" y="17857"/>
                  </a:lnTo>
                  <a:lnTo>
                    <a:pt x="5843" y="17229"/>
                  </a:lnTo>
                  <a:lnTo>
                    <a:pt x="3983" y="19971"/>
                  </a:lnTo>
                  <a:lnTo>
                    <a:pt x="1200" y="19086"/>
                  </a:lnTo>
                  <a:lnTo>
                    <a:pt x="0" y="17143"/>
                  </a:lnTo>
                  <a:lnTo>
                    <a:pt x="17" y="17143"/>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178" name="Cantal">
              <a:hlinkHover r:id="" action="ppaction://macro?name=Affichage_nom_dept"/>
            </p:cNvPr>
            <p:cNvSpPr>
              <a:spLocks/>
            </p:cNvSpPr>
            <p:nvPr/>
          </p:nvSpPr>
          <p:spPr bwMode="auto">
            <a:xfrm>
              <a:off x="3115246" y="4556125"/>
              <a:ext cx="628650" cy="587375"/>
            </a:xfrm>
            <a:custGeom>
              <a:avLst/>
              <a:gdLst>
                <a:gd name="T0" fmla="*/ 81 w 20000"/>
                <a:gd name="T1" fmla="*/ 12181 h 20000"/>
                <a:gd name="T2" fmla="*/ 1557 w 20000"/>
                <a:gd name="T3" fmla="*/ 15983 h 20000"/>
                <a:gd name="T4" fmla="*/ 789 w 20000"/>
                <a:gd name="T5" fmla="*/ 18078 h 20000"/>
                <a:gd name="T6" fmla="*/ 2042 w 20000"/>
                <a:gd name="T7" fmla="*/ 19978 h 20000"/>
                <a:gd name="T8" fmla="*/ 3842 w 20000"/>
                <a:gd name="T9" fmla="*/ 18877 h 20000"/>
                <a:gd name="T10" fmla="*/ 6309 w 20000"/>
                <a:gd name="T11" fmla="*/ 19266 h 20000"/>
                <a:gd name="T12" fmla="*/ 8291 w 20000"/>
                <a:gd name="T13" fmla="*/ 14773 h 20000"/>
                <a:gd name="T14" fmla="*/ 10334 w 20000"/>
                <a:gd name="T15" fmla="*/ 12678 h 20000"/>
                <a:gd name="T16" fmla="*/ 10799 w 20000"/>
                <a:gd name="T17" fmla="*/ 14471 h 20000"/>
                <a:gd name="T18" fmla="*/ 12214 w 20000"/>
                <a:gd name="T19" fmla="*/ 14212 h 20000"/>
                <a:gd name="T20" fmla="*/ 13387 w 20000"/>
                <a:gd name="T21" fmla="*/ 16393 h 20000"/>
                <a:gd name="T22" fmla="*/ 14034 w 20000"/>
                <a:gd name="T23" fmla="*/ 19503 h 20000"/>
                <a:gd name="T24" fmla="*/ 14196 w 20000"/>
                <a:gd name="T25" fmla="*/ 19179 h 20000"/>
                <a:gd name="T26" fmla="*/ 15956 w 20000"/>
                <a:gd name="T27" fmla="*/ 13974 h 20000"/>
                <a:gd name="T28" fmla="*/ 17189 w 20000"/>
                <a:gd name="T29" fmla="*/ 14384 h 20000"/>
                <a:gd name="T30" fmla="*/ 18038 w 20000"/>
                <a:gd name="T31" fmla="*/ 12700 h 20000"/>
                <a:gd name="T32" fmla="*/ 19980 w 20000"/>
                <a:gd name="T33" fmla="*/ 12009 h 20000"/>
                <a:gd name="T34" fmla="*/ 18766 w 20000"/>
                <a:gd name="T35" fmla="*/ 8963 h 20000"/>
                <a:gd name="T36" fmla="*/ 19778 w 20000"/>
                <a:gd name="T37" fmla="*/ 8877 h 20000"/>
                <a:gd name="T38" fmla="*/ 17796 w 20000"/>
                <a:gd name="T39" fmla="*/ 4946 h 20000"/>
                <a:gd name="T40" fmla="*/ 15652 w 20000"/>
                <a:gd name="T41" fmla="*/ 4536 h 20000"/>
                <a:gd name="T42" fmla="*/ 15693 w 20000"/>
                <a:gd name="T43" fmla="*/ 4255 h 20000"/>
                <a:gd name="T44" fmla="*/ 16057 w 20000"/>
                <a:gd name="T45" fmla="*/ 3110 h 20000"/>
                <a:gd name="T46" fmla="*/ 14540 w 20000"/>
                <a:gd name="T47" fmla="*/ 4536 h 20000"/>
                <a:gd name="T48" fmla="*/ 12599 w 20000"/>
                <a:gd name="T49" fmla="*/ 2333 h 20000"/>
                <a:gd name="T50" fmla="*/ 9949 w 20000"/>
                <a:gd name="T51" fmla="*/ 2289 h 20000"/>
                <a:gd name="T52" fmla="*/ 9585 w 20000"/>
                <a:gd name="T53" fmla="*/ 1037 h 20000"/>
                <a:gd name="T54" fmla="*/ 6855 w 20000"/>
                <a:gd name="T55" fmla="*/ 0 h 20000"/>
                <a:gd name="T56" fmla="*/ 7078 w 20000"/>
                <a:gd name="T57" fmla="*/ 2333 h 20000"/>
                <a:gd name="T58" fmla="*/ 4469 w 20000"/>
                <a:gd name="T59" fmla="*/ 1512 h 20000"/>
                <a:gd name="T60" fmla="*/ 4489 w 20000"/>
                <a:gd name="T61" fmla="*/ 3218 h 20000"/>
                <a:gd name="T62" fmla="*/ 2042 w 20000"/>
                <a:gd name="T63" fmla="*/ 5961 h 20000"/>
                <a:gd name="T64" fmla="*/ 2548 w 20000"/>
                <a:gd name="T65" fmla="*/ 7149 h 20000"/>
                <a:gd name="T66" fmla="*/ 1638 w 20000"/>
                <a:gd name="T67" fmla="*/ 9158 h 20000"/>
                <a:gd name="T68" fmla="*/ 445 w 20000"/>
                <a:gd name="T69" fmla="*/ 9762 h 20000"/>
                <a:gd name="T70" fmla="*/ 1031 w 20000"/>
                <a:gd name="T71" fmla="*/ 11425 h 20000"/>
                <a:gd name="T72" fmla="*/ 0 w 20000"/>
                <a:gd name="T73" fmla="*/ 11620 h 20000"/>
                <a:gd name="T74" fmla="*/ 81 w 20000"/>
                <a:gd name="T75" fmla="*/ 12181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0000" h="20000">
                  <a:moveTo>
                    <a:pt x="81" y="12181"/>
                  </a:moveTo>
                  <a:lnTo>
                    <a:pt x="1557" y="15983"/>
                  </a:lnTo>
                  <a:lnTo>
                    <a:pt x="789" y="18078"/>
                  </a:lnTo>
                  <a:lnTo>
                    <a:pt x="2042" y="19978"/>
                  </a:lnTo>
                  <a:lnTo>
                    <a:pt x="3842" y="18877"/>
                  </a:lnTo>
                  <a:lnTo>
                    <a:pt x="6309" y="19266"/>
                  </a:lnTo>
                  <a:lnTo>
                    <a:pt x="8291" y="14773"/>
                  </a:lnTo>
                  <a:lnTo>
                    <a:pt x="10334" y="12678"/>
                  </a:lnTo>
                  <a:lnTo>
                    <a:pt x="10799" y="14471"/>
                  </a:lnTo>
                  <a:lnTo>
                    <a:pt x="12214" y="14212"/>
                  </a:lnTo>
                  <a:lnTo>
                    <a:pt x="13387" y="16393"/>
                  </a:lnTo>
                  <a:lnTo>
                    <a:pt x="14034" y="19503"/>
                  </a:lnTo>
                  <a:lnTo>
                    <a:pt x="14196" y="19179"/>
                  </a:lnTo>
                  <a:lnTo>
                    <a:pt x="15956" y="13974"/>
                  </a:lnTo>
                  <a:lnTo>
                    <a:pt x="17189" y="14384"/>
                  </a:lnTo>
                  <a:lnTo>
                    <a:pt x="18038" y="12700"/>
                  </a:lnTo>
                  <a:lnTo>
                    <a:pt x="19980" y="12009"/>
                  </a:lnTo>
                  <a:lnTo>
                    <a:pt x="18766" y="8963"/>
                  </a:lnTo>
                  <a:lnTo>
                    <a:pt x="19778" y="8877"/>
                  </a:lnTo>
                  <a:lnTo>
                    <a:pt x="17796" y="4946"/>
                  </a:lnTo>
                  <a:lnTo>
                    <a:pt x="15652" y="4536"/>
                  </a:lnTo>
                  <a:lnTo>
                    <a:pt x="15693" y="4255"/>
                  </a:lnTo>
                  <a:lnTo>
                    <a:pt x="16057" y="3110"/>
                  </a:lnTo>
                  <a:lnTo>
                    <a:pt x="14540" y="4536"/>
                  </a:lnTo>
                  <a:lnTo>
                    <a:pt x="12599" y="2333"/>
                  </a:lnTo>
                  <a:lnTo>
                    <a:pt x="9949" y="2289"/>
                  </a:lnTo>
                  <a:lnTo>
                    <a:pt x="9585" y="1037"/>
                  </a:lnTo>
                  <a:lnTo>
                    <a:pt x="6855" y="0"/>
                  </a:lnTo>
                  <a:lnTo>
                    <a:pt x="7078" y="2333"/>
                  </a:lnTo>
                  <a:lnTo>
                    <a:pt x="4469" y="1512"/>
                  </a:lnTo>
                  <a:lnTo>
                    <a:pt x="4489" y="3218"/>
                  </a:lnTo>
                  <a:lnTo>
                    <a:pt x="2042" y="5961"/>
                  </a:lnTo>
                  <a:lnTo>
                    <a:pt x="2548" y="7149"/>
                  </a:lnTo>
                  <a:lnTo>
                    <a:pt x="1638" y="9158"/>
                  </a:lnTo>
                  <a:lnTo>
                    <a:pt x="445" y="9762"/>
                  </a:lnTo>
                  <a:lnTo>
                    <a:pt x="1031" y="11425"/>
                  </a:lnTo>
                  <a:lnTo>
                    <a:pt x="0" y="11620"/>
                  </a:lnTo>
                  <a:lnTo>
                    <a:pt x="81" y="12181"/>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179" name="Charente">
              <a:hlinkHover r:id="" action="ppaction://macro?name=Affichage_nom_dept"/>
            </p:cNvPr>
            <p:cNvSpPr>
              <a:spLocks/>
            </p:cNvSpPr>
            <p:nvPr/>
          </p:nvSpPr>
          <p:spPr bwMode="auto">
            <a:xfrm>
              <a:off x="1915096" y="4083050"/>
              <a:ext cx="679450" cy="631825"/>
            </a:xfrm>
            <a:custGeom>
              <a:avLst/>
              <a:gdLst>
                <a:gd name="T0" fmla="*/ 19 w 20000"/>
                <a:gd name="T1" fmla="*/ 7988 h 20000"/>
                <a:gd name="T2" fmla="*/ 1065 w 20000"/>
                <a:gd name="T3" fmla="*/ 9859 h 20000"/>
                <a:gd name="T4" fmla="*/ 355 w 20000"/>
                <a:gd name="T5" fmla="*/ 10483 h 20000"/>
                <a:gd name="T6" fmla="*/ 2897 w 20000"/>
                <a:gd name="T7" fmla="*/ 13400 h 20000"/>
                <a:gd name="T8" fmla="*/ 2168 w 20000"/>
                <a:gd name="T9" fmla="*/ 17465 h 20000"/>
                <a:gd name="T10" fmla="*/ 4355 w 20000"/>
                <a:gd name="T11" fmla="*/ 17827 h 20000"/>
                <a:gd name="T12" fmla="*/ 4374 w 20000"/>
                <a:gd name="T13" fmla="*/ 18913 h 20000"/>
                <a:gd name="T14" fmla="*/ 6093 w 20000"/>
                <a:gd name="T15" fmla="*/ 19980 h 20000"/>
                <a:gd name="T16" fmla="*/ 8019 w 20000"/>
                <a:gd name="T17" fmla="*/ 19899 h 20000"/>
                <a:gd name="T18" fmla="*/ 9981 w 20000"/>
                <a:gd name="T19" fmla="*/ 17988 h 20000"/>
                <a:gd name="T20" fmla="*/ 10037 w 20000"/>
                <a:gd name="T21" fmla="*/ 15352 h 20000"/>
                <a:gd name="T22" fmla="*/ 12430 w 20000"/>
                <a:gd name="T23" fmla="*/ 14024 h 20000"/>
                <a:gd name="T24" fmla="*/ 13738 w 20000"/>
                <a:gd name="T25" fmla="*/ 10825 h 20000"/>
                <a:gd name="T26" fmla="*/ 15421 w 20000"/>
                <a:gd name="T27" fmla="*/ 9316 h 20000"/>
                <a:gd name="T28" fmla="*/ 15720 w 20000"/>
                <a:gd name="T29" fmla="*/ 8954 h 20000"/>
                <a:gd name="T30" fmla="*/ 16673 w 20000"/>
                <a:gd name="T31" fmla="*/ 7223 h 20000"/>
                <a:gd name="T32" fmla="*/ 17607 w 20000"/>
                <a:gd name="T33" fmla="*/ 7525 h 20000"/>
                <a:gd name="T34" fmla="*/ 18093 w 20000"/>
                <a:gd name="T35" fmla="*/ 4608 h 20000"/>
                <a:gd name="T36" fmla="*/ 19981 w 20000"/>
                <a:gd name="T37" fmla="*/ 3763 h 20000"/>
                <a:gd name="T38" fmla="*/ 18187 w 20000"/>
                <a:gd name="T39" fmla="*/ 2012 h 20000"/>
                <a:gd name="T40" fmla="*/ 18393 w 20000"/>
                <a:gd name="T41" fmla="*/ 302 h 20000"/>
                <a:gd name="T42" fmla="*/ 16879 w 20000"/>
                <a:gd name="T43" fmla="*/ 20 h 20000"/>
                <a:gd name="T44" fmla="*/ 15178 w 20000"/>
                <a:gd name="T45" fmla="*/ 1388 h 20000"/>
                <a:gd name="T46" fmla="*/ 13794 w 20000"/>
                <a:gd name="T47" fmla="*/ 0 h 20000"/>
                <a:gd name="T48" fmla="*/ 12636 w 20000"/>
                <a:gd name="T49" fmla="*/ 1811 h 20000"/>
                <a:gd name="T50" fmla="*/ 9551 w 20000"/>
                <a:gd name="T51" fmla="*/ 644 h 20000"/>
                <a:gd name="T52" fmla="*/ 6280 w 20000"/>
                <a:gd name="T53" fmla="*/ 1408 h 20000"/>
                <a:gd name="T54" fmla="*/ 5234 w 20000"/>
                <a:gd name="T55" fmla="*/ 3199 h 20000"/>
                <a:gd name="T56" fmla="*/ 4318 w 20000"/>
                <a:gd name="T57" fmla="*/ 7364 h 20000"/>
                <a:gd name="T58" fmla="*/ 2710 w 20000"/>
                <a:gd name="T59" fmla="*/ 6600 h 20000"/>
                <a:gd name="T60" fmla="*/ 0 w 20000"/>
                <a:gd name="T61" fmla="*/ 7626 h 20000"/>
                <a:gd name="T62" fmla="*/ 19 w 20000"/>
                <a:gd name="T63" fmla="*/ 7988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0000" h="20000">
                  <a:moveTo>
                    <a:pt x="19" y="7988"/>
                  </a:moveTo>
                  <a:lnTo>
                    <a:pt x="1065" y="9859"/>
                  </a:lnTo>
                  <a:lnTo>
                    <a:pt x="355" y="10483"/>
                  </a:lnTo>
                  <a:lnTo>
                    <a:pt x="2897" y="13400"/>
                  </a:lnTo>
                  <a:lnTo>
                    <a:pt x="2168" y="17465"/>
                  </a:lnTo>
                  <a:lnTo>
                    <a:pt x="4355" y="17827"/>
                  </a:lnTo>
                  <a:lnTo>
                    <a:pt x="4374" y="18913"/>
                  </a:lnTo>
                  <a:lnTo>
                    <a:pt x="6093" y="19980"/>
                  </a:lnTo>
                  <a:lnTo>
                    <a:pt x="8019" y="19899"/>
                  </a:lnTo>
                  <a:lnTo>
                    <a:pt x="9981" y="17988"/>
                  </a:lnTo>
                  <a:lnTo>
                    <a:pt x="10037" y="15352"/>
                  </a:lnTo>
                  <a:lnTo>
                    <a:pt x="12430" y="14024"/>
                  </a:lnTo>
                  <a:lnTo>
                    <a:pt x="13738" y="10825"/>
                  </a:lnTo>
                  <a:lnTo>
                    <a:pt x="15421" y="9316"/>
                  </a:lnTo>
                  <a:lnTo>
                    <a:pt x="15720" y="8954"/>
                  </a:lnTo>
                  <a:lnTo>
                    <a:pt x="16673" y="7223"/>
                  </a:lnTo>
                  <a:lnTo>
                    <a:pt x="17607" y="7525"/>
                  </a:lnTo>
                  <a:lnTo>
                    <a:pt x="18093" y="4608"/>
                  </a:lnTo>
                  <a:lnTo>
                    <a:pt x="19981" y="3763"/>
                  </a:lnTo>
                  <a:lnTo>
                    <a:pt x="18187" y="2012"/>
                  </a:lnTo>
                  <a:lnTo>
                    <a:pt x="18393" y="302"/>
                  </a:lnTo>
                  <a:lnTo>
                    <a:pt x="16879" y="20"/>
                  </a:lnTo>
                  <a:lnTo>
                    <a:pt x="15178" y="1388"/>
                  </a:lnTo>
                  <a:lnTo>
                    <a:pt x="13794" y="0"/>
                  </a:lnTo>
                  <a:lnTo>
                    <a:pt x="12636" y="1811"/>
                  </a:lnTo>
                  <a:lnTo>
                    <a:pt x="9551" y="644"/>
                  </a:lnTo>
                  <a:lnTo>
                    <a:pt x="6280" y="1408"/>
                  </a:lnTo>
                  <a:lnTo>
                    <a:pt x="5234" y="3199"/>
                  </a:lnTo>
                  <a:lnTo>
                    <a:pt x="4318" y="7364"/>
                  </a:lnTo>
                  <a:lnTo>
                    <a:pt x="2710" y="6600"/>
                  </a:lnTo>
                  <a:lnTo>
                    <a:pt x="0" y="7626"/>
                  </a:lnTo>
                  <a:lnTo>
                    <a:pt x="19" y="7988"/>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180" name="Charente-Maritime">
              <a:hlinkHover r:id="" action="ppaction://macro?name=Affichage_nom_dept"/>
            </p:cNvPr>
            <p:cNvSpPr>
              <a:spLocks/>
            </p:cNvSpPr>
            <p:nvPr/>
          </p:nvSpPr>
          <p:spPr bwMode="auto">
            <a:xfrm>
              <a:off x="1535684" y="3892550"/>
              <a:ext cx="585787" cy="885825"/>
            </a:xfrm>
            <a:custGeom>
              <a:avLst/>
              <a:gdLst>
                <a:gd name="T0" fmla="*/ 152 w 20000"/>
                <a:gd name="T1" fmla="*/ 8674 h 20000"/>
                <a:gd name="T2" fmla="*/ 2167 w 20000"/>
                <a:gd name="T3" fmla="*/ 8846 h 20000"/>
                <a:gd name="T4" fmla="*/ 1495 w 20000"/>
                <a:gd name="T5" fmla="*/ 7914 h 20000"/>
                <a:gd name="T6" fmla="*/ 2925 w 20000"/>
                <a:gd name="T7" fmla="*/ 7369 h 20000"/>
                <a:gd name="T8" fmla="*/ 2839 w 20000"/>
                <a:gd name="T9" fmla="*/ 5692 h 20000"/>
                <a:gd name="T10" fmla="*/ 3684 w 20000"/>
                <a:gd name="T11" fmla="*/ 5577 h 20000"/>
                <a:gd name="T12" fmla="*/ 1018 w 20000"/>
                <a:gd name="T13" fmla="*/ 3025 h 20000"/>
                <a:gd name="T14" fmla="*/ 2795 w 20000"/>
                <a:gd name="T15" fmla="*/ 789 h 20000"/>
                <a:gd name="T16" fmla="*/ 6046 w 20000"/>
                <a:gd name="T17" fmla="*/ 0 h 20000"/>
                <a:gd name="T18" fmla="*/ 5937 w 20000"/>
                <a:gd name="T19" fmla="*/ 846 h 20000"/>
                <a:gd name="T20" fmla="*/ 7541 w 20000"/>
                <a:gd name="T21" fmla="*/ 502 h 20000"/>
                <a:gd name="T22" fmla="*/ 8949 w 20000"/>
                <a:gd name="T23" fmla="*/ 1104 h 20000"/>
                <a:gd name="T24" fmla="*/ 10704 w 20000"/>
                <a:gd name="T25" fmla="*/ 3728 h 20000"/>
                <a:gd name="T26" fmla="*/ 16056 w 20000"/>
                <a:gd name="T27" fmla="*/ 4703 h 20000"/>
                <a:gd name="T28" fmla="*/ 18982 w 20000"/>
                <a:gd name="T29" fmla="*/ 6581 h 20000"/>
                <a:gd name="T30" fmla="*/ 17920 w 20000"/>
                <a:gd name="T31" fmla="*/ 9548 h 20000"/>
                <a:gd name="T32" fmla="*/ 16056 w 20000"/>
                <a:gd name="T33" fmla="*/ 9004 h 20000"/>
                <a:gd name="T34" fmla="*/ 12914 w 20000"/>
                <a:gd name="T35" fmla="*/ 9735 h 20000"/>
                <a:gd name="T36" fmla="*/ 12936 w 20000"/>
                <a:gd name="T37" fmla="*/ 9993 h 20000"/>
                <a:gd name="T38" fmla="*/ 14150 w 20000"/>
                <a:gd name="T39" fmla="*/ 11326 h 20000"/>
                <a:gd name="T40" fmla="*/ 13326 w 20000"/>
                <a:gd name="T41" fmla="*/ 11771 h 20000"/>
                <a:gd name="T42" fmla="*/ 16273 w 20000"/>
                <a:gd name="T43" fmla="*/ 13849 h 20000"/>
                <a:gd name="T44" fmla="*/ 15428 w 20000"/>
                <a:gd name="T45" fmla="*/ 16746 h 20000"/>
                <a:gd name="T46" fmla="*/ 17963 w 20000"/>
                <a:gd name="T47" fmla="*/ 17004 h 20000"/>
                <a:gd name="T48" fmla="*/ 17985 w 20000"/>
                <a:gd name="T49" fmla="*/ 17778 h 20000"/>
                <a:gd name="T50" fmla="*/ 19978 w 20000"/>
                <a:gd name="T51" fmla="*/ 18538 h 20000"/>
                <a:gd name="T52" fmla="*/ 19177 w 20000"/>
                <a:gd name="T53" fmla="*/ 19986 h 20000"/>
                <a:gd name="T54" fmla="*/ 13521 w 20000"/>
                <a:gd name="T55" fmla="*/ 19111 h 20000"/>
                <a:gd name="T56" fmla="*/ 13153 w 20000"/>
                <a:gd name="T57" fmla="*/ 17190 h 20000"/>
                <a:gd name="T58" fmla="*/ 10661 w 20000"/>
                <a:gd name="T59" fmla="*/ 16717 h 20000"/>
                <a:gd name="T60" fmla="*/ 10488 w 20000"/>
                <a:gd name="T61" fmla="*/ 16043 h 20000"/>
                <a:gd name="T62" fmla="*/ 8299 w 20000"/>
                <a:gd name="T63" fmla="*/ 16201 h 20000"/>
                <a:gd name="T64" fmla="*/ 6934 w 20000"/>
                <a:gd name="T65" fmla="*/ 13749 h 20000"/>
                <a:gd name="T66" fmla="*/ 0 w 20000"/>
                <a:gd name="T67" fmla="*/ 10050 h 20000"/>
                <a:gd name="T68" fmla="*/ 152 w 20000"/>
                <a:gd name="T69" fmla="*/ 8674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0000" h="20000">
                  <a:moveTo>
                    <a:pt x="152" y="8674"/>
                  </a:moveTo>
                  <a:lnTo>
                    <a:pt x="2167" y="8846"/>
                  </a:lnTo>
                  <a:lnTo>
                    <a:pt x="1495" y="7914"/>
                  </a:lnTo>
                  <a:lnTo>
                    <a:pt x="2925" y="7369"/>
                  </a:lnTo>
                  <a:lnTo>
                    <a:pt x="2839" y="5692"/>
                  </a:lnTo>
                  <a:lnTo>
                    <a:pt x="3684" y="5577"/>
                  </a:lnTo>
                  <a:lnTo>
                    <a:pt x="1018" y="3025"/>
                  </a:lnTo>
                  <a:lnTo>
                    <a:pt x="2795" y="789"/>
                  </a:lnTo>
                  <a:lnTo>
                    <a:pt x="6046" y="0"/>
                  </a:lnTo>
                  <a:lnTo>
                    <a:pt x="5937" y="846"/>
                  </a:lnTo>
                  <a:lnTo>
                    <a:pt x="7541" y="502"/>
                  </a:lnTo>
                  <a:lnTo>
                    <a:pt x="8949" y="1104"/>
                  </a:lnTo>
                  <a:lnTo>
                    <a:pt x="10704" y="3728"/>
                  </a:lnTo>
                  <a:lnTo>
                    <a:pt x="16056" y="4703"/>
                  </a:lnTo>
                  <a:lnTo>
                    <a:pt x="18982" y="6581"/>
                  </a:lnTo>
                  <a:lnTo>
                    <a:pt x="17920" y="9548"/>
                  </a:lnTo>
                  <a:lnTo>
                    <a:pt x="16056" y="9004"/>
                  </a:lnTo>
                  <a:lnTo>
                    <a:pt x="12914" y="9735"/>
                  </a:lnTo>
                  <a:lnTo>
                    <a:pt x="12936" y="9993"/>
                  </a:lnTo>
                  <a:lnTo>
                    <a:pt x="14150" y="11326"/>
                  </a:lnTo>
                  <a:lnTo>
                    <a:pt x="13326" y="11771"/>
                  </a:lnTo>
                  <a:lnTo>
                    <a:pt x="16273" y="13849"/>
                  </a:lnTo>
                  <a:lnTo>
                    <a:pt x="15428" y="16746"/>
                  </a:lnTo>
                  <a:lnTo>
                    <a:pt x="17963" y="17004"/>
                  </a:lnTo>
                  <a:lnTo>
                    <a:pt x="17985" y="17778"/>
                  </a:lnTo>
                  <a:lnTo>
                    <a:pt x="19978" y="18538"/>
                  </a:lnTo>
                  <a:lnTo>
                    <a:pt x="19177" y="19986"/>
                  </a:lnTo>
                  <a:lnTo>
                    <a:pt x="13521" y="19111"/>
                  </a:lnTo>
                  <a:lnTo>
                    <a:pt x="13153" y="17190"/>
                  </a:lnTo>
                  <a:lnTo>
                    <a:pt x="10661" y="16717"/>
                  </a:lnTo>
                  <a:lnTo>
                    <a:pt x="10488" y="16043"/>
                  </a:lnTo>
                  <a:lnTo>
                    <a:pt x="8299" y="16201"/>
                  </a:lnTo>
                  <a:lnTo>
                    <a:pt x="6934" y="13749"/>
                  </a:lnTo>
                  <a:lnTo>
                    <a:pt x="0" y="10050"/>
                  </a:lnTo>
                  <a:lnTo>
                    <a:pt x="152" y="8674"/>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181" name="Cher">
              <a:hlinkHover r:id="" action="ppaction://macro?name=Affichage_nom_dept"/>
            </p:cNvPr>
            <p:cNvSpPr>
              <a:spLocks/>
            </p:cNvSpPr>
            <p:nvPr/>
          </p:nvSpPr>
          <p:spPr bwMode="auto">
            <a:xfrm>
              <a:off x="3002534" y="3087688"/>
              <a:ext cx="608012" cy="822325"/>
            </a:xfrm>
            <a:custGeom>
              <a:avLst/>
              <a:gdLst>
                <a:gd name="T0" fmla="*/ 63 w 20000"/>
                <a:gd name="T1" fmla="*/ 8022 h 20000"/>
                <a:gd name="T2" fmla="*/ 1003 w 20000"/>
                <a:gd name="T3" fmla="*/ 6631 h 20000"/>
                <a:gd name="T4" fmla="*/ 2090 w 20000"/>
                <a:gd name="T5" fmla="*/ 6584 h 20000"/>
                <a:gd name="T6" fmla="*/ 2612 w 20000"/>
                <a:gd name="T7" fmla="*/ 5502 h 20000"/>
                <a:gd name="T8" fmla="*/ 5914 w 20000"/>
                <a:gd name="T9" fmla="*/ 5348 h 20000"/>
                <a:gd name="T10" fmla="*/ 5350 w 20000"/>
                <a:gd name="T11" fmla="*/ 3354 h 20000"/>
                <a:gd name="T12" fmla="*/ 7001 w 20000"/>
                <a:gd name="T13" fmla="*/ 3601 h 20000"/>
                <a:gd name="T14" fmla="*/ 7377 w 20000"/>
                <a:gd name="T15" fmla="*/ 2210 h 20000"/>
                <a:gd name="T16" fmla="*/ 5455 w 20000"/>
                <a:gd name="T17" fmla="*/ 665 h 20000"/>
                <a:gd name="T18" fmla="*/ 7335 w 20000"/>
                <a:gd name="T19" fmla="*/ 0 h 20000"/>
                <a:gd name="T20" fmla="*/ 11954 w 20000"/>
                <a:gd name="T21" fmla="*/ 804 h 20000"/>
                <a:gd name="T22" fmla="*/ 13793 w 20000"/>
                <a:gd name="T23" fmla="*/ 2365 h 20000"/>
                <a:gd name="T24" fmla="*/ 14775 w 20000"/>
                <a:gd name="T25" fmla="*/ 1499 h 20000"/>
                <a:gd name="T26" fmla="*/ 15925 w 20000"/>
                <a:gd name="T27" fmla="*/ 2210 h 20000"/>
                <a:gd name="T28" fmla="*/ 16928 w 20000"/>
                <a:gd name="T29" fmla="*/ 1762 h 20000"/>
                <a:gd name="T30" fmla="*/ 17868 w 20000"/>
                <a:gd name="T31" fmla="*/ 3215 h 20000"/>
                <a:gd name="T32" fmla="*/ 16823 w 20000"/>
                <a:gd name="T33" fmla="*/ 4930 h 20000"/>
                <a:gd name="T34" fmla="*/ 18558 w 20000"/>
                <a:gd name="T35" fmla="*/ 6167 h 20000"/>
                <a:gd name="T36" fmla="*/ 19979 w 20000"/>
                <a:gd name="T37" fmla="*/ 9938 h 20000"/>
                <a:gd name="T38" fmla="*/ 19164 w 20000"/>
                <a:gd name="T39" fmla="*/ 13849 h 20000"/>
                <a:gd name="T40" fmla="*/ 17346 w 20000"/>
                <a:gd name="T41" fmla="*/ 13926 h 20000"/>
                <a:gd name="T42" fmla="*/ 16405 w 20000"/>
                <a:gd name="T43" fmla="*/ 14961 h 20000"/>
                <a:gd name="T44" fmla="*/ 14169 w 20000"/>
                <a:gd name="T45" fmla="*/ 14760 h 20000"/>
                <a:gd name="T46" fmla="*/ 12121 w 20000"/>
                <a:gd name="T47" fmla="*/ 16043 h 20000"/>
                <a:gd name="T48" fmla="*/ 12769 w 20000"/>
                <a:gd name="T49" fmla="*/ 17852 h 20000"/>
                <a:gd name="T50" fmla="*/ 8924 w 20000"/>
                <a:gd name="T51" fmla="*/ 18423 h 20000"/>
                <a:gd name="T52" fmla="*/ 7377 w 20000"/>
                <a:gd name="T53" fmla="*/ 19985 h 20000"/>
                <a:gd name="T54" fmla="*/ 5747 w 20000"/>
                <a:gd name="T55" fmla="*/ 19938 h 20000"/>
                <a:gd name="T56" fmla="*/ 6186 w 20000"/>
                <a:gd name="T57" fmla="*/ 16275 h 20000"/>
                <a:gd name="T58" fmla="*/ 4326 w 20000"/>
                <a:gd name="T59" fmla="*/ 14683 h 20000"/>
                <a:gd name="T60" fmla="*/ 5099 w 20000"/>
                <a:gd name="T61" fmla="*/ 14111 h 20000"/>
                <a:gd name="T62" fmla="*/ 4054 w 20000"/>
                <a:gd name="T63" fmla="*/ 13122 h 20000"/>
                <a:gd name="T64" fmla="*/ 5768 w 20000"/>
                <a:gd name="T65" fmla="*/ 11824 h 20000"/>
                <a:gd name="T66" fmla="*/ 4472 w 20000"/>
                <a:gd name="T67" fmla="*/ 11406 h 20000"/>
                <a:gd name="T68" fmla="*/ 5057 w 20000"/>
                <a:gd name="T69" fmla="*/ 10355 h 20000"/>
                <a:gd name="T70" fmla="*/ 3386 w 20000"/>
                <a:gd name="T71" fmla="*/ 8207 h 20000"/>
                <a:gd name="T72" fmla="*/ 0 w 20000"/>
                <a:gd name="T73" fmla="*/ 8114 h 20000"/>
                <a:gd name="T74" fmla="*/ 63 w 20000"/>
                <a:gd name="T75" fmla="*/ 8022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0000" h="20000">
                  <a:moveTo>
                    <a:pt x="63" y="8022"/>
                  </a:moveTo>
                  <a:lnTo>
                    <a:pt x="1003" y="6631"/>
                  </a:lnTo>
                  <a:lnTo>
                    <a:pt x="2090" y="6584"/>
                  </a:lnTo>
                  <a:lnTo>
                    <a:pt x="2612" y="5502"/>
                  </a:lnTo>
                  <a:lnTo>
                    <a:pt x="5914" y="5348"/>
                  </a:lnTo>
                  <a:lnTo>
                    <a:pt x="5350" y="3354"/>
                  </a:lnTo>
                  <a:lnTo>
                    <a:pt x="7001" y="3601"/>
                  </a:lnTo>
                  <a:lnTo>
                    <a:pt x="7377" y="2210"/>
                  </a:lnTo>
                  <a:lnTo>
                    <a:pt x="5455" y="665"/>
                  </a:lnTo>
                  <a:lnTo>
                    <a:pt x="7335" y="0"/>
                  </a:lnTo>
                  <a:lnTo>
                    <a:pt x="11954" y="804"/>
                  </a:lnTo>
                  <a:lnTo>
                    <a:pt x="13793" y="2365"/>
                  </a:lnTo>
                  <a:lnTo>
                    <a:pt x="14775" y="1499"/>
                  </a:lnTo>
                  <a:lnTo>
                    <a:pt x="15925" y="2210"/>
                  </a:lnTo>
                  <a:lnTo>
                    <a:pt x="16928" y="1762"/>
                  </a:lnTo>
                  <a:lnTo>
                    <a:pt x="17868" y="3215"/>
                  </a:lnTo>
                  <a:lnTo>
                    <a:pt x="16823" y="4930"/>
                  </a:lnTo>
                  <a:lnTo>
                    <a:pt x="18558" y="6167"/>
                  </a:lnTo>
                  <a:lnTo>
                    <a:pt x="19979" y="9938"/>
                  </a:lnTo>
                  <a:lnTo>
                    <a:pt x="19164" y="13849"/>
                  </a:lnTo>
                  <a:lnTo>
                    <a:pt x="17346" y="13926"/>
                  </a:lnTo>
                  <a:lnTo>
                    <a:pt x="16405" y="14961"/>
                  </a:lnTo>
                  <a:lnTo>
                    <a:pt x="14169" y="14760"/>
                  </a:lnTo>
                  <a:lnTo>
                    <a:pt x="12121" y="16043"/>
                  </a:lnTo>
                  <a:lnTo>
                    <a:pt x="12769" y="17852"/>
                  </a:lnTo>
                  <a:lnTo>
                    <a:pt x="8924" y="18423"/>
                  </a:lnTo>
                  <a:lnTo>
                    <a:pt x="7377" y="19985"/>
                  </a:lnTo>
                  <a:lnTo>
                    <a:pt x="5747" y="19938"/>
                  </a:lnTo>
                  <a:lnTo>
                    <a:pt x="6186" y="16275"/>
                  </a:lnTo>
                  <a:lnTo>
                    <a:pt x="4326" y="14683"/>
                  </a:lnTo>
                  <a:lnTo>
                    <a:pt x="5099" y="14111"/>
                  </a:lnTo>
                  <a:lnTo>
                    <a:pt x="4054" y="13122"/>
                  </a:lnTo>
                  <a:lnTo>
                    <a:pt x="5768" y="11824"/>
                  </a:lnTo>
                  <a:lnTo>
                    <a:pt x="4472" y="11406"/>
                  </a:lnTo>
                  <a:lnTo>
                    <a:pt x="5057" y="10355"/>
                  </a:lnTo>
                  <a:lnTo>
                    <a:pt x="3386" y="8207"/>
                  </a:lnTo>
                  <a:lnTo>
                    <a:pt x="0" y="8114"/>
                  </a:lnTo>
                  <a:lnTo>
                    <a:pt x="63" y="8022"/>
                  </a:lnTo>
                  <a:close/>
                </a:path>
              </a:pathLst>
            </a:custGeom>
            <a:solidFill>
              <a:schemeClr val="accent1">
                <a:lumMod val="60000"/>
                <a:lumOff val="40000"/>
              </a:schemeClr>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182" name="Corrèze">
              <a:hlinkHover r:id="" action="ppaction://macro?name=Affichage_nom_dept"/>
            </p:cNvPr>
            <p:cNvSpPr>
              <a:spLocks/>
            </p:cNvSpPr>
            <p:nvPr/>
          </p:nvSpPr>
          <p:spPr bwMode="auto">
            <a:xfrm>
              <a:off x="2712021" y="4357688"/>
              <a:ext cx="625475" cy="573087"/>
            </a:xfrm>
            <a:custGeom>
              <a:avLst/>
              <a:gdLst>
                <a:gd name="T0" fmla="*/ 81 w 20000"/>
                <a:gd name="T1" fmla="*/ 13267 h 20000"/>
                <a:gd name="T2" fmla="*/ 2819 w 20000"/>
                <a:gd name="T3" fmla="*/ 15061 h 20000"/>
                <a:gd name="T4" fmla="*/ 2231 w 20000"/>
                <a:gd name="T5" fmla="*/ 15615 h 20000"/>
                <a:gd name="T6" fmla="*/ 3306 w 20000"/>
                <a:gd name="T7" fmla="*/ 17586 h 20000"/>
                <a:gd name="T8" fmla="*/ 6065 w 20000"/>
                <a:gd name="T9" fmla="*/ 17342 h 20000"/>
                <a:gd name="T10" fmla="*/ 8276 w 20000"/>
                <a:gd name="T11" fmla="*/ 19978 h 20000"/>
                <a:gd name="T12" fmla="*/ 12880 w 20000"/>
                <a:gd name="T13" fmla="*/ 18848 h 20000"/>
                <a:gd name="T14" fmla="*/ 13915 w 20000"/>
                <a:gd name="T15" fmla="*/ 18627 h 20000"/>
                <a:gd name="T16" fmla="*/ 13306 w 20000"/>
                <a:gd name="T17" fmla="*/ 16921 h 20000"/>
                <a:gd name="T18" fmla="*/ 14523 w 20000"/>
                <a:gd name="T19" fmla="*/ 16301 h 20000"/>
                <a:gd name="T20" fmla="*/ 15436 w 20000"/>
                <a:gd name="T21" fmla="*/ 14241 h 20000"/>
                <a:gd name="T22" fmla="*/ 14929 w 20000"/>
                <a:gd name="T23" fmla="*/ 13023 h 20000"/>
                <a:gd name="T24" fmla="*/ 17383 w 20000"/>
                <a:gd name="T25" fmla="*/ 10233 h 20000"/>
                <a:gd name="T26" fmla="*/ 17363 w 20000"/>
                <a:gd name="T27" fmla="*/ 8461 h 20000"/>
                <a:gd name="T28" fmla="*/ 19980 w 20000"/>
                <a:gd name="T29" fmla="*/ 9302 h 20000"/>
                <a:gd name="T30" fmla="*/ 19757 w 20000"/>
                <a:gd name="T31" fmla="*/ 6910 h 20000"/>
                <a:gd name="T32" fmla="*/ 19533 w 20000"/>
                <a:gd name="T33" fmla="*/ 753 h 20000"/>
                <a:gd name="T34" fmla="*/ 16105 w 20000"/>
                <a:gd name="T35" fmla="*/ 2414 h 20000"/>
                <a:gd name="T36" fmla="*/ 12819 w 20000"/>
                <a:gd name="T37" fmla="*/ 0 h 20000"/>
                <a:gd name="T38" fmla="*/ 10487 w 20000"/>
                <a:gd name="T39" fmla="*/ 1484 h 20000"/>
                <a:gd name="T40" fmla="*/ 649 w 20000"/>
                <a:gd name="T41" fmla="*/ 7265 h 20000"/>
                <a:gd name="T42" fmla="*/ 1602 w 20000"/>
                <a:gd name="T43" fmla="*/ 8815 h 20000"/>
                <a:gd name="T44" fmla="*/ 264 w 20000"/>
                <a:gd name="T45" fmla="*/ 10321 h 20000"/>
                <a:gd name="T46" fmla="*/ 811 w 20000"/>
                <a:gd name="T47" fmla="*/ 12182 h 20000"/>
                <a:gd name="T48" fmla="*/ 0 w 20000"/>
                <a:gd name="T49" fmla="*/ 12868 h 20000"/>
                <a:gd name="T50" fmla="*/ 81 w 20000"/>
                <a:gd name="T51" fmla="*/ 13267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0000" h="20000">
                  <a:moveTo>
                    <a:pt x="81" y="13267"/>
                  </a:moveTo>
                  <a:lnTo>
                    <a:pt x="2819" y="15061"/>
                  </a:lnTo>
                  <a:lnTo>
                    <a:pt x="2231" y="15615"/>
                  </a:lnTo>
                  <a:lnTo>
                    <a:pt x="3306" y="17586"/>
                  </a:lnTo>
                  <a:lnTo>
                    <a:pt x="6065" y="17342"/>
                  </a:lnTo>
                  <a:lnTo>
                    <a:pt x="8276" y="19978"/>
                  </a:lnTo>
                  <a:lnTo>
                    <a:pt x="12880" y="18848"/>
                  </a:lnTo>
                  <a:lnTo>
                    <a:pt x="13915" y="18627"/>
                  </a:lnTo>
                  <a:lnTo>
                    <a:pt x="13306" y="16921"/>
                  </a:lnTo>
                  <a:lnTo>
                    <a:pt x="14523" y="16301"/>
                  </a:lnTo>
                  <a:lnTo>
                    <a:pt x="15436" y="14241"/>
                  </a:lnTo>
                  <a:lnTo>
                    <a:pt x="14929" y="13023"/>
                  </a:lnTo>
                  <a:lnTo>
                    <a:pt x="17383" y="10233"/>
                  </a:lnTo>
                  <a:lnTo>
                    <a:pt x="17363" y="8461"/>
                  </a:lnTo>
                  <a:lnTo>
                    <a:pt x="19980" y="9302"/>
                  </a:lnTo>
                  <a:lnTo>
                    <a:pt x="19757" y="6910"/>
                  </a:lnTo>
                  <a:lnTo>
                    <a:pt x="19533" y="753"/>
                  </a:lnTo>
                  <a:lnTo>
                    <a:pt x="16105" y="2414"/>
                  </a:lnTo>
                  <a:lnTo>
                    <a:pt x="12819" y="0"/>
                  </a:lnTo>
                  <a:lnTo>
                    <a:pt x="10487" y="1484"/>
                  </a:lnTo>
                  <a:lnTo>
                    <a:pt x="649" y="7265"/>
                  </a:lnTo>
                  <a:lnTo>
                    <a:pt x="1602" y="8815"/>
                  </a:lnTo>
                  <a:lnTo>
                    <a:pt x="264" y="10321"/>
                  </a:lnTo>
                  <a:lnTo>
                    <a:pt x="811" y="12182"/>
                  </a:lnTo>
                  <a:lnTo>
                    <a:pt x="0" y="12868"/>
                  </a:lnTo>
                  <a:lnTo>
                    <a:pt x="81" y="13267"/>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183" name="Corse-du-Sud">
              <a:hlinkHover r:id="" action="ppaction://macro?name=Affichage_nom_dept"/>
            </p:cNvPr>
            <p:cNvSpPr>
              <a:spLocks/>
            </p:cNvSpPr>
            <p:nvPr/>
          </p:nvSpPr>
          <p:spPr bwMode="auto">
            <a:xfrm>
              <a:off x="5615559" y="6076950"/>
              <a:ext cx="433387" cy="701675"/>
            </a:xfrm>
            <a:custGeom>
              <a:avLst/>
              <a:gdLst>
                <a:gd name="T0" fmla="*/ 3578 w 20000"/>
                <a:gd name="T1" fmla="*/ 2134 h 20000"/>
                <a:gd name="T2" fmla="*/ 1496 w 20000"/>
                <a:gd name="T3" fmla="*/ 542 h 20000"/>
                <a:gd name="T4" fmla="*/ 440 w 20000"/>
                <a:gd name="T5" fmla="*/ 850 h 20000"/>
                <a:gd name="T6" fmla="*/ 1056 w 20000"/>
                <a:gd name="T7" fmla="*/ 0 h 20000"/>
                <a:gd name="T8" fmla="*/ 1496 w 20000"/>
                <a:gd name="T9" fmla="*/ 235 h 20000"/>
                <a:gd name="T10" fmla="*/ 7419 w 20000"/>
                <a:gd name="T11" fmla="*/ 1103 h 20000"/>
                <a:gd name="T12" fmla="*/ 8475 w 20000"/>
                <a:gd name="T13" fmla="*/ 2550 h 20000"/>
                <a:gd name="T14" fmla="*/ 11760 w 20000"/>
                <a:gd name="T15" fmla="*/ 3544 h 20000"/>
                <a:gd name="T16" fmla="*/ 14399 w 20000"/>
                <a:gd name="T17" fmla="*/ 7125 h 20000"/>
                <a:gd name="T18" fmla="*/ 15748 w 20000"/>
                <a:gd name="T19" fmla="*/ 7125 h 20000"/>
                <a:gd name="T20" fmla="*/ 15924 w 20000"/>
                <a:gd name="T21" fmla="*/ 10470 h 20000"/>
                <a:gd name="T22" fmla="*/ 17801 w 20000"/>
                <a:gd name="T23" fmla="*/ 10995 h 20000"/>
                <a:gd name="T24" fmla="*/ 19912 w 20000"/>
                <a:gd name="T25" fmla="*/ 10362 h 20000"/>
                <a:gd name="T26" fmla="*/ 19971 w 20000"/>
                <a:gd name="T27" fmla="*/ 14087 h 20000"/>
                <a:gd name="T28" fmla="*/ 15543 w 20000"/>
                <a:gd name="T29" fmla="*/ 19982 h 20000"/>
                <a:gd name="T30" fmla="*/ 12581 w 20000"/>
                <a:gd name="T31" fmla="*/ 19512 h 20000"/>
                <a:gd name="T32" fmla="*/ 12933 w 20000"/>
                <a:gd name="T33" fmla="*/ 18590 h 20000"/>
                <a:gd name="T34" fmla="*/ 5132 w 20000"/>
                <a:gd name="T35" fmla="*/ 15986 h 20000"/>
                <a:gd name="T36" fmla="*/ 5630 w 20000"/>
                <a:gd name="T37" fmla="*/ 14521 h 20000"/>
                <a:gd name="T38" fmla="*/ 8446 w 20000"/>
                <a:gd name="T39" fmla="*/ 13743 h 20000"/>
                <a:gd name="T40" fmla="*/ 2493 w 20000"/>
                <a:gd name="T41" fmla="*/ 12586 h 20000"/>
                <a:gd name="T42" fmla="*/ 5865 w 20000"/>
                <a:gd name="T43" fmla="*/ 9530 h 20000"/>
                <a:gd name="T44" fmla="*/ 4604 w 20000"/>
                <a:gd name="T45" fmla="*/ 8825 h 20000"/>
                <a:gd name="T46" fmla="*/ 1290 w 20000"/>
                <a:gd name="T47" fmla="*/ 9349 h 20000"/>
                <a:gd name="T48" fmla="*/ 1056 w 20000"/>
                <a:gd name="T49" fmla="*/ 8083 h 20000"/>
                <a:gd name="T50" fmla="*/ 4692 w 20000"/>
                <a:gd name="T51" fmla="*/ 6456 h 20000"/>
                <a:gd name="T52" fmla="*/ 352 w 20000"/>
                <a:gd name="T53" fmla="*/ 4503 h 20000"/>
                <a:gd name="T54" fmla="*/ 0 w 20000"/>
                <a:gd name="T55" fmla="*/ 2821 h 20000"/>
                <a:gd name="T56" fmla="*/ 3578 w 20000"/>
                <a:gd name="T57" fmla="*/ 2134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0000" h="20000">
                  <a:moveTo>
                    <a:pt x="3578" y="2134"/>
                  </a:moveTo>
                  <a:lnTo>
                    <a:pt x="1496" y="542"/>
                  </a:lnTo>
                  <a:lnTo>
                    <a:pt x="440" y="850"/>
                  </a:lnTo>
                  <a:lnTo>
                    <a:pt x="1056" y="0"/>
                  </a:lnTo>
                  <a:lnTo>
                    <a:pt x="1496" y="235"/>
                  </a:lnTo>
                  <a:lnTo>
                    <a:pt x="7419" y="1103"/>
                  </a:lnTo>
                  <a:lnTo>
                    <a:pt x="8475" y="2550"/>
                  </a:lnTo>
                  <a:lnTo>
                    <a:pt x="11760" y="3544"/>
                  </a:lnTo>
                  <a:lnTo>
                    <a:pt x="14399" y="7125"/>
                  </a:lnTo>
                  <a:lnTo>
                    <a:pt x="15748" y="7125"/>
                  </a:lnTo>
                  <a:lnTo>
                    <a:pt x="15924" y="10470"/>
                  </a:lnTo>
                  <a:lnTo>
                    <a:pt x="17801" y="10995"/>
                  </a:lnTo>
                  <a:lnTo>
                    <a:pt x="19912" y="10362"/>
                  </a:lnTo>
                  <a:lnTo>
                    <a:pt x="19971" y="14087"/>
                  </a:lnTo>
                  <a:lnTo>
                    <a:pt x="15543" y="19982"/>
                  </a:lnTo>
                  <a:lnTo>
                    <a:pt x="12581" y="19512"/>
                  </a:lnTo>
                  <a:lnTo>
                    <a:pt x="12933" y="18590"/>
                  </a:lnTo>
                  <a:lnTo>
                    <a:pt x="5132" y="15986"/>
                  </a:lnTo>
                  <a:lnTo>
                    <a:pt x="5630" y="14521"/>
                  </a:lnTo>
                  <a:lnTo>
                    <a:pt x="8446" y="13743"/>
                  </a:lnTo>
                  <a:lnTo>
                    <a:pt x="2493" y="12586"/>
                  </a:lnTo>
                  <a:lnTo>
                    <a:pt x="5865" y="9530"/>
                  </a:lnTo>
                  <a:lnTo>
                    <a:pt x="4604" y="8825"/>
                  </a:lnTo>
                  <a:lnTo>
                    <a:pt x="1290" y="9349"/>
                  </a:lnTo>
                  <a:lnTo>
                    <a:pt x="1056" y="8083"/>
                  </a:lnTo>
                  <a:lnTo>
                    <a:pt x="4692" y="6456"/>
                  </a:lnTo>
                  <a:lnTo>
                    <a:pt x="352" y="4503"/>
                  </a:lnTo>
                  <a:lnTo>
                    <a:pt x="0" y="2821"/>
                  </a:lnTo>
                  <a:lnTo>
                    <a:pt x="3578" y="2134"/>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184" name="Haute-Corse">
              <a:hlinkHover r:id="" action="ppaction://macro?name=Affichage_nom_dept"/>
            </p:cNvPr>
            <p:cNvSpPr>
              <a:spLocks/>
            </p:cNvSpPr>
            <p:nvPr/>
          </p:nvSpPr>
          <p:spPr bwMode="auto">
            <a:xfrm>
              <a:off x="5637784" y="5656263"/>
              <a:ext cx="496887" cy="808037"/>
            </a:xfrm>
            <a:custGeom>
              <a:avLst/>
              <a:gdLst>
                <a:gd name="T0" fmla="*/ 383 w 20000"/>
                <a:gd name="T1" fmla="*/ 10636 h 20000"/>
                <a:gd name="T2" fmla="*/ 5543 w 20000"/>
                <a:gd name="T3" fmla="*/ 11375 h 20000"/>
                <a:gd name="T4" fmla="*/ 6462 w 20000"/>
                <a:gd name="T5" fmla="*/ 12647 h 20000"/>
                <a:gd name="T6" fmla="*/ 9323 w 20000"/>
                <a:gd name="T7" fmla="*/ 13511 h 20000"/>
                <a:gd name="T8" fmla="*/ 11622 w 20000"/>
                <a:gd name="T9" fmla="*/ 16622 h 20000"/>
                <a:gd name="T10" fmla="*/ 12771 w 20000"/>
                <a:gd name="T11" fmla="*/ 16622 h 20000"/>
                <a:gd name="T12" fmla="*/ 12950 w 20000"/>
                <a:gd name="T13" fmla="*/ 19513 h 20000"/>
                <a:gd name="T14" fmla="*/ 14559 w 20000"/>
                <a:gd name="T15" fmla="*/ 19984 h 20000"/>
                <a:gd name="T16" fmla="*/ 16424 w 20000"/>
                <a:gd name="T17" fmla="*/ 19434 h 20000"/>
                <a:gd name="T18" fmla="*/ 19719 w 20000"/>
                <a:gd name="T19" fmla="*/ 15350 h 20000"/>
                <a:gd name="T20" fmla="*/ 19974 w 20000"/>
                <a:gd name="T21" fmla="*/ 12474 h 20000"/>
                <a:gd name="T22" fmla="*/ 19489 w 20000"/>
                <a:gd name="T23" fmla="*/ 7745 h 20000"/>
                <a:gd name="T24" fmla="*/ 17778 w 20000"/>
                <a:gd name="T25" fmla="*/ 5876 h 20000"/>
                <a:gd name="T26" fmla="*/ 18672 w 20000"/>
                <a:gd name="T27" fmla="*/ 3189 h 20000"/>
                <a:gd name="T28" fmla="*/ 17522 w 20000"/>
                <a:gd name="T29" fmla="*/ 0 h 20000"/>
                <a:gd name="T30" fmla="*/ 15837 w 20000"/>
                <a:gd name="T31" fmla="*/ 173 h 20000"/>
                <a:gd name="T32" fmla="*/ 15326 w 20000"/>
                <a:gd name="T33" fmla="*/ 5310 h 20000"/>
                <a:gd name="T34" fmla="*/ 11954 w 20000"/>
                <a:gd name="T35" fmla="*/ 4540 h 20000"/>
                <a:gd name="T36" fmla="*/ 3959 w 20000"/>
                <a:gd name="T37" fmla="*/ 7541 h 20000"/>
                <a:gd name="T38" fmla="*/ 2989 w 20000"/>
                <a:gd name="T39" fmla="*/ 7086 h 20000"/>
                <a:gd name="T40" fmla="*/ 1660 w 20000"/>
                <a:gd name="T41" fmla="*/ 9725 h 20000"/>
                <a:gd name="T42" fmla="*/ 0 w 20000"/>
                <a:gd name="T43" fmla="*/ 10416 h 20000"/>
                <a:gd name="T44" fmla="*/ 383 w 20000"/>
                <a:gd name="T45" fmla="*/ 10636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0000" h="20000">
                  <a:moveTo>
                    <a:pt x="383" y="10636"/>
                  </a:moveTo>
                  <a:lnTo>
                    <a:pt x="5543" y="11375"/>
                  </a:lnTo>
                  <a:lnTo>
                    <a:pt x="6462" y="12647"/>
                  </a:lnTo>
                  <a:lnTo>
                    <a:pt x="9323" y="13511"/>
                  </a:lnTo>
                  <a:lnTo>
                    <a:pt x="11622" y="16622"/>
                  </a:lnTo>
                  <a:lnTo>
                    <a:pt x="12771" y="16622"/>
                  </a:lnTo>
                  <a:lnTo>
                    <a:pt x="12950" y="19513"/>
                  </a:lnTo>
                  <a:lnTo>
                    <a:pt x="14559" y="19984"/>
                  </a:lnTo>
                  <a:lnTo>
                    <a:pt x="16424" y="19434"/>
                  </a:lnTo>
                  <a:lnTo>
                    <a:pt x="19719" y="15350"/>
                  </a:lnTo>
                  <a:lnTo>
                    <a:pt x="19974" y="12474"/>
                  </a:lnTo>
                  <a:lnTo>
                    <a:pt x="19489" y="7745"/>
                  </a:lnTo>
                  <a:lnTo>
                    <a:pt x="17778" y="5876"/>
                  </a:lnTo>
                  <a:lnTo>
                    <a:pt x="18672" y="3189"/>
                  </a:lnTo>
                  <a:lnTo>
                    <a:pt x="17522" y="0"/>
                  </a:lnTo>
                  <a:lnTo>
                    <a:pt x="15837" y="173"/>
                  </a:lnTo>
                  <a:lnTo>
                    <a:pt x="15326" y="5310"/>
                  </a:lnTo>
                  <a:lnTo>
                    <a:pt x="11954" y="4540"/>
                  </a:lnTo>
                  <a:lnTo>
                    <a:pt x="3959" y="7541"/>
                  </a:lnTo>
                  <a:lnTo>
                    <a:pt x="2989" y="7086"/>
                  </a:lnTo>
                  <a:lnTo>
                    <a:pt x="1660" y="9725"/>
                  </a:lnTo>
                  <a:lnTo>
                    <a:pt x="0" y="10416"/>
                  </a:lnTo>
                  <a:lnTo>
                    <a:pt x="383" y="10636"/>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185" name="Côte-d'Or">
              <a:hlinkHover r:id="" action="ppaction://macro?name=Affichage_nom_dept"/>
            </p:cNvPr>
            <p:cNvSpPr>
              <a:spLocks/>
            </p:cNvSpPr>
            <p:nvPr/>
          </p:nvSpPr>
          <p:spPr bwMode="auto">
            <a:xfrm>
              <a:off x="4070921" y="2811463"/>
              <a:ext cx="676275" cy="771525"/>
            </a:xfrm>
            <a:custGeom>
              <a:avLst/>
              <a:gdLst>
                <a:gd name="T0" fmla="*/ 75 w 20000"/>
                <a:gd name="T1" fmla="*/ 11266 h 20000"/>
                <a:gd name="T2" fmla="*/ 525 w 20000"/>
                <a:gd name="T3" fmla="*/ 12303 h 20000"/>
                <a:gd name="T4" fmla="*/ 975 w 20000"/>
                <a:gd name="T5" fmla="*/ 14030 h 20000"/>
                <a:gd name="T6" fmla="*/ 2287 w 20000"/>
                <a:gd name="T7" fmla="*/ 14605 h 20000"/>
                <a:gd name="T8" fmla="*/ 2024 w 20000"/>
                <a:gd name="T9" fmla="*/ 15526 h 20000"/>
                <a:gd name="T10" fmla="*/ 6785 w 20000"/>
                <a:gd name="T11" fmla="*/ 17944 h 20000"/>
                <a:gd name="T12" fmla="*/ 8679 w 20000"/>
                <a:gd name="T13" fmla="*/ 19984 h 20000"/>
                <a:gd name="T14" fmla="*/ 11771 w 20000"/>
                <a:gd name="T15" fmla="*/ 18734 h 20000"/>
                <a:gd name="T16" fmla="*/ 16476 w 20000"/>
                <a:gd name="T17" fmla="*/ 18454 h 20000"/>
                <a:gd name="T18" fmla="*/ 18969 w 20000"/>
                <a:gd name="T19" fmla="*/ 15461 h 20000"/>
                <a:gd name="T20" fmla="*/ 19981 w 20000"/>
                <a:gd name="T21" fmla="*/ 12632 h 20000"/>
                <a:gd name="T22" fmla="*/ 19550 w 20000"/>
                <a:gd name="T23" fmla="*/ 11086 h 20000"/>
                <a:gd name="T24" fmla="*/ 17901 w 20000"/>
                <a:gd name="T25" fmla="*/ 9803 h 20000"/>
                <a:gd name="T26" fmla="*/ 19344 w 20000"/>
                <a:gd name="T27" fmla="*/ 8701 h 20000"/>
                <a:gd name="T28" fmla="*/ 19269 w 20000"/>
                <a:gd name="T29" fmla="*/ 7385 h 20000"/>
                <a:gd name="T30" fmla="*/ 17788 w 20000"/>
                <a:gd name="T31" fmla="*/ 7319 h 20000"/>
                <a:gd name="T32" fmla="*/ 16214 w 20000"/>
                <a:gd name="T33" fmla="*/ 7829 h 20000"/>
                <a:gd name="T34" fmla="*/ 15052 w 20000"/>
                <a:gd name="T35" fmla="*/ 6069 h 20000"/>
                <a:gd name="T36" fmla="*/ 14302 w 20000"/>
                <a:gd name="T37" fmla="*/ 6612 h 20000"/>
                <a:gd name="T38" fmla="*/ 13008 w 20000"/>
                <a:gd name="T39" fmla="*/ 5576 h 20000"/>
                <a:gd name="T40" fmla="*/ 12052 w 20000"/>
                <a:gd name="T41" fmla="*/ 5773 h 20000"/>
                <a:gd name="T42" fmla="*/ 11546 w 20000"/>
                <a:gd name="T43" fmla="*/ 4408 h 20000"/>
                <a:gd name="T44" fmla="*/ 12502 w 20000"/>
                <a:gd name="T45" fmla="*/ 3668 h 20000"/>
                <a:gd name="T46" fmla="*/ 11246 w 20000"/>
                <a:gd name="T47" fmla="*/ 1908 h 20000"/>
                <a:gd name="T48" fmla="*/ 10291 w 20000"/>
                <a:gd name="T49" fmla="*/ 2007 h 20000"/>
                <a:gd name="T50" fmla="*/ 9991 w 20000"/>
                <a:gd name="T51" fmla="*/ 625 h 20000"/>
                <a:gd name="T52" fmla="*/ 8529 w 20000"/>
                <a:gd name="T53" fmla="*/ 115 h 20000"/>
                <a:gd name="T54" fmla="*/ 6879 w 20000"/>
                <a:gd name="T55" fmla="*/ 0 h 20000"/>
                <a:gd name="T56" fmla="*/ 6523 w 20000"/>
                <a:gd name="T57" fmla="*/ 1036 h 20000"/>
                <a:gd name="T58" fmla="*/ 3299 w 20000"/>
                <a:gd name="T59" fmla="*/ 1217 h 20000"/>
                <a:gd name="T60" fmla="*/ 2999 w 20000"/>
                <a:gd name="T61" fmla="*/ 1875 h 20000"/>
                <a:gd name="T62" fmla="*/ 2399 w 20000"/>
                <a:gd name="T63" fmla="*/ 2714 h 20000"/>
                <a:gd name="T64" fmla="*/ 3449 w 20000"/>
                <a:gd name="T65" fmla="*/ 3273 h 20000"/>
                <a:gd name="T66" fmla="*/ 3524 w 20000"/>
                <a:gd name="T67" fmla="*/ 4852 h 20000"/>
                <a:gd name="T68" fmla="*/ 2324 w 20000"/>
                <a:gd name="T69" fmla="*/ 5428 h 20000"/>
                <a:gd name="T70" fmla="*/ 2849 w 20000"/>
                <a:gd name="T71" fmla="*/ 6151 h 20000"/>
                <a:gd name="T72" fmla="*/ 2062 w 20000"/>
                <a:gd name="T73" fmla="*/ 6283 h 20000"/>
                <a:gd name="T74" fmla="*/ 0 w 20000"/>
                <a:gd name="T75" fmla="*/ 11102 h 20000"/>
                <a:gd name="T76" fmla="*/ 75 w 20000"/>
                <a:gd name="T77" fmla="*/ 11266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0000" h="20000">
                  <a:moveTo>
                    <a:pt x="75" y="11266"/>
                  </a:moveTo>
                  <a:lnTo>
                    <a:pt x="525" y="12303"/>
                  </a:lnTo>
                  <a:lnTo>
                    <a:pt x="975" y="14030"/>
                  </a:lnTo>
                  <a:lnTo>
                    <a:pt x="2287" y="14605"/>
                  </a:lnTo>
                  <a:lnTo>
                    <a:pt x="2024" y="15526"/>
                  </a:lnTo>
                  <a:lnTo>
                    <a:pt x="6785" y="17944"/>
                  </a:lnTo>
                  <a:lnTo>
                    <a:pt x="8679" y="19984"/>
                  </a:lnTo>
                  <a:lnTo>
                    <a:pt x="11771" y="18734"/>
                  </a:lnTo>
                  <a:lnTo>
                    <a:pt x="16476" y="18454"/>
                  </a:lnTo>
                  <a:lnTo>
                    <a:pt x="18969" y="15461"/>
                  </a:lnTo>
                  <a:lnTo>
                    <a:pt x="19981" y="12632"/>
                  </a:lnTo>
                  <a:lnTo>
                    <a:pt x="19550" y="11086"/>
                  </a:lnTo>
                  <a:lnTo>
                    <a:pt x="17901" y="9803"/>
                  </a:lnTo>
                  <a:lnTo>
                    <a:pt x="19344" y="8701"/>
                  </a:lnTo>
                  <a:lnTo>
                    <a:pt x="19269" y="7385"/>
                  </a:lnTo>
                  <a:lnTo>
                    <a:pt x="17788" y="7319"/>
                  </a:lnTo>
                  <a:lnTo>
                    <a:pt x="16214" y="7829"/>
                  </a:lnTo>
                  <a:lnTo>
                    <a:pt x="15052" y="6069"/>
                  </a:lnTo>
                  <a:lnTo>
                    <a:pt x="14302" y="6612"/>
                  </a:lnTo>
                  <a:lnTo>
                    <a:pt x="13008" y="5576"/>
                  </a:lnTo>
                  <a:lnTo>
                    <a:pt x="12052" y="5773"/>
                  </a:lnTo>
                  <a:lnTo>
                    <a:pt x="11546" y="4408"/>
                  </a:lnTo>
                  <a:lnTo>
                    <a:pt x="12502" y="3668"/>
                  </a:lnTo>
                  <a:lnTo>
                    <a:pt x="11246" y="1908"/>
                  </a:lnTo>
                  <a:lnTo>
                    <a:pt x="10291" y="2007"/>
                  </a:lnTo>
                  <a:lnTo>
                    <a:pt x="9991" y="625"/>
                  </a:lnTo>
                  <a:lnTo>
                    <a:pt x="8529" y="115"/>
                  </a:lnTo>
                  <a:lnTo>
                    <a:pt x="6879" y="0"/>
                  </a:lnTo>
                  <a:lnTo>
                    <a:pt x="6523" y="1036"/>
                  </a:lnTo>
                  <a:lnTo>
                    <a:pt x="3299" y="1217"/>
                  </a:lnTo>
                  <a:lnTo>
                    <a:pt x="2999" y="1875"/>
                  </a:lnTo>
                  <a:lnTo>
                    <a:pt x="2399" y="2714"/>
                  </a:lnTo>
                  <a:lnTo>
                    <a:pt x="3449" y="3273"/>
                  </a:lnTo>
                  <a:lnTo>
                    <a:pt x="3524" y="4852"/>
                  </a:lnTo>
                  <a:lnTo>
                    <a:pt x="2324" y="5428"/>
                  </a:lnTo>
                  <a:lnTo>
                    <a:pt x="2849" y="6151"/>
                  </a:lnTo>
                  <a:lnTo>
                    <a:pt x="2062" y="6283"/>
                  </a:lnTo>
                  <a:lnTo>
                    <a:pt x="0" y="11102"/>
                  </a:lnTo>
                  <a:lnTo>
                    <a:pt x="75" y="11266"/>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186" name="Côtes d'Armor">
              <a:hlinkHover r:id="" action="ppaction://macro?name=Affichage_nom_dept"/>
            </p:cNvPr>
            <p:cNvSpPr>
              <a:spLocks/>
            </p:cNvSpPr>
            <p:nvPr/>
          </p:nvSpPr>
          <p:spPr bwMode="auto">
            <a:xfrm>
              <a:off x="564134" y="2108200"/>
              <a:ext cx="782637" cy="595313"/>
            </a:xfrm>
            <a:custGeom>
              <a:avLst/>
              <a:gdLst>
                <a:gd name="T0" fmla="*/ 65 w 20000"/>
                <a:gd name="T1" fmla="*/ 4733 h 20000"/>
                <a:gd name="T2" fmla="*/ 1250 w 20000"/>
                <a:gd name="T3" fmla="*/ 7377 h 20000"/>
                <a:gd name="T4" fmla="*/ 455 w 20000"/>
                <a:gd name="T5" fmla="*/ 8721 h 20000"/>
                <a:gd name="T6" fmla="*/ 1006 w 20000"/>
                <a:gd name="T7" fmla="*/ 9382 h 20000"/>
                <a:gd name="T8" fmla="*/ 276 w 20000"/>
                <a:gd name="T9" fmla="*/ 10618 h 20000"/>
                <a:gd name="T10" fmla="*/ 1185 w 20000"/>
                <a:gd name="T11" fmla="*/ 12388 h 20000"/>
                <a:gd name="T12" fmla="*/ 438 w 20000"/>
                <a:gd name="T13" fmla="*/ 15288 h 20000"/>
                <a:gd name="T14" fmla="*/ 3799 w 20000"/>
                <a:gd name="T15" fmla="*/ 16780 h 20000"/>
                <a:gd name="T16" fmla="*/ 6153 w 20000"/>
                <a:gd name="T17" fmla="*/ 15437 h 20000"/>
                <a:gd name="T18" fmla="*/ 9156 w 20000"/>
                <a:gd name="T19" fmla="*/ 17100 h 20000"/>
                <a:gd name="T20" fmla="*/ 9513 w 20000"/>
                <a:gd name="T21" fmla="*/ 18571 h 20000"/>
                <a:gd name="T22" fmla="*/ 10942 w 20000"/>
                <a:gd name="T23" fmla="*/ 17846 h 20000"/>
                <a:gd name="T24" fmla="*/ 10812 w 20000"/>
                <a:gd name="T25" fmla="*/ 19979 h 20000"/>
                <a:gd name="T26" fmla="*/ 12143 w 20000"/>
                <a:gd name="T27" fmla="*/ 19104 h 20000"/>
                <a:gd name="T28" fmla="*/ 12532 w 20000"/>
                <a:gd name="T29" fmla="*/ 17207 h 20000"/>
                <a:gd name="T30" fmla="*/ 15244 w 20000"/>
                <a:gd name="T31" fmla="*/ 18102 h 20000"/>
                <a:gd name="T32" fmla="*/ 16623 w 20000"/>
                <a:gd name="T33" fmla="*/ 15544 h 20000"/>
                <a:gd name="T34" fmla="*/ 19286 w 20000"/>
                <a:gd name="T35" fmla="*/ 14925 h 20000"/>
                <a:gd name="T36" fmla="*/ 19692 w 20000"/>
                <a:gd name="T37" fmla="*/ 13497 h 20000"/>
                <a:gd name="T38" fmla="*/ 19984 w 20000"/>
                <a:gd name="T39" fmla="*/ 9232 h 20000"/>
                <a:gd name="T40" fmla="*/ 17727 w 20000"/>
                <a:gd name="T41" fmla="*/ 7569 h 20000"/>
                <a:gd name="T42" fmla="*/ 16656 w 20000"/>
                <a:gd name="T43" fmla="*/ 8038 h 20000"/>
                <a:gd name="T44" fmla="*/ 16282 w 20000"/>
                <a:gd name="T45" fmla="*/ 6418 h 20000"/>
                <a:gd name="T46" fmla="*/ 15325 w 20000"/>
                <a:gd name="T47" fmla="*/ 6908 h 20000"/>
                <a:gd name="T48" fmla="*/ 15958 w 20000"/>
                <a:gd name="T49" fmla="*/ 5906 h 20000"/>
                <a:gd name="T50" fmla="*/ 15503 w 20000"/>
                <a:gd name="T51" fmla="*/ 5394 h 20000"/>
                <a:gd name="T52" fmla="*/ 13620 w 20000"/>
                <a:gd name="T53" fmla="*/ 6205 h 20000"/>
                <a:gd name="T54" fmla="*/ 11071 w 20000"/>
                <a:gd name="T55" fmla="*/ 9211 h 20000"/>
                <a:gd name="T56" fmla="*/ 8669 w 20000"/>
                <a:gd name="T57" fmla="*/ 3070 h 20000"/>
                <a:gd name="T58" fmla="*/ 7078 w 20000"/>
                <a:gd name="T59" fmla="*/ 1429 h 20000"/>
                <a:gd name="T60" fmla="*/ 7175 w 20000"/>
                <a:gd name="T61" fmla="*/ 0 h 20000"/>
                <a:gd name="T62" fmla="*/ 5633 w 20000"/>
                <a:gd name="T63" fmla="*/ 1087 h 20000"/>
                <a:gd name="T64" fmla="*/ 5422 w 20000"/>
                <a:gd name="T65" fmla="*/ 192 h 20000"/>
                <a:gd name="T66" fmla="*/ 3685 w 20000"/>
                <a:gd name="T67" fmla="*/ 1109 h 20000"/>
                <a:gd name="T68" fmla="*/ 2386 w 20000"/>
                <a:gd name="T69" fmla="*/ 512 h 20000"/>
                <a:gd name="T70" fmla="*/ 1218 w 20000"/>
                <a:gd name="T71" fmla="*/ 1578 h 20000"/>
                <a:gd name="T72" fmla="*/ 1088 w 20000"/>
                <a:gd name="T73" fmla="*/ 4158 h 20000"/>
                <a:gd name="T74" fmla="*/ 357 w 20000"/>
                <a:gd name="T75" fmla="*/ 3923 h 20000"/>
                <a:gd name="T76" fmla="*/ 0 w 20000"/>
                <a:gd name="T77" fmla="*/ 4499 h 20000"/>
                <a:gd name="T78" fmla="*/ 65 w 20000"/>
                <a:gd name="T79" fmla="*/ 4733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0000" h="20000">
                  <a:moveTo>
                    <a:pt x="65" y="4733"/>
                  </a:moveTo>
                  <a:lnTo>
                    <a:pt x="1250" y="7377"/>
                  </a:lnTo>
                  <a:lnTo>
                    <a:pt x="455" y="8721"/>
                  </a:lnTo>
                  <a:lnTo>
                    <a:pt x="1006" y="9382"/>
                  </a:lnTo>
                  <a:lnTo>
                    <a:pt x="276" y="10618"/>
                  </a:lnTo>
                  <a:lnTo>
                    <a:pt x="1185" y="12388"/>
                  </a:lnTo>
                  <a:lnTo>
                    <a:pt x="438" y="15288"/>
                  </a:lnTo>
                  <a:lnTo>
                    <a:pt x="3799" y="16780"/>
                  </a:lnTo>
                  <a:lnTo>
                    <a:pt x="6153" y="15437"/>
                  </a:lnTo>
                  <a:lnTo>
                    <a:pt x="9156" y="17100"/>
                  </a:lnTo>
                  <a:lnTo>
                    <a:pt x="9513" y="18571"/>
                  </a:lnTo>
                  <a:lnTo>
                    <a:pt x="10942" y="17846"/>
                  </a:lnTo>
                  <a:lnTo>
                    <a:pt x="10812" y="19979"/>
                  </a:lnTo>
                  <a:lnTo>
                    <a:pt x="12143" y="19104"/>
                  </a:lnTo>
                  <a:lnTo>
                    <a:pt x="12532" y="17207"/>
                  </a:lnTo>
                  <a:lnTo>
                    <a:pt x="15244" y="18102"/>
                  </a:lnTo>
                  <a:lnTo>
                    <a:pt x="16623" y="15544"/>
                  </a:lnTo>
                  <a:lnTo>
                    <a:pt x="19286" y="14925"/>
                  </a:lnTo>
                  <a:lnTo>
                    <a:pt x="19692" y="13497"/>
                  </a:lnTo>
                  <a:lnTo>
                    <a:pt x="19984" y="9232"/>
                  </a:lnTo>
                  <a:lnTo>
                    <a:pt x="17727" y="7569"/>
                  </a:lnTo>
                  <a:lnTo>
                    <a:pt x="16656" y="8038"/>
                  </a:lnTo>
                  <a:lnTo>
                    <a:pt x="16282" y="6418"/>
                  </a:lnTo>
                  <a:lnTo>
                    <a:pt x="15325" y="6908"/>
                  </a:lnTo>
                  <a:lnTo>
                    <a:pt x="15958" y="5906"/>
                  </a:lnTo>
                  <a:lnTo>
                    <a:pt x="15503" y="5394"/>
                  </a:lnTo>
                  <a:lnTo>
                    <a:pt x="13620" y="6205"/>
                  </a:lnTo>
                  <a:lnTo>
                    <a:pt x="11071" y="9211"/>
                  </a:lnTo>
                  <a:lnTo>
                    <a:pt x="8669" y="3070"/>
                  </a:lnTo>
                  <a:lnTo>
                    <a:pt x="7078" y="1429"/>
                  </a:lnTo>
                  <a:lnTo>
                    <a:pt x="7175" y="0"/>
                  </a:lnTo>
                  <a:lnTo>
                    <a:pt x="5633" y="1087"/>
                  </a:lnTo>
                  <a:lnTo>
                    <a:pt x="5422" y="192"/>
                  </a:lnTo>
                  <a:lnTo>
                    <a:pt x="3685" y="1109"/>
                  </a:lnTo>
                  <a:lnTo>
                    <a:pt x="2386" y="512"/>
                  </a:lnTo>
                  <a:lnTo>
                    <a:pt x="1218" y="1578"/>
                  </a:lnTo>
                  <a:lnTo>
                    <a:pt x="1088" y="4158"/>
                  </a:lnTo>
                  <a:lnTo>
                    <a:pt x="357" y="3923"/>
                  </a:lnTo>
                  <a:lnTo>
                    <a:pt x="0" y="4499"/>
                  </a:lnTo>
                  <a:lnTo>
                    <a:pt x="65" y="4733"/>
                  </a:lnTo>
                  <a:close/>
                </a:path>
              </a:pathLst>
            </a:custGeom>
            <a:solidFill>
              <a:schemeClr val="accent1">
                <a:lumMod val="60000"/>
                <a:lumOff val="40000"/>
              </a:schemeClr>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187" name="Creuse">
              <a:hlinkHover r:id="" action="ppaction://macro?name=Affichage_nom_dept"/>
            </p:cNvPr>
            <p:cNvSpPr>
              <a:spLocks/>
            </p:cNvSpPr>
            <p:nvPr/>
          </p:nvSpPr>
          <p:spPr bwMode="auto">
            <a:xfrm>
              <a:off x="2802509" y="3883025"/>
              <a:ext cx="582612" cy="544513"/>
            </a:xfrm>
            <a:custGeom>
              <a:avLst/>
              <a:gdLst>
                <a:gd name="T0" fmla="*/ 153 w 20000"/>
                <a:gd name="T1" fmla="*/ 6270 h 20000"/>
                <a:gd name="T2" fmla="*/ 1786 w 20000"/>
                <a:gd name="T3" fmla="*/ 7786 h 20000"/>
                <a:gd name="T4" fmla="*/ 3028 w 20000"/>
                <a:gd name="T5" fmla="*/ 11632 h 20000"/>
                <a:gd name="T6" fmla="*/ 1852 w 20000"/>
                <a:gd name="T7" fmla="*/ 12844 h 20000"/>
                <a:gd name="T8" fmla="*/ 3965 w 20000"/>
                <a:gd name="T9" fmla="*/ 13240 h 20000"/>
                <a:gd name="T10" fmla="*/ 3747 w 20000"/>
                <a:gd name="T11" fmla="*/ 15198 h 20000"/>
                <a:gd name="T12" fmla="*/ 6122 w 20000"/>
                <a:gd name="T13" fmla="*/ 14755 h 20000"/>
                <a:gd name="T14" fmla="*/ 7952 w 20000"/>
                <a:gd name="T15" fmla="*/ 16573 h 20000"/>
                <a:gd name="T16" fmla="*/ 8148 w 20000"/>
                <a:gd name="T17" fmla="*/ 18998 h 20000"/>
                <a:gd name="T18" fmla="*/ 10675 w 20000"/>
                <a:gd name="T19" fmla="*/ 17436 h 20000"/>
                <a:gd name="T20" fmla="*/ 14183 w 20000"/>
                <a:gd name="T21" fmla="*/ 19977 h 20000"/>
                <a:gd name="T22" fmla="*/ 17887 w 20000"/>
                <a:gd name="T23" fmla="*/ 18205 h 20000"/>
                <a:gd name="T24" fmla="*/ 16253 w 20000"/>
                <a:gd name="T25" fmla="*/ 15897 h 20000"/>
                <a:gd name="T26" fmla="*/ 16471 w 20000"/>
                <a:gd name="T27" fmla="*/ 15641 h 20000"/>
                <a:gd name="T28" fmla="*/ 19978 w 20000"/>
                <a:gd name="T29" fmla="*/ 12261 h 20000"/>
                <a:gd name="T30" fmla="*/ 19216 w 20000"/>
                <a:gd name="T31" fmla="*/ 8159 h 20000"/>
                <a:gd name="T32" fmla="*/ 17952 w 20000"/>
                <a:gd name="T33" fmla="*/ 4732 h 20000"/>
                <a:gd name="T34" fmla="*/ 15054 w 20000"/>
                <a:gd name="T35" fmla="*/ 2984 h 20000"/>
                <a:gd name="T36" fmla="*/ 14728 w 20000"/>
                <a:gd name="T37" fmla="*/ 1212 h 20000"/>
                <a:gd name="T38" fmla="*/ 14553 w 20000"/>
                <a:gd name="T39" fmla="*/ 979 h 20000"/>
                <a:gd name="T40" fmla="*/ 12854 w 20000"/>
                <a:gd name="T41" fmla="*/ 909 h 20000"/>
                <a:gd name="T42" fmla="*/ 6863 w 20000"/>
                <a:gd name="T43" fmla="*/ 0 h 20000"/>
                <a:gd name="T44" fmla="*/ 5664 w 20000"/>
                <a:gd name="T45" fmla="*/ 1608 h 20000"/>
                <a:gd name="T46" fmla="*/ 2397 w 20000"/>
                <a:gd name="T47" fmla="*/ 653 h 20000"/>
                <a:gd name="T48" fmla="*/ 763 w 20000"/>
                <a:gd name="T49" fmla="*/ 2424 h 20000"/>
                <a:gd name="T50" fmla="*/ 1002 w 20000"/>
                <a:gd name="T51" fmla="*/ 4452 h 20000"/>
                <a:gd name="T52" fmla="*/ 0 w 20000"/>
                <a:gd name="T53" fmla="*/ 5758 h 20000"/>
                <a:gd name="T54" fmla="*/ 153 w 20000"/>
                <a:gd name="T55" fmla="*/ 6270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0000" h="20000">
                  <a:moveTo>
                    <a:pt x="153" y="6270"/>
                  </a:moveTo>
                  <a:lnTo>
                    <a:pt x="1786" y="7786"/>
                  </a:lnTo>
                  <a:lnTo>
                    <a:pt x="3028" y="11632"/>
                  </a:lnTo>
                  <a:lnTo>
                    <a:pt x="1852" y="12844"/>
                  </a:lnTo>
                  <a:lnTo>
                    <a:pt x="3965" y="13240"/>
                  </a:lnTo>
                  <a:lnTo>
                    <a:pt x="3747" y="15198"/>
                  </a:lnTo>
                  <a:lnTo>
                    <a:pt x="6122" y="14755"/>
                  </a:lnTo>
                  <a:lnTo>
                    <a:pt x="7952" y="16573"/>
                  </a:lnTo>
                  <a:lnTo>
                    <a:pt x="8148" y="18998"/>
                  </a:lnTo>
                  <a:lnTo>
                    <a:pt x="10675" y="17436"/>
                  </a:lnTo>
                  <a:lnTo>
                    <a:pt x="14183" y="19977"/>
                  </a:lnTo>
                  <a:lnTo>
                    <a:pt x="17887" y="18205"/>
                  </a:lnTo>
                  <a:lnTo>
                    <a:pt x="16253" y="15897"/>
                  </a:lnTo>
                  <a:lnTo>
                    <a:pt x="16471" y="15641"/>
                  </a:lnTo>
                  <a:lnTo>
                    <a:pt x="19978" y="12261"/>
                  </a:lnTo>
                  <a:lnTo>
                    <a:pt x="19216" y="8159"/>
                  </a:lnTo>
                  <a:lnTo>
                    <a:pt x="17952" y="4732"/>
                  </a:lnTo>
                  <a:lnTo>
                    <a:pt x="15054" y="2984"/>
                  </a:lnTo>
                  <a:lnTo>
                    <a:pt x="14728" y="1212"/>
                  </a:lnTo>
                  <a:lnTo>
                    <a:pt x="14553" y="979"/>
                  </a:lnTo>
                  <a:lnTo>
                    <a:pt x="12854" y="909"/>
                  </a:lnTo>
                  <a:lnTo>
                    <a:pt x="6863" y="0"/>
                  </a:lnTo>
                  <a:lnTo>
                    <a:pt x="5664" y="1608"/>
                  </a:lnTo>
                  <a:lnTo>
                    <a:pt x="2397" y="653"/>
                  </a:lnTo>
                  <a:lnTo>
                    <a:pt x="763" y="2424"/>
                  </a:lnTo>
                  <a:lnTo>
                    <a:pt x="1002" y="4452"/>
                  </a:lnTo>
                  <a:lnTo>
                    <a:pt x="0" y="5758"/>
                  </a:lnTo>
                  <a:lnTo>
                    <a:pt x="153" y="6270"/>
                  </a:lnTo>
                  <a:close/>
                </a:path>
              </a:pathLst>
            </a:custGeom>
            <a:solidFill>
              <a:srgbClr val="00B050"/>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188" name="Dordogne">
              <a:hlinkHover r:id="" action="ppaction://macro?name=Affichage_nom_dept"/>
            </p:cNvPr>
            <p:cNvSpPr>
              <a:spLocks/>
            </p:cNvSpPr>
            <p:nvPr/>
          </p:nvSpPr>
          <p:spPr bwMode="auto">
            <a:xfrm>
              <a:off x="2092896" y="4376738"/>
              <a:ext cx="723900" cy="785812"/>
            </a:xfrm>
            <a:custGeom>
              <a:avLst/>
              <a:gdLst>
                <a:gd name="T0" fmla="*/ 88 w 20000"/>
                <a:gd name="T1" fmla="*/ 14475 h 20000"/>
                <a:gd name="T2" fmla="*/ 1630 w 20000"/>
                <a:gd name="T3" fmla="*/ 10921 h 20000"/>
                <a:gd name="T4" fmla="*/ 1297 w 20000"/>
                <a:gd name="T5" fmla="*/ 10048 h 20000"/>
                <a:gd name="T6" fmla="*/ 158 w 20000"/>
                <a:gd name="T7" fmla="*/ 10194 h 20000"/>
                <a:gd name="T8" fmla="*/ 806 w 20000"/>
                <a:gd name="T9" fmla="*/ 8562 h 20000"/>
                <a:gd name="T10" fmla="*/ 2612 w 20000"/>
                <a:gd name="T11" fmla="*/ 8498 h 20000"/>
                <a:gd name="T12" fmla="*/ 4452 w 20000"/>
                <a:gd name="T13" fmla="*/ 6979 h 20000"/>
                <a:gd name="T14" fmla="*/ 4505 w 20000"/>
                <a:gd name="T15" fmla="*/ 4847 h 20000"/>
                <a:gd name="T16" fmla="*/ 6748 w 20000"/>
                <a:gd name="T17" fmla="*/ 3780 h 20000"/>
                <a:gd name="T18" fmla="*/ 7975 w 20000"/>
                <a:gd name="T19" fmla="*/ 1212 h 20000"/>
                <a:gd name="T20" fmla="*/ 9553 w 20000"/>
                <a:gd name="T21" fmla="*/ 0 h 20000"/>
                <a:gd name="T22" fmla="*/ 10990 w 20000"/>
                <a:gd name="T23" fmla="*/ 452 h 20000"/>
                <a:gd name="T24" fmla="*/ 11867 w 20000"/>
                <a:gd name="T25" fmla="*/ 2391 h 20000"/>
                <a:gd name="T26" fmla="*/ 12621 w 20000"/>
                <a:gd name="T27" fmla="*/ 1648 h 20000"/>
                <a:gd name="T28" fmla="*/ 14671 w 20000"/>
                <a:gd name="T29" fmla="*/ 1939 h 20000"/>
                <a:gd name="T30" fmla="*/ 15478 w 20000"/>
                <a:gd name="T31" fmla="*/ 3247 h 20000"/>
                <a:gd name="T32" fmla="*/ 16512 w 20000"/>
                <a:gd name="T33" fmla="*/ 3393 h 20000"/>
                <a:gd name="T34" fmla="*/ 15828 w 20000"/>
                <a:gd name="T35" fmla="*/ 4087 h 20000"/>
                <a:gd name="T36" fmla="*/ 17686 w 20000"/>
                <a:gd name="T37" fmla="*/ 4798 h 20000"/>
                <a:gd name="T38" fmla="*/ 18510 w 20000"/>
                <a:gd name="T39" fmla="*/ 5929 h 20000"/>
                <a:gd name="T40" fmla="*/ 17353 w 20000"/>
                <a:gd name="T41" fmla="*/ 7027 h 20000"/>
                <a:gd name="T42" fmla="*/ 17826 w 20000"/>
                <a:gd name="T43" fmla="*/ 8384 h 20000"/>
                <a:gd name="T44" fmla="*/ 17125 w 20000"/>
                <a:gd name="T45" fmla="*/ 8885 h 20000"/>
                <a:gd name="T46" fmla="*/ 17195 w 20000"/>
                <a:gd name="T47" fmla="*/ 9176 h 20000"/>
                <a:gd name="T48" fmla="*/ 19544 w 20000"/>
                <a:gd name="T49" fmla="*/ 10485 h 20000"/>
                <a:gd name="T50" fmla="*/ 19053 w 20000"/>
                <a:gd name="T51" fmla="*/ 10889 h 20000"/>
                <a:gd name="T52" fmla="*/ 19982 w 20000"/>
                <a:gd name="T53" fmla="*/ 12326 h 20000"/>
                <a:gd name="T54" fmla="*/ 19807 w 20000"/>
                <a:gd name="T55" fmla="*/ 14798 h 20000"/>
                <a:gd name="T56" fmla="*/ 14724 w 20000"/>
                <a:gd name="T57" fmla="*/ 19984 h 20000"/>
                <a:gd name="T58" fmla="*/ 13514 w 20000"/>
                <a:gd name="T59" fmla="*/ 18740 h 20000"/>
                <a:gd name="T60" fmla="*/ 11534 w 20000"/>
                <a:gd name="T61" fmla="*/ 19386 h 20000"/>
                <a:gd name="T62" fmla="*/ 10990 w 20000"/>
                <a:gd name="T63" fmla="*/ 17658 h 20000"/>
                <a:gd name="T64" fmla="*/ 5118 w 20000"/>
                <a:gd name="T65" fmla="*/ 18223 h 20000"/>
                <a:gd name="T66" fmla="*/ 4347 w 20000"/>
                <a:gd name="T67" fmla="*/ 16349 h 20000"/>
                <a:gd name="T68" fmla="*/ 4347 w 20000"/>
                <a:gd name="T69" fmla="*/ 14443 h 20000"/>
                <a:gd name="T70" fmla="*/ 2945 w 20000"/>
                <a:gd name="T71" fmla="*/ 15234 h 20000"/>
                <a:gd name="T72" fmla="*/ 0 w 20000"/>
                <a:gd name="T73" fmla="*/ 14588 h 20000"/>
                <a:gd name="T74" fmla="*/ 88 w 20000"/>
                <a:gd name="T75" fmla="*/ 14475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0000" h="20000">
                  <a:moveTo>
                    <a:pt x="88" y="14475"/>
                  </a:moveTo>
                  <a:lnTo>
                    <a:pt x="1630" y="10921"/>
                  </a:lnTo>
                  <a:lnTo>
                    <a:pt x="1297" y="10048"/>
                  </a:lnTo>
                  <a:lnTo>
                    <a:pt x="158" y="10194"/>
                  </a:lnTo>
                  <a:lnTo>
                    <a:pt x="806" y="8562"/>
                  </a:lnTo>
                  <a:lnTo>
                    <a:pt x="2612" y="8498"/>
                  </a:lnTo>
                  <a:lnTo>
                    <a:pt x="4452" y="6979"/>
                  </a:lnTo>
                  <a:lnTo>
                    <a:pt x="4505" y="4847"/>
                  </a:lnTo>
                  <a:lnTo>
                    <a:pt x="6748" y="3780"/>
                  </a:lnTo>
                  <a:lnTo>
                    <a:pt x="7975" y="1212"/>
                  </a:lnTo>
                  <a:lnTo>
                    <a:pt x="9553" y="0"/>
                  </a:lnTo>
                  <a:lnTo>
                    <a:pt x="10990" y="452"/>
                  </a:lnTo>
                  <a:lnTo>
                    <a:pt x="11867" y="2391"/>
                  </a:lnTo>
                  <a:lnTo>
                    <a:pt x="12621" y="1648"/>
                  </a:lnTo>
                  <a:lnTo>
                    <a:pt x="14671" y="1939"/>
                  </a:lnTo>
                  <a:lnTo>
                    <a:pt x="15478" y="3247"/>
                  </a:lnTo>
                  <a:lnTo>
                    <a:pt x="16512" y="3393"/>
                  </a:lnTo>
                  <a:lnTo>
                    <a:pt x="15828" y="4087"/>
                  </a:lnTo>
                  <a:lnTo>
                    <a:pt x="17686" y="4798"/>
                  </a:lnTo>
                  <a:lnTo>
                    <a:pt x="18510" y="5929"/>
                  </a:lnTo>
                  <a:lnTo>
                    <a:pt x="17353" y="7027"/>
                  </a:lnTo>
                  <a:lnTo>
                    <a:pt x="17826" y="8384"/>
                  </a:lnTo>
                  <a:lnTo>
                    <a:pt x="17125" y="8885"/>
                  </a:lnTo>
                  <a:lnTo>
                    <a:pt x="17195" y="9176"/>
                  </a:lnTo>
                  <a:lnTo>
                    <a:pt x="19544" y="10485"/>
                  </a:lnTo>
                  <a:lnTo>
                    <a:pt x="19053" y="10889"/>
                  </a:lnTo>
                  <a:lnTo>
                    <a:pt x="19982" y="12326"/>
                  </a:lnTo>
                  <a:lnTo>
                    <a:pt x="19807" y="14798"/>
                  </a:lnTo>
                  <a:lnTo>
                    <a:pt x="14724" y="19984"/>
                  </a:lnTo>
                  <a:lnTo>
                    <a:pt x="13514" y="18740"/>
                  </a:lnTo>
                  <a:lnTo>
                    <a:pt x="11534" y="19386"/>
                  </a:lnTo>
                  <a:lnTo>
                    <a:pt x="10990" y="17658"/>
                  </a:lnTo>
                  <a:lnTo>
                    <a:pt x="5118" y="18223"/>
                  </a:lnTo>
                  <a:lnTo>
                    <a:pt x="4347" y="16349"/>
                  </a:lnTo>
                  <a:lnTo>
                    <a:pt x="4347" y="14443"/>
                  </a:lnTo>
                  <a:lnTo>
                    <a:pt x="2945" y="15234"/>
                  </a:lnTo>
                  <a:lnTo>
                    <a:pt x="0" y="14588"/>
                  </a:lnTo>
                  <a:lnTo>
                    <a:pt x="88" y="14475"/>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189" name="Doubs">
              <a:hlinkHover r:id="" action="ppaction://macro?name=Affichage_nom_dept"/>
            </p:cNvPr>
            <p:cNvSpPr>
              <a:spLocks/>
            </p:cNvSpPr>
            <p:nvPr/>
          </p:nvSpPr>
          <p:spPr bwMode="auto">
            <a:xfrm>
              <a:off x="4832921" y="3095625"/>
              <a:ext cx="628650" cy="706438"/>
            </a:xfrm>
            <a:custGeom>
              <a:avLst/>
              <a:gdLst>
                <a:gd name="T0" fmla="*/ 141 w 20000"/>
                <a:gd name="T1" fmla="*/ 6307 h 20000"/>
                <a:gd name="T2" fmla="*/ 7859 w 20000"/>
                <a:gd name="T3" fmla="*/ 3360 h 20000"/>
                <a:gd name="T4" fmla="*/ 9071 w 20000"/>
                <a:gd name="T5" fmla="*/ 1545 h 20000"/>
                <a:gd name="T6" fmla="*/ 12343 w 20000"/>
                <a:gd name="T7" fmla="*/ 1671 h 20000"/>
                <a:gd name="T8" fmla="*/ 13859 w 20000"/>
                <a:gd name="T9" fmla="*/ 0 h 20000"/>
                <a:gd name="T10" fmla="*/ 16000 w 20000"/>
                <a:gd name="T11" fmla="*/ 216 h 20000"/>
                <a:gd name="T12" fmla="*/ 18101 w 20000"/>
                <a:gd name="T13" fmla="*/ 1042 h 20000"/>
                <a:gd name="T14" fmla="*/ 17414 w 20000"/>
                <a:gd name="T15" fmla="*/ 1420 h 20000"/>
                <a:gd name="T16" fmla="*/ 18101 w 20000"/>
                <a:gd name="T17" fmla="*/ 2606 h 20000"/>
                <a:gd name="T18" fmla="*/ 17333 w 20000"/>
                <a:gd name="T19" fmla="*/ 4151 h 20000"/>
                <a:gd name="T20" fmla="*/ 19980 w 20000"/>
                <a:gd name="T21" fmla="*/ 4259 h 20000"/>
                <a:gd name="T22" fmla="*/ 14970 w 20000"/>
                <a:gd name="T23" fmla="*/ 10332 h 20000"/>
                <a:gd name="T24" fmla="*/ 11051 w 20000"/>
                <a:gd name="T25" fmla="*/ 12650 h 20000"/>
                <a:gd name="T26" fmla="*/ 11273 w 20000"/>
                <a:gd name="T27" fmla="*/ 15885 h 20000"/>
                <a:gd name="T28" fmla="*/ 6929 w 20000"/>
                <a:gd name="T29" fmla="*/ 19982 h 20000"/>
                <a:gd name="T30" fmla="*/ 5596 w 20000"/>
                <a:gd name="T31" fmla="*/ 19066 h 20000"/>
                <a:gd name="T32" fmla="*/ 5919 w 20000"/>
                <a:gd name="T33" fmla="*/ 17466 h 20000"/>
                <a:gd name="T34" fmla="*/ 7798 w 20000"/>
                <a:gd name="T35" fmla="*/ 15723 h 20000"/>
                <a:gd name="T36" fmla="*/ 5051 w 20000"/>
                <a:gd name="T37" fmla="*/ 14286 h 20000"/>
                <a:gd name="T38" fmla="*/ 3333 w 20000"/>
                <a:gd name="T39" fmla="*/ 11177 h 20000"/>
                <a:gd name="T40" fmla="*/ 1677 w 20000"/>
                <a:gd name="T41" fmla="*/ 10584 h 20000"/>
                <a:gd name="T42" fmla="*/ 848 w 20000"/>
                <a:gd name="T43" fmla="*/ 11177 h 20000"/>
                <a:gd name="T44" fmla="*/ 1899 w 20000"/>
                <a:gd name="T45" fmla="*/ 8805 h 20000"/>
                <a:gd name="T46" fmla="*/ 0 w 20000"/>
                <a:gd name="T47" fmla="*/ 6379 h 20000"/>
                <a:gd name="T48" fmla="*/ 141 w 20000"/>
                <a:gd name="T49" fmla="*/ 6307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0000" h="20000">
                  <a:moveTo>
                    <a:pt x="141" y="6307"/>
                  </a:moveTo>
                  <a:lnTo>
                    <a:pt x="7859" y="3360"/>
                  </a:lnTo>
                  <a:lnTo>
                    <a:pt x="9071" y="1545"/>
                  </a:lnTo>
                  <a:lnTo>
                    <a:pt x="12343" y="1671"/>
                  </a:lnTo>
                  <a:lnTo>
                    <a:pt x="13859" y="0"/>
                  </a:lnTo>
                  <a:lnTo>
                    <a:pt x="16000" y="216"/>
                  </a:lnTo>
                  <a:lnTo>
                    <a:pt x="18101" y="1042"/>
                  </a:lnTo>
                  <a:lnTo>
                    <a:pt x="17414" y="1420"/>
                  </a:lnTo>
                  <a:lnTo>
                    <a:pt x="18101" y="2606"/>
                  </a:lnTo>
                  <a:lnTo>
                    <a:pt x="17333" y="4151"/>
                  </a:lnTo>
                  <a:lnTo>
                    <a:pt x="19980" y="4259"/>
                  </a:lnTo>
                  <a:lnTo>
                    <a:pt x="14970" y="10332"/>
                  </a:lnTo>
                  <a:lnTo>
                    <a:pt x="11051" y="12650"/>
                  </a:lnTo>
                  <a:lnTo>
                    <a:pt x="11273" y="15885"/>
                  </a:lnTo>
                  <a:lnTo>
                    <a:pt x="6929" y="19982"/>
                  </a:lnTo>
                  <a:lnTo>
                    <a:pt x="5596" y="19066"/>
                  </a:lnTo>
                  <a:lnTo>
                    <a:pt x="5919" y="17466"/>
                  </a:lnTo>
                  <a:lnTo>
                    <a:pt x="7798" y="15723"/>
                  </a:lnTo>
                  <a:lnTo>
                    <a:pt x="5051" y="14286"/>
                  </a:lnTo>
                  <a:lnTo>
                    <a:pt x="3333" y="11177"/>
                  </a:lnTo>
                  <a:lnTo>
                    <a:pt x="1677" y="10584"/>
                  </a:lnTo>
                  <a:lnTo>
                    <a:pt x="848" y="11177"/>
                  </a:lnTo>
                  <a:lnTo>
                    <a:pt x="1899" y="8805"/>
                  </a:lnTo>
                  <a:lnTo>
                    <a:pt x="0" y="6379"/>
                  </a:lnTo>
                  <a:lnTo>
                    <a:pt x="141" y="6307"/>
                  </a:lnTo>
                  <a:close/>
                </a:path>
              </a:pathLst>
            </a:custGeom>
            <a:solidFill>
              <a:srgbClr val="00B050"/>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190" name="Drôme">
              <a:hlinkHover r:id="" action="ppaction://macro?name=Affichage_nom_dept"/>
            </p:cNvPr>
            <p:cNvSpPr>
              <a:spLocks/>
            </p:cNvSpPr>
            <p:nvPr/>
          </p:nvSpPr>
          <p:spPr bwMode="auto">
            <a:xfrm>
              <a:off x="4374134" y="4645025"/>
              <a:ext cx="561975" cy="835025"/>
            </a:xfrm>
            <a:custGeom>
              <a:avLst/>
              <a:gdLst>
                <a:gd name="T0" fmla="*/ 23 w 20000"/>
                <a:gd name="T1" fmla="*/ 16271 h 20000"/>
                <a:gd name="T2" fmla="*/ 814 w 20000"/>
                <a:gd name="T3" fmla="*/ 12831 h 20000"/>
                <a:gd name="T4" fmla="*/ 2215 w 20000"/>
                <a:gd name="T5" fmla="*/ 11324 h 20000"/>
                <a:gd name="T6" fmla="*/ 1876 w 20000"/>
                <a:gd name="T7" fmla="*/ 9437 h 20000"/>
                <a:gd name="T8" fmla="*/ 3932 w 20000"/>
                <a:gd name="T9" fmla="*/ 6651 h 20000"/>
                <a:gd name="T10" fmla="*/ 2215 w 20000"/>
                <a:gd name="T11" fmla="*/ 776 h 20000"/>
                <a:gd name="T12" fmla="*/ 5808 w 20000"/>
                <a:gd name="T13" fmla="*/ 0 h 20000"/>
                <a:gd name="T14" fmla="*/ 6960 w 20000"/>
                <a:gd name="T15" fmla="*/ 959 h 20000"/>
                <a:gd name="T16" fmla="*/ 8000 w 20000"/>
                <a:gd name="T17" fmla="*/ 731 h 20000"/>
                <a:gd name="T18" fmla="*/ 7751 w 20000"/>
                <a:gd name="T19" fmla="*/ 1537 h 20000"/>
                <a:gd name="T20" fmla="*/ 9107 w 20000"/>
                <a:gd name="T21" fmla="*/ 2009 h 20000"/>
                <a:gd name="T22" fmla="*/ 8045 w 20000"/>
                <a:gd name="T23" fmla="*/ 4353 h 20000"/>
                <a:gd name="T24" fmla="*/ 12429 w 20000"/>
                <a:gd name="T25" fmla="*/ 4932 h 20000"/>
                <a:gd name="T26" fmla="*/ 14215 w 20000"/>
                <a:gd name="T27" fmla="*/ 4155 h 20000"/>
                <a:gd name="T28" fmla="*/ 13853 w 20000"/>
                <a:gd name="T29" fmla="*/ 8767 h 20000"/>
                <a:gd name="T30" fmla="*/ 19977 w 20000"/>
                <a:gd name="T31" fmla="*/ 10198 h 20000"/>
                <a:gd name="T32" fmla="*/ 19661 w 20000"/>
                <a:gd name="T33" fmla="*/ 11096 h 20000"/>
                <a:gd name="T34" fmla="*/ 17107 w 20000"/>
                <a:gd name="T35" fmla="*/ 11172 h 20000"/>
                <a:gd name="T36" fmla="*/ 16407 w 20000"/>
                <a:gd name="T37" fmla="*/ 12892 h 20000"/>
                <a:gd name="T38" fmla="*/ 17627 w 20000"/>
                <a:gd name="T39" fmla="*/ 13577 h 20000"/>
                <a:gd name="T40" fmla="*/ 16655 w 20000"/>
                <a:gd name="T41" fmla="*/ 14170 h 20000"/>
                <a:gd name="T42" fmla="*/ 14079 w 20000"/>
                <a:gd name="T43" fmla="*/ 13729 h 20000"/>
                <a:gd name="T44" fmla="*/ 14780 w 20000"/>
                <a:gd name="T45" fmla="*/ 14855 h 20000"/>
                <a:gd name="T46" fmla="*/ 13424 w 20000"/>
                <a:gd name="T47" fmla="*/ 14947 h 20000"/>
                <a:gd name="T48" fmla="*/ 13740 w 20000"/>
                <a:gd name="T49" fmla="*/ 15175 h 20000"/>
                <a:gd name="T50" fmla="*/ 14870 w 20000"/>
                <a:gd name="T51" fmla="*/ 16301 h 20000"/>
                <a:gd name="T52" fmla="*/ 17107 w 20000"/>
                <a:gd name="T53" fmla="*/ 16317 h 20000"/>
                <a:gd name="T54" fmla="*/ 18215 w 20000"/>
                <a:gd name="T55" fmla="*/ 18676 h 20000"/>
                <a:gd name="T56" fmla="*/ 18215 w 20000"/>
                <a:gd name="T57" fmla="*/ 19361 h 20000"/>
                <a:gd name="T58" fmla="*/ 16452 w 20000"/>
                <a:gd name="T59" fmla="*/ 18737 h 20000"/>
                <a:gd name="T60" fmla="*/ 15051 w 20000"/>
                <a:gd name="T61" fmla="*/ 19985 h 20000"/>
                <a:gd name="T62" fmla="*/ 12542 w 20000"/>
                <a:gd name="T63" fmla="*/ 18387 h 20000"/>
                <a:gd name="T64" fmla="*/ 9153 w 20000"/>
                <a:gd name="T65" fmla="*/ 18295 h 20000"/>
                <a:gd name="T66" fmla="*/ 9107 w 20000"/>
                <a:gd name="T67" fmla="*/ 16834 h 20000"/>
                <a:gd name="T68" fmla="*/ 3164 w 20000"/>
                <a:gd name="T69" fmla="*/ 18326 h 20000"/>
                <a:gd name="T70" fmla="*/ 2802 w 20000"/>
                <a:gd name="T71" fmla="*/ 17093 h 20000"/>
                <a:gd name="T72" fmla="*/ 113 w 20000"/>
                <a:gd name="T73" fmla="*/ 16667 h 20000"/>
                <a:gd name="T74" fmla="*/ 0 w 20000"/>
                <a:gd name="T75" fmla="*/ 16560 h 20000"/>
                <a:gd name="T76" fmla="*/ 23 w 20000"/>
                <a:gd name="T77" fmla="*/ 16271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0000" h="20000">
                  <a:moveTo>
                    <a:pt x="23" y="16271"/>
                  </a:moveTo>
                  <a:lnTo>
                    <a:pt x="814" y="12831"/>
                  </a:lnTo>
                  <a:lnTo>
                    <a:pt x="2215" y="11324"/>
                  </a:lnTo>
                  <a:lnTo>
                    <a:pt x="1876" y="9437"/>
                  </a:lnTo>
                  <a:lnTo>
                    <a:pt x="3932" y="6651"/>
                  </a:lnTo>
                  <a:lnTo>
                    <a:pt x="2215" y="776"/>
                  </a:lnTo>
                  <a:lnTo>
                    <a:pt x="5808" y="0"/>
                  </a:lnTo>
                  <a:lnTo>
                    <a:pt x="6960" y="959"/>
                  </a:lnTo>
                  <a:lnTo>
                    <a:pt x="8000" y="731"/>
                  </a:lnTo>
                  <a:lnTo>
                    <a:pt x="7751" y="1537"/>
                  </a:lnTo>
                  <a:lnTo>
                    <a:pt x="9107" y="2009"/>
                  </a:lnTo>
                  <a:lnTo>
                    <a:pt x="8045" y="4353"/>
                  </a:lnTo>
                  <a:lnTo>
                    <a:pt x="12429" y="4932"/>
                  </a:lnTo>
                  <a:lnTo>
                    <a:pt x="14215" y="4155"/>
                  </a:lnTo>
                  <a:lnTo>
                    <a:pt x="13853" y="8767"/>
                  </a:lnTo>
                  <a:lnTo>
                    <a:pt x="19977" y="10198"/>
                  </a:lnTo>
                  <a:lnTo>
                    <a:pt x="19661" y="11096"/>
                  </a:lnTo>
                  <a:lnTo>
                    <a:pt x="17107" y="11172"/>
                  </a:lnTo>
                  <a:lnTo>
                    <a:pt x="16407" y="12892"/>
                  </a:lnTo>
                  <a:lnTo>
                    <a:pt x="17627" y="13577"/>
                  </a:lnTo>
                  <a:lnTo>
                    <a:pt x="16655" y="14170"/>
                  </a:lnTo>
                  <a:lnTo>
                    <a:pt x="14079" y="13729"/>
                  </a:lnTo>
                  <a:lnTo>
                    <a:pt x="14780" y="14855"/>
                  </a:lnTo>
                  <a:lnTo>
                    <a:pt x="13424" y="14947"/>
                  </a:lnTo>
                  <a:lnTo>
                    <a:pt x="13740" y="15175"/>
                  </a:lnTo>
                  <a:lnTo>
                    <a:pt x="14870" y="16301"/>
                  </a:lnTo>
                  <a:lnTo>
                    <a:pt x="17107" y="16317"/>
                  </a:lnTo>
                  <a:lnTo>
                    <a:pt x="18215" y="18676"/>
                  </a:lnTo>
                  <a:lnTo>
                    <a:pt x="18215" y="19361"/>
                  </a:lnTo>
                  <a:lnTo>
                    <a:pt x="16452" y="18737"/>
                  </a:lnTo>
                  <a:lnTo>
                    <a:pt x="15051" y="19985"/>
                  </a:lnTo>
                  <a:lnTo>
                    <a:pt x="12542" y="18387"/>
                  </a:lnTo>
                  <a:lnTo>
                    <a:pt x="9153" y="18295"/>
                  </a:lnTo>
                  <a:lnTo>
                    <a:pt x="9107" y="16834"/>
                  </a:lnTo>
                  <a:lnTo>
                    <a:pt x="3164" y="18326"/>
                  </a:lnTo>
                  <a:lnTo>
                    <a:pt x="2802" y="17093"/>
                  </a:lnTo>
                  <a:lnTo>
                    <a:pt x="113" y="16667"/>
                  </a:lnTo>
                  <a:lnTo>
                    <a:pt x="0" y="16560"/>
                  </a:lnTo>
                  <a:lnTo>
                    <a:pt x="23" y="16271"/>
                  </a:lnTo>
                  <a:close/>
                </a:path>
              </a:pathLst>
            </a:custGeom>
            <a:solidFill>
              <a:srgbClr val="00B050"/>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191" name="Eure">
              <a:hlinkHover r:id="" action="ppaction://macro?name=Affichage_nom_dept"/>
            </p:cNvPr>
            <p:cNvSpPr>
              <a:spLocks/>
            </p:cNvSpPr>
            <p:nvPr/>
          </p:nvSpPr>
          <p:spPr bwMode="auto">
            <a:xfrm>
              <a:off x="2375471" y="1793875"/>
              <a:ext cx="669925" cy="563563"/>
            </a:xfrm>
            <a:custGeom>
              <a:avLst/>
              <a:gdLst>
                <a:gd name="T0" fmla="*/ 76 w 20000"/>
                <a:gd name="T1" fmla="*/ 3847 h 20000"/>
                <a:gd name="T2" fmla="*/ 19 w 20000"/>
                <a:gd name="T3" fmla="*/ 1080 h 20000"/>
                <a:gd name="T4" fmla="*/ 1250 w 20000"/>
                <a:gd name="T5" fmla="*/ 810 h 20000"/>
                <a:gd name="T6" fmla="*/ 2803 w 20000"/>
                <a:gd name="T7" fmla="*/ 0 h 20000"/>
                <a:gd name="T8" fmla="*/ 4792 w 20000"/>
                <a:gd name="T9" fmla="*/ 2047 h 20000"/>
                <a:gd name="T10" fmla="*/ 6742 w 20000"/>
                <a:gd name="T11" fmla="*/ 1575 h 20000"/>
                <a:gd name="T12" fmla="*/ 8258 w 20000"/>
                <a:gd name="T13" fmla="*/ 2902 h 20000"/>
                <a:gd name="T14" fmla="*/ 8390 w 20000"/>
                <a:gd name="T15" fmla="*/ 3690 h 20000"/>
                <a:gd name="T16" fmla="*/ 7216 w 20000"/>
                <a:gd name="T17" fmla="*/ 3937 h 20000"/>
                <a:gd name="T18" fmla="*/ 9280 w 20000"/>
                <a:gd name="T19" fmla="*/ 5894 h 20000"/>
                <a:gd name="T20" fmla="*/ 12936 w 20000"/>
                <a:gd name="T21" fmla="*/ 3600 h 20000"/>
                <a:gd name="T22" fmla="*/ 14527 w 20000"/>
                <a:gd name="T23" fmla="*/ 1057 h 20000"/>
                <a:gd name="T24" fmla="*/ 18826 w 20000"/>
                <a:gd name="T25" fmla="*/ 2430 h 20000"/>
                <a:gd name="T26" fmla="*/ 19981 w 20000"/>
                <a:gd name="T27" fmla="*/ 5782 h 20000"/>
                <a:gd name="T28" fmla="*/ 18693 w 20000"/>
                <a:gd name="T29" fmla="*/ 6322 h 20000"/>
                <a:gd name="T30" fmla="*/ 18617 w 20000"/>
                <a:gd name="T31" fmla="*/ 6547 h 20000"/>
                <a:gd name="T32" fmla="*/ 18693 w 20000"/>
                <a:gd name="T33" fmla="*/ 6682 h 20000"/>
                <a:gd name="T34" fmla="*/ 17348 w 20000"/>
                <a:gd name="T35" fmla="*/ 10371 h 20000"/>
                <a:gd name="T36" fmla="*/ 15152 w 20000"/>
                <a:gd name="T37" fmla="*/ 10934 h 20000"/>
                <a:gd name="T38" fmla="*/ 15114 w 20000"/>
                <a:gd name="T39" fmla="*/ 11069 h 20000"/>
                <a:gd name="T40" fmla="*/ 15814 w 20000"/>
                <a:gd name="T41" fmla="*/ 13768 h 20000"/>
                <a:gd name="T42" fmla="*/ 13447 w 20000"/>
                <a:gd name="T43" fmla="*/ 17908 h 20000"/>
                <a:gd name="T44" fmla="*/ 10625 w 20000"/>
                <a:gd name="T45" fmla="*/ 17278 h 20000"/>
                <a:gd name="T46" fmla="*/ 6345 w 20000"/>
                <a:gd name="T47" fmla="*/ 19978 h 20000"/>
                <a:gd name="T48" fmla="*/ 3598 w 20000"/>
                <a:gd name="T49" fmla="*/ 14466 h 20000"/>
                <a:gd name="T50" fmla="*/ 1307 w 20000"/>
                <a:gd name="T51" fmla="*/ 14466 h 20000"/>
                <a:gd name="T52" fmla="*/ 1174 w 20000"/>
                <a:gd name="T53" fmla="*/ 12958 h 20000"/>
                <a:gd name="T54" fmla="*/ 1705 w 20000"/>
                <a:gd name="T55" fmla="*/ 11294 h 20000"/>
                <a:gd name="T56" fmla="*/ 739 w 20000"/>
                <a:gd name="T57" fmla="*/ 10349 h 20000"/>
                <a:gd name="T58" fmla="*/ 1572 w 20000"/>
                <a:gd name="T59" fmla="*/ 8324 h 20000"/>
                <a:gd name="T60" fmla="*/ 246 w 20000"/>
                <a:gd name="T61" fmla="*/ 5602 h 20000"/>
                <a:gd name="T62" fmla="*/ 985 w 20000"/>
                <a:gd name="T63" fmla="*/ 4769 h 20000"/>
                <a:gd name="T64" fmla="*/ 0 w 20000"/>
                <a:gd name="T65" fmla="*/ 4004 h 20000"/>
                <a:gd name="T66" fmla="*/ 76 w 20000"/>
                <a:gd name="T67" fmla="*/ 3847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0000" h="20000">
                  <a:moveTo>
                    <a:pt x="76" y="3847"/>
                  </a:moveTo>
                  <a:lnTo>
                    <a:pt x="19" y="1080"/>
                  </a:lnTo>
                  <a:lnTo>
                    <a:pt x="1250" y="810"/>
                  </a:lnTo>
                  <a:lnTo>
                    <a:pt x="2803" y="0"/>
                  </a:lnTo>
                  <a:lnTo>
                    <a:pt x="4792" y="2047"/>
                  </a:lnTo>
                  <a:lnTo>
                    <a:pt x="6742" y="1575"/>
                  </a:lnTo>
                  <a:lnTo>
                    <a:pt x="8258" y="2902"/>
                  </a:lnTo>
                  <a:lnTo>
                    <a:pt x="8390" y="3690"/>
                  </a:lnTo>
                  <a:lnTo>
                    <a:pt x="7216" y="3937"/>
                  </a:lnTo>
                  <a:lnTo>
                    <a:pt x="9280" y="5894"/>
                  </a:lnTo>
                  <a:lnTo>
                    <a:pt x="12936" y="3600"/>
                  </a:lnTo>
                  <a:lnTo>
                    <a:pt x="14527" y="1057"/>
                  </a:lnTo>
                  <a:lnTo>
                    <a:pt x="18826" y="2430"/>
                  </a:lnTo>
                  <a:lnTo>
                    <a:pt x="19981" y="5782"/>
                  </a:lnTo>
                  <a:lnTo>
                    <a:pt x="18693" y="6322"/>
                  </a:lnTo>
                  <a:lnTo>
                    <a:pt x="18617" y="6547"/>
                  </a:lnTo>
                  <a:lnTo>
                    <a:pt x="18693" y="6682"/>
                  </a:lnTo>
                  <a:lnTo>
                    <a:pt x="17348" y="10371"/>
                  </a:lnTo>
                  <a:lnTo>
                    <a:pt x="15152" y="10934"/>
                  </a:lnTo>
                  <a:lnTo>
                    <a:pt x="15114" y="11069"/>
                  </a:lnTo>
                  <a:lnTo>
                    <a:pt x="15814" y="13768"/>
                  </a:lnTo>
                  <a:lnTo>
                    <a:pt x="13447" y="17908"/>
                  </a:lnTo>
                  <a:lnTo>
                    <a:pt x="10625" y="17278"/>
                  </a:lnTo>
                  <a:lnTo>
                    <a:pt x="6345" y="19978"/>
                  </a:lnTo>
                  <a:lnTo>
                    <a:pt x="3598" y="14466"/>
                  </a:lnTo>
                  <a:lnTo>
                    <a:pt x="1307" y="14466"/>
                  </a:lnTo>
                  <a:lnTo>
                    <a:pt x="1174" y="12958"/>
                  </a:lnTo>
                  <a:lnTo>
                    <a:pt x="1705" y="11294"/>
                  </a:lnTo>
                  <a:lnTo>
                    <a:pt x="739" y="10349"/>
                  </a:lnTo>
                  <a:lnTo>
                    <a:pt x="1572" y="8324"/>
                  </a:lnTo>
                  <a:lnTo>
                    <a:pt x="246" y="5602"/>
                  </a:lnTo>
                  <a:lnTo>
                    <a:pt x="985" y="4769"/>
                  </a:lnTo>
                  <a:lnTo>
                    <a:pt x="0" y="4004"/>
                  </a:lnTo>
                  <a:lnTo>
                    <a:pt x="76" y="3847"/>
                  </a:lnTo>
                  <a:close/>
                </a:path>
              </a:pathLst>
            </a:custGeom>
            <a:solidFill>
              <a:srgbClr val="00B050"/>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192" name="Eure-et-Loire">
              <a:hlinkHover r:id="" action="ppaction://macro?name=Affichage_nom_dept"/>
            </p:cNvPr>
            <p:cNvSpPr>
              <a:spLocks/>
            </p:cNvSpPr>
            <p:nvPr/>
          </p:nvSpPr>
          <p:spPr bwMode="auto">
            <a:xfrm>
              <a:off x="2558034" y="2181225"/>
              <a:ext cx="560387" cy="669925"/>
            </a:xfrm>
            <a:custGeom>
              <a:avLst/>
              <a:gdLst>
                <a:gd name="T0" fmla="*/ 90 w 20000"/>
                <a:gd name="T1" fmla="*/ 12777 h 20000"/>
                <a:gd name="T2" fmla="*/ 430 w 20000"/>
                <a:gd name="T3" fmla="*/ 14919 h 20000"/>
                <a:gd name="T4" fmla="*/ 2308 w 20000"/>
                <a:gd name="T5" fmla="*/ 15867 h 20000"/>
                <a:gd name="T6" fmla="*/ 1222 w 20000"/>
                <a:gd name="T7" fmla="*/ 16739 h 20000"/>
                <a:gd name="T8" fmla="*/ 4253 w 20000"/>
                <a:gd name="T9" fmla="*/ 16284 h 20000"/>
                <a:gd name="T10" fmla="*/ 3778 w 20000"/>
                <a:gd name="T11" fmla="*/ 17194 h 20000"/>
                <a:gd name="T12" fmla="*/ 5430 w 20000"/>
                <a:gd name="T13" fmla="*/ 17365 h 20000"/>
                <a:gd name="T14" fmla="*/ 6878 w 20000"/>
                <a:gd name="T15" fmla="*/ 19621 h 20000"/>
                <a:gd name="T16" fmla="*/ 9615 w 20000"/>
                <a:gd name="T17" fmla="*/ 19981 h 20000"/>
                <a:gd name="T18" fmla="*/ 10769 w 20000"/>
                <a:gd name="T19" fmla="*/ 18900 h 20000"/>
                <a:gd name="T20" fmla="*/ 12127 w 20000"/>
                <a:gd name="T21" fmla="*/ 19469 h 20000"/>
                <a:gd name="T22" fmla="*/ 12262 w 20000"/>
                <a:gd name="T23" fmla="*/ 18976 h 20000"/>
                <a:gd name="T24" fmla="*/ 14299 w 20000"/>
                <a:gd name="T25" fmla="*/ 17630 h 20000"/>
                <a:gd name="T26" fmla="*/ 17805 w 20000"/>
                <a:gd name="T27" fmla="*/ 17498 h 20000"/>
                <a:gd name="T28" fmla="*/ 19570 w 20000"/>
                <a:gd name="T29" fmla="*/ 15735 h 20000"/>
                <a:gd name="T30" fmla="*/ 19977 w 20000"/>
                <a:gd name="T31" fmla="*/ 13517 h 20000"/>
                <a:gd name="T32" fmla="*/ 18959 w 20000"/>
                <a:gd name="T33" fmla="*/ 9972 h 20000"/>
                <a:gd name="T34" fmla="*/ 17081 w 20000"/>
                <a:gd name="T35" fmla="*/ 9725 h 20000"/>
                <a:gd name="T36" fmla="*/ 16719 w 20000"/>
                <a:gd name="T37" fmla="*/ 7962 h 20000"/>
                <a:gd name="T38" fmla="*/ 13801 w 20000"/>
                <a:gd name="T39" fmla="*/ 5611 h 20000"/>
                <a:gd name="T40" fmla="*/ 13824 w 20000"/>
                <a:gd name="T41" fmla="*/ 2066 h 20000"/>
                <a:gd name="T42" fmla="*/ 12421 w 20000"/>
                <a:gd name="T43" fmla="*/ 0 h 20000"/>
                <a:gd name="T44" fmla="*/ 9593 w 20000"/>
                <a:gd name="T45" fmla="*/ 3488 h 20000"/>
                <a:gd name="T46" fmla="*/ 6199 w 20000"/>
                <a:gd name="T47" fmla="*/ 2957 h 20000"/>
                <a:gd name="T48" fmla="*/ 1086 w 20000"/>
                <a:gd name="T49" fmla="*/ 5232 h 20000"/>
                <a:gd name="T50" fmla="*/ 3529 w 20000"/>
                <a:gd name="T51" fmla="*/ 9972 h 20000"/>
                <a:gd name="T52" fmla="*/ 0 w 20000"/>
                <a:gd name="T53" fmla="*/ 12777 h 20000"/>
                <a:gd name="T54" fmla="*/ 90 w 20000"/>
                <a:gd name="T55" fmla="*/ 12777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0000" h="20000">
                  <a:moveTo>
                    <a:pt x="90" y="12777"/>
                  </a:moveTo>
                  <a:lnTo>
                    <a:pt x="430" y="14919"/>
                  </a:lnTo>
                  <a:lnTo>
                    <a:pt x="2308" y="15867"/>
                  </a:lnTo>
                  <a:lnTo>
                    <a:pt x="1222" y="16739"/>
                  </a:lnTo>
                  <a:lnTo>
                    <a:pt x="4253" y="16284"/>
                  </a:lnTo>
                  <a:lnTo>
                    <a:pt x="3778" y="17194"/>
                  </a:lnTo>
                  <a:lnTo>
                    <a:pt x="5430" y="17365"/>
                  </a:lnTo>
                  <a:lnTo>
                    <a:pt x="6878" y="19621"/>
                  </a:lnTo>
                  <a:lnTo>
                    <a:pt x="9615" y="19981"/>
                  </a:lnTo>
                  <a:lnTo>
                    <a:pt x="10769" y="18900"/>
                  </a:lnTo>
                  <a:lnTo>
                    <a:pt x="12127" y="19469"/>
                  </a:lnTo>
                  <a:lnTo>
                    <a:pt x="12262" y="18976"/>
                  </a:lnTo>
                  <a:lnTo>
                    <a:pt x="14299" y="17630"/>
                  </a:lnTo>
                  <a:lnTo>
                    <a:pt x="17805" y="17498"/>
                  </a:lnTo>
                  <a:lnTo>
                    <a:pt x="19570" y="15735"/>
                  </a:lnTo>
                  <a:lnTo>
                    <a:pt x="19977" y="13517"/>
                  </a:lnTo>
                  <a:lnTo>
                    <a:pt x="18959" y="9972"/>
                  </a:lnTo>
                  <a:lnTo>
                    <a:pt x="17081" y="9725"/>
                  </a:lnTo>
                  <a:lnTo>
                    <a:pt x="16719" y="7962"/>
                  </a:lnTo>
                  <a:lnTo>
                    <a:pt x="13801" y="5611"/>
                  </a:lnTo>
                  <a:lnTo>
                    <a:pt x="13824" y="2066"/>
                  </a:lnTo>
                  <a:lnTo>
                    <a:pt x="12421" y="0"/>
                  </a:lnTo>
                  <a:lnTo>
                    <a:pt x="9593" y="3488"/>
                  </a:lnTo>
                  <a:lnTo>
                    <a:pt x="6199" y="2957"/>
                  </a:lnTo>
                  <a:lnTo>
                    <a:pt x="1086" y="5232"/>
                  </a:lnTo>
                  <a:lnTo>
                    <a:pt x="3529" y="9972"/>
                  </a:lnTo>
                  <a:lnTo>
                    <a:pt x="0" y="12777"/>
                  </a:lnTo>
                  <a:lnTo>
                    <a:pt x="90" y="12777"/>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193" name="Finistère">
              <a:hlinkClick r:id="" action="ppaction://noaction" highlightClick="1"/>
              <a:hlinkHover r:id="" action="ppaction://macro?name=Affichage_nom_dept"/>
            </p:cNvPr>
            <p:cNvSpPr>
              <a:spLocks/>
            </p:cNvSpPr>
            <p:nvPr/>
          </p:nvSpPr>
          <p:spPr bwMode="auto">
            <a:xfrm>
              <a:off x="35496" y="2178050"/>
              <a:ext cx="612775" cy="674688"/>
            </a:xfrm>
            <a:custGeom>
              <a:avLst/>
              <a:gdLst>
                <a:gd name="T0" fmla="*/ 6694 w 20000"/>
                <a:gd name="T1" fmla="*/ 12380 h 20000"/>
                <a:gd name="T2" fmla="*/ 7275 w 20000"/>
                <a:gd name="T3" fmla="*/ 11345 h 20000"/>
                <a:gd name="T4" fmla="*/ 4829 w 20000"/>
                <a:gd name="T5" fmla="*/ 9351 h 20000"/>
                <a:gd name="T6" fmla="*/ 3088 w 20000"/>
                <a:gd name="T7" fmla="*/ 10499 h 20000"/>
                <a:gd name="T8" fmla="*/ 3358 w 20000"/>
                <a:gd name="T9" fmla="*/ 8805 h 20000"/>
                <a:gd name="T10" fmla="*/ 2238 w 20000"/>
                <a:gd name="T11" fmla="*/ 8692 h 20000"/>
                <a:gd name="T12" fmla="*/ 3482 w 20000"/>
                <a:gd name="T13" fmla="*/ 7112 h 20000"/>
                <a:gd name="T14" fmla="*/ 4187 w 20000"/>
                <a:gd name="T15" fmla="*/ 8278 h 20000"/>
                <a:gd name="T16" fmla="*/ 7088 w 20000"/>
                <a:gd name="T17" fmla="*/ 8203 h 20000"/>
                <a:gd name="T18" fmla="*/ 6611 w 20000"/>
                <a:gd name="T19" fmla="*/ 7338 h 20000"/>
                <a:gd name="T20" fmla="*/ 4891 w 20000"/>
                <a:gd name="T21" fmla="*/ 7469 h 20000"/>
                <a:gd name="T22" fmla="*/ 5554 w 20000"/>
                <a:gd name="T23" fmla="*/ 6152 h 20000"/>
                <a:gd name="T24" fmla="*/ 228 w 20000"/>
                <a:gd name="T25" fmla="*/ 6980 h 20000"/>
                <a:gd name="T26" fmla="*/ 1389 w 20000"/>
                <a:gd name="T27" fmla="*/ 2465 h 20000"/>
                <a:gd name="T28" fmla="*/ 4352 w 20000"/>
                <a:gd name="T29" fmla="*/ 1091 h 20000"/>
                <a:gd name="T30" fmla="*/ 7689 w 20000"/>
                <a:gd name="T31" fmla="*/ 640 h 20000"/>
                <a:gd name="T32" fmla="*/ 7896 w 20000"/>
                <a:gd name="T33" fmla="*/ 1411 h 20000"/>
                <a:gd name="T34" fmla="*/ 12415 w 20000"/>
                <a:gd name="T35" fmla="*/ 0 h 20000"/>
                <a:gd name="T36" fmla="*/ 14342 w 20000"/>
                <a:gd name="T37" fmla="*/ 2070 h 20000"/>
                <a:gd name="T38" fmla="*/ 15233 w 20000"/>
                <a:gd name="T39" fmla="*/ 508 h 20000"/>
                <a:gd name="T40" fmla="*/ 17720 w 20000"/>
                <a:gd name="T41" fmla="*/ 1411 h 20000"/>
                <a:gd name="T42" fmla="*/ 17264 w 20000"/>
                <a:gd name="T43" fmla="*/ 1919 h 20000"/>
                <a:gd name="T44" fmla="*/ 17347 w 20000"/>
                <a:gd name="T45" fmla="*/ 2126 h 20000"/>
                <a:gd name="T46" fmla="*/ 18860 w 20000"/>
                <a:gd name="T47" fmla="*/ 4459 h 20000"/>
                <a:gd name="T48" fmla="*/ 17845 w 20000"/>
                <a:gd name="T49" fmla="*/ 5644 h 20000"/>
                <a:gd name="T50" fmla="*/ 18549 w 20000"/>
                <a:gd name="T51" fmla="*/ 6228 h 20000"/>
                <a:gd name="T52" fmla="*/ 17637 w 20000"/>
                <a:gd name="T53" fmla="*/ 7319 h 20000"/>
                <a:gd name="T54" fmla="*/ 18777 w 20000"/>
                <a:gd name="T55" fmla="*/ 8881 h 20000"/>
                <a:gd name="T56" fmla="*/ 17824 w 20000"/>
                <a:gd name="T57" fmla="*/ 11439 h 20000"/>
                <a:gd name="T58" fmla="*/ 15337 w 20000"/>
                <a:gd name="T59" fmla="*/ 12474 h 20000"/>
                <a:gd name="T60" fmla="*/ 15212 w 20000"/>
                <a:gd name="T61" fmla="*/ 13095 h 20000"/>
                <a:gd name="T62" fmla="*/ 16290 w 20000"/>
                <a:gd name="T63" fmla="*/ 15334 h 20000"/>
                <a:gd name="T64" fmla="*/ 19979 w 20000"/>
                <a:gd name="T65" fmla="*/ 16388 h 20000"/>
                <a:gd name="T66" fmla="*/ 19544 w 20000"/>
                <a:gd name="T67" fmla="*/ 18119 h 20000"/>
                <a:gd name="T68" fmla="*/ 17720 w 20000"/>
                <a:gd name="T69" fmla="*/ 18438 h 20000"/>
                <a:gd name="T70" fmla="*/ 17409 w 20000"/>
                <a:gd name="T71" fmla="*/ 19981 h 20000"/>
                <a:gd name="T72" fmla="*/ 12746 w 20000"/>
                <a:gd name="T73" fmla="*/ 19116 h 20000"/>
                <a:gd name="T74" fmla="*/ 11233 w 20000"/>
                <a:gd name="T75" fmla="*/ 16651 h 20000"/>
                <a:gd name="T76" fmla="*/ 10943 w 20000"/>
                <a:gd name="T77" fmla="*/ 17629 h 20000"/>
                <a:gd name="T78" fmla="*/ 8394 w 20000"/>
                <a:gd name="T79" fmla="*/ 17366 h 20000"/>
                <a:gd name="T80" fmla="*/ 7917 w 20000"/>
                <a:gd name="T81" fmla="*/ 18401 h 20000"/>
                <a:gd name="T82" fmla="*/ 4974 w 20000"/>
                <a:gd name="T83" fmla="*/ 18250 h 20000"/>
                <a:gd name="T84" fmla="*/ 5409 w 20000"/>
                <a:gd name="T85" fmla="*/ 16914 h 20000"/>
                <a:gd name="T86" fmla="*/ 4041 w 20000"/>
                <a:gd name="T87" fmla="*/ 14280 h 20000"/>
                <a:gd name="T88" fmla="*/ 0 w 20000"/>
                <a:gd name="T89" fmla="*/ 12944 h 20000"/>
                <a:gd name="T90" fmla="*/ 6694 w 20000"/>
                <a:gd name="T91" fmla="*/ 12380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0000" h="20000">
                  <a:moveTo>
                    <a:pt x="6694" y="12380"/>
                  </a:moveTo>
                  <a:lnTo>
                    <a:pt x="7275" y="11345"/>
                  </a:lnTo>
                  <a:lnTo>
                    <a:pt x="4829" y="9351"/>
                  </a:lnTo>
                  <a:lnTo>
                    <a:pt x="3088" y="10499"/>
                  </a:lnTo>
                  <a:lnTo>
                    <a:pt x="3358" y="8805"/>
                  </a:lnTo>
                  <a:lnTo>
                    <a:pt x="2238" y="8692"/>
                  </a:lnTo>
                  <a:lnTo>
                    <a:pt x="3482" y="7112"/>
                  </a:lnTo>
                  <a:lnTo>
                    <a:pt x="4187" y="8278"/>
                  </a:lnTo>
                  <a:lnTo>
                    <a:pt x="7088" y="8203"/>
                  </a:lnTo>
                  <a:lnTo>
                    <a:pt x="6611" y="7338"/>
                  </a:lnTo>
                  <a:lnTo>
                    <a:pt x="4891" y="7469"/>
                  </a:lnTo>
                  <a:lnTo>
                    <a:pt x="5554" y="6152"/>
                  </a:lnTo>
                  <a:lnTo>
                    <a:pt x="228" y="6980"/>
                  </a:lnTo>
                  <a:lnTo>
                    <a:pt x="1389" y="2465"/>
                  </a:lnTo>
                  <a:lnTo>
                    <a:pt x="4352" y="1091"/>
                  </a:lnTo>
                  <a:lnTo>
                    <a:pt x="7689" y="640"/>
                  </a:lnTo>
                  <a:lnTo>
                    <a:pt x="7896" y="1411"/>
                  </a:lnTo>
                  <a:lnTo>
                    <a:pt x="12415" y="0"/>
                  </a:lnTo>
                  <a:lnTo>
                    <a:pt x="14342" y="2070"/>
                  </a:lnTo>
                  <a:lnTo>
                    <a:pt x="15233" y="508"/>
                  </a:lnTo>
                  <a:lnTo>
                    <a:pt x="17720" y="1411"/>
                  </a:lnTo>
                  <a:lnTo>
                    <a:pt x="17264" y="1919"/>
                  </a:lnTo>
                  <a:lnTo>
                    <a:pt x="17347" y="2126"/>
                  </a:lnTo>
                  <a:lnTo>
                    <a:pt x="18860" y="4459"/>
                  </a:lnTo>
                  <a:lnTo>
                    <a:pt x="17845" y="5644"/>
                  </a:lnTo>
                  <a:lnTo>
                    <a:pt x="18549" y="6228"/>
                  </a:lnTo>
                  <a:lnTo>
                    <a:pt x="17637" y="7319"/>
                  </a:lnTo>
                  <a:lnTo>
                    <a:pt x="18777" y="8881"/>
                  </a:lnTo>
                  <a:lnTo>
                    <a:pt x="17824" y="11439"/>
                  </a:lnTo>
                  <a:lnTo>
                    <a:pt x="15337" y="12474"/>
                  </a:lnTo>
                  <a:lnTo>
                    <a:pt x="15212" y="13095"/>
                  </a:lnTo>
                  <a:lnTo>
                    <a:pt x="16290" y="15334"/>
                  </a:lnTo>
                  <a:lnTo>
                    <a:pt x="19979" y="16388"/>
                  </a:lnTo>
                  <a:lnTo>
                    <a:pt x="19544" y="18119"/>
                  </a:lnTo>
                  <a:lnTo>
                    <a:pt x="17720" y="18438"/>
                  </a:lnTo>
                  <a:lnTo>
                    <a:pt x="17409" y="19981"/>
                  </a:lnTo>
                  <a:lnTo>
                    <a:pt x="12746" y="19116"/>
                  </a:lnTo>
                  <a:lnTo>
                    <a:pt x="11233" y="16651"/>
                  </a:lnTo>
                  <a:lnTo>
                    <a:pt x="10943" y="17629"/>
                  </a:lnTo>
                  <a:lnTo>
                    <a:pt x="8394" y="17366"/>
                  </a:lnTo>
                  <a:lnTo>
                    <a:pt x="7917" y="18401"/>
                  </a:lnTo>
                  <a:lnTo>
                    <a:pt x="4974" y="18250"/>
                  </a:lnTo>
                  <a:lnTo>
                    <a:pt x="5409" y="16914"/>
                  </a:lnTo>
                  <a:lnTo>
                    <a:pt x="4041" y="14280"/>
                  </a:lnTo>
                  <a:lnTo>
                    <a:pt x="0" y="12944"/>
                  </a:lnTo>
                  <a:lnTo>
                    <a:pt x="6694" y="12380"/>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194" name="Gard">
              <a:hlinkHover r:id="" action="ppaction://macro?name=Affichage_nom_dept"/>
            </p:cNvPr>
            <p:cNvSpPr>
              <a:spLocks/>
            </p:cNvSpPr>
            <p:nvPr/>
          </p:nvSpPr>
          <p:spPr bwMode="auto">
            <a:xfrm>
              <a:off x="3693096" y="5256213"/>
              <a:ext cx="782638" cy="684212"/>
            </a:xfrm>
            <a:custGeom>
              <a:avLst/>
              <a:gdLst>
                <a:gd name="T0" fmla="*/ 130 w 20000"/>
                <a:gd name="T1" fmla="*/ 7285 h 20000"/>
                <a:gd name="T2" fmla="*/ 1381 w 20000"/>
                <a:gd name="T3" fmla="*/ 5802 h 20000"/>
                <a:gd name="T4" fmla="*/ 3542 w 20000"/>
                <a:gd name="T5" fmla="*/ 6914 h 20000"/>
                <a:gd name="T6" fmla="*/ 4614 w 20000"/>
                <a:gd name="T7" fmla="*/ 6803 h 20000"/>
                <a:gd name="T8" fmla="*/ 5167 w 20000"/>
                <a:gd name="T9" fmla="*/ 5487 h 20000"/>
                <a:gd name="T10" fmla="*/ 6726 w 20000"/>
                <a:gd name="T11" fmla="*/ 6636 h 20000"/>
                <a:gd name="T12" fmla="*/ 8903 w 20000"/>
                <a:gd name="T13" fmla="*/ 5857 h 20000"/>
                <a:gd name="T14" fmla="*/ 8611 w 20000"/>
                <a:gd name="T15" fmla="*/ 2465 h 20000"/>
                <a:gd name="T16" fmla="*/ 7831 w 20000"/>
                <a:gd name="T17" fmla="*/ 1501 h 20000"/>
                <a:gd name="T18" fmla="*/ 9245 w 20000"/>
                <a:gd name="T19" fmla="*/ 0 h 20000"/>
                <a:gd name="T20" fmla="*/ 10171 w 20000"/>
                <a:gd name="T21" fmla="*/ 1149 h 20000"/>
                <a:gd name="T22" fmla="*/ 9959 w 20000"/>
                <a:gd name="T23" fmla="*/ 2873 h 20000"/>
                <a:gd name="T24" fmla="*/ 10885 w 20000"/>
                <a:gd name="T25" fmla="*/ 2465 h 20000"/>
                <a:gd name="T26" fmla="*/ 12591 w 20000"/>
                <a:gd name="T27" fmla="*/ 3892 h 20000"/>
                <a:gd name="T28" fmla="*/ 13436 w 20000"/>
                <a:gd name="T29" fmla="*/ 2428 h 20000"/>
                <a:gd name="T30" fmla="*/ 14135 w 20000"/>
                <a:gd name="T31" fmla="*/ 2187 h 20000"/>
                <a:gd name="T32" fmla="*/ 14817 w 20000"/>
                <a:gd name="T33" fmla="*/ 3448 h 20000"/>
                <a:gd name="T34" fmla="*/ 15630 w 20000"/>
                <a:gd name="T35" fmla="*/ 2317 h 20000"/>
                <a:gd name="T36" fmla="*/ 17417 w 20000"/>
                <a:gd name="T37" fmla="*/ 3559 h 20000"/>
                <a:gd name="T38" fmla="*/ 18424 w 20000"/>
                <a:gd name="T39" fmla="*/ 5264 h 20000"/>
                <a:gd name="T40" fmla="*/ 18213 w 20000"/>
                <a:gd name="T41" fmla="*/ 6877 h 20000"/>
                <a:gd name="T42" fmla="*/ 19984 w 20000"/>
                <a:gd name="T43" fmla="*/ 8730 h 20000"/>
                <a:gd name="T44" fmla="*/ 18749 w 20000"/>
                <a:gd name="T45" fmla="*/ 10602 h 20000"/>
                <a:gd name="T46" fmla="*/ 17530 w 20000"/>
                <a:gd name="T47" fmla="*/ 11715 h 20000"/>
                <a:gd name="T48" fmla="*/ 17352 w 20000"/>
                <a:gd name="T49" fmla="*/ 15310 h 20000"/>
                <a:gd name="T50" fmla="*/ 15565 w 20000"/>
                <a:gd name="T51" fmla="*/ 15162 h 20000"/>
                <a:gd name="T52" fmla="*/ 14817 w 20000"/>
                <a:gd name="T53" fmla="*/ 16664 h 20000"/>
                <a:gd name="T54" fmla="*/ 15337 w 20000"/>
                <a:gd name="T55" fmla="*/ 17201 h 20000"/>
                <a:gd name="T56" fmla="*/ 12413 w 20000"/>
                <a:gd name="T57" fmla="*/ 19333 h 20000"/>
                <a:gd name="T58" fmla="*/ 12348 w 20000"/>
                <a:gd name="T59" fmla="*/ 19981 h 20000"/>
                <a:gd name="T60" fmla="*/ 11064 w 20000"/>
                <a:gd name="T61" fmla="*/ 19407 h 20000"/>
                <a:gd name="T62" fmla="*/ 10690 w 20000"/>
                <a:gd name="T63" fmla="*/ 18072 h 20000"/>
                <a:gd name="T64" fmla="*/ 10561 w 20000"/>
                <a:gd name="T65" fmla="*/ 17572 h 20000"/>
                <a:gd name="T66" fmla="*/ 10593 w 20000"/>
                <a:gd name="T67" fmla="*/ 17405 h 20000"/>
                <a:gd name="T68" fmla="*/ 11909 w 20000"/>
                <a:gd name="T69" fmla="*/ 16256 h 20000"/>
                <a:gd name="T70" fmla="*/ 11259 w 20000"/>
                <a:gd name="T71" fmla="*/ 14532 h 20000"/>
                <a:gd name="T72" fmla="*/ 8806 w 20000"/>
                <a:gd name="T73" fmla="*/ 13068 h 20000"/>
                <a:gd name="T74" fmla="*/ 8286 w 20000"/>
                <a:gd name="T75" fmla="*/ 11566 h 20000"/>
                <a:gd name="T76" fmla="*/ 6759 w 20000"/>
                <a:gd name="T77" fmla="*/ 11418 h 20000"/>
                <a:gd name="T78" fmla="*/ 6629 w 20000"/>
                <a:gd name="T79" fmla="*/ 9898 h 20000"/>
                <a:gd name="T80" fmla="*/ 5329 w 20000"/>
                <a:gd name="T81" fmla="*/ 10158 h 20000"/>
                <a:gd name="T82" fmla="*/ 3981 w 20000"/>
                <a:gd name="T83" fmla="*/ 12289 h 20000"/>
                <a:gd name="T84" fmla="*/ 1202 w 20000"/>
                <a:gd name="T85" fmla="*/ 10918 h 20000"/>
                <a:gd name="T86" fmla="*/ 2340 w 20000"/>
                <a:gd name="T87" fmla="*/ 8823 h 20000"/>
                <a:gd name="T88" fmla="*/ 0 w 20000"/>
                <a:gd name="T89" fmla="*/ 7414 h 20000"/>
                <a:gd name="T90" fmla="*/ 130 w 20000"/>
                <a:gd name="T91" fmla="*/ 7285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0000" h="20000">
                  <a:moveTo>
                    <a:pt x="130" y="7285"/>
                  </a:moveTo>
                  <a:lnTo>
                    <a:pt x="1381" y="5802"/>
                  </a:lnTo>
                  <a:lnTo>
                    <a:pt x="3542" y="6914"/>
                  </a:lnTo>
                  <a:lnTo>
                    <a:pt x="4614" y="6803"/>
                  </a:lnTo>
                  <a:lnTo>
                    <a:pt x="5167" y="5487"/>
                  </a:lnTo>
                  <a:lnTo>
                    <a:pt x="6726" y="6636"/>
                  </a:lnTo>
                  <a:lnTo>
                    <a:pt x="8903" y="5857"/>
                  </a:lnTo>
                  <a:lnTo>
                    <a:pt x="8611" y="2465"/>
                  </a:lnTo>
                  <a:lnTo>
                    <a:pt x="7831" y="1501"/>
                  </a:lnTo>
                  <a:lnTo>
                    <a:pt x="9245" y="0"/>
                  </a:lnTo>
                  <a:lnTo>
                    <a:pt x="10171" y="1149"/>
                  </a:lnTo>
                  <a:lnTo>
                    <a:pt x="9959" y="2873"/>
                  </a:lnTo>
                  <a:lnTo>
                    <a:pt x="10885" y="2465"/>
                  </a:lnTo>
                  <a:lnTo>
                    <a:pt x="12591" y="3892"/>
                  </a:lnTo>
                  <a:lnTo>
                    <a:pt x="13436" y="2428"/>
                  </a:lnTo>
                  <a:lnTo>
                    <a:pt x="14135" y="2187"/>
                  </a:lnTo>
                  <a:lnTo>
                    <a:pt x="14817" y="3448"/>
                  </a:lnTo>
                  <a:lnTo>
                    <a:pt x="15630" y="2317"/>
                  </a:lnTo>
                  <a:lnTo>
                    <a:pt x="17417" y="3559"/>
                  </a:lnTo>
                  <a:lnTo>
                    <a:pt x="18424" y="5264"/>
                  </a:lnTo>
                  <a:lnTo>
                    <a:pt x="18213" y="6877"/>
                  </a:lnTo>
                  <a:lnTo>
                    <a:pt x="19984" y="8730"/>
                  </a:lnTo>
                  <a:lnTo>
                    <a:pt x="18749" y="10602"/>
                  </a:lnTo>
                  <a:lnTo>
                    <a:pt x="17530" y="11715"/>
                  </a:lnTo>
                  <a:lnTo>
                    <a:pt x="17352" y="15310"/>
                  </a:lnTo>
                  <a:lnTo>
                    <a:pt x="15565" y="15162"/>
                  </a:lnTo>
                  <a:lnTo>
                    <a:pt x="14817" y="16664"/>
                  </a:lnTo>
                  <a:lnTo>
                    <a:pt x="15337" y="17201"/>
                  </a:lnTo>
                  <a:lnTo>
                    <a:pt x="12413" y="19333"/>
                  </a:lnTo>
                  <a:lnTo>
                    <a:pt x="12348" y="19981"/>
                  </a:lnTo>
                  <a:lnTo>
                    <a:pt x="11064" y="19407"/>
                  </a:lnTo>
                  <a:lnTo>
                    <a:pt x="10690" y="18072"/>
                  </a:lnTo>
                  <a:lnTo>
                    <a:pt x="10561" y="17572"/>
                  </a:lnTo>
                  <a:lnTo>
                    <a:pt x="10593" y="17405"/>
                  </a:lnTo>
                  <a:lnTo>
                    <a:pt x="11909" y="16256"/>
                  </a:lnTo>
                  <a:lnTo>
                    <a:pt x="11259" y="14532"/>
                  </a:lnTo>
                  <a:lnTo>
                    <a:pt x="8806" y="13068"/>
                  </a:lnTo>
                  <a:lnTo>
                    <a:pt x="8286" y="11566"/>
                  </a:lnTo>
                  <a:lnTo>
                    <a:pt x="6759" y="11418"/>
                  </a:lnTo>
                  <a:lnTo>
                    <a:pt x="6629" y="9898"/>
                  </a:lnTo>
                  <a:lnTo>
                    <a:pt x="5329" y="10158"/>
                  </a:lnTo>
                  <a:lnTo>
                    <a:pt x="3981" y="12289"/>
                  </a:lnTo>
                  <a:lnTo>
                    <a:pt x="1202" y="10918"/>
                  </a:lnTo>
                  <a:lnTo>
                    <a:pt x="2340" y="8823"/>
                  </a:lnTo>
                  <a:lnTo>
                    <a:pt x="0" y="7414"/>
                  </a:lnTo>
                  <a:lnTo>
                    <a:pt x="130" y="7285"/>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195" name="Haute-Garonne">
              <a:hlinkHover r:id="" action="ppaction://macro?name=Affichage_nom_dept"/>
            </p:cNvPr>
            <p:cNvSpPr>
              <a:spLocks/>
            </p:cNvSpPr>
            <p:nvPr/>
          </p:nvSpPr>
          <p:spPr bwMode="auto">
            <a:xfrm>
              <a:off x="2273871" y="5618163"/>
              <a:ext cx="815975" cy="825500"/>
            </a:xfrm>
            <a:custGeom>
              <a:avLst/>
              <a:gdLst>
                <a:gd name="T0" fmla="*/ 125 w 20000"/>
                <a:gd name="T1" fmla="*/ 18923 h 20000"/>
                <a:gd name="T2" fmla="*/ 467 w 20000"/>
                <a:gd name="T3" fmla="*/ 16785 h 20000"/>
                <a:gd name="T4" fmla="*/ 1416 w 20000"/>
                <a:gd name="T5" fmla="*/ 17123 h 20000"/>
                <a:gd name="T6" fmla="*/ 2584 w 20000"/>
                <a:gd name="T7" fmla="*/ 15462 h 20000"/>
                <a:gd name="T8" fmla="*/ 2117 w 20000"/>
                <a:gd name="T9" fmla="*/ 14262 h 20000"/>
                <a:gd name="T10" fmla="*/ 1089 w 20000"/>
                <a:gd name="T11" fmla="*/ 14677 h 20000"/>
                <a:gd name="T12" fmla="*/ 1525 w 20000"/>
                <a:gd name="T13" fmla="*/ 13585 h 20000"/>
                <a:gd name="T14" fmla="*/ 187 w 20000"/>
                <a:gd name="T15" fmla="*/ 12585 h 20000"/>
                <a:gd name="T16" fmla="*/ 2288 w 20000"/>
                <a:gd name="T17" fmla="*/ 9692 h 20000"/>
                <a:gd name="T18" fmla="*/ 4202 w 20000"/>
                <a:gd name="T19" fmla="*/ 8015 h 20000"/>
                <a:gd name="T20" fmla="*/ 7051 w 20000"/>
                <a:gd name="T21" fmla="*/ 8923 h 20000"/>
                <a:gd name="T22" fmla="*/ 7860 w 20000"/>
                <a:gd name="T23" fmla="*/ 6046 h 20000"/>
                <a:gd name="T24" fmla="*/ 9634 w 20000"/>
                <a:gd name="T25" fmla="*/ 5631 h 20000"/>
                <a:gd name="T26" fmla="*/ 6708 w 20000"/>
                <a:gd name="T27" fmla="*/ 1877 h 20000"/>
                <a:gd name="T28" fmla="*/ 9152 w 20000"/>
                <a:gd name="T29" fmla="*/ 1431 h 20000"/>
                <a:gd name="T30" fmla="*/ 9946 w 20000"/>
                <a:gd name="T31" fmla="*/ 2277 h 20000"/>
                <a:gd name="T32" fmla="*/ 11735 w 20000"/>
                <a:gd name="T33" fmla="*/ 1538 h 20000"/>
                <a:gd name="T34" fmla="*/ 10973 w 20000"/>
                <a:gd name="T35" fmla="*/ 1062 h 20000"/>
                <a:gd name="T36" fmla="*/ 11767 w 20000"/>
                <a:gd name="T37" fmla="*/ 369 h 20000"/>
                <a:gd name="T38" fmla="*/ 14132 w 20000"/>
                <a:gd name="T39" fmla="*/ 0 h 20000"/>
                <a:gd name="T40" fmla="*/ 14475 w 20000"/>
                <a:gd name="T41" fmla="*/ 1692 h 20000"/>
                <a:gd name="T42" fmla="*/ 15891 w 20000"/>
                <a:gd name="T43" fmla="*/ 3354 h 20000"/>
                <a:gd name="T44" fmla="*/ 15377 w 20000"/>
                <a:gd name="T45" fmla="*/ 3723 h 20000"/>
                <a:gd name="T46" fmla="*/ 16187 w 20000"/>
                <a:gd name="T47" fmla="*/ 4246 h 20000"/>
                <a:gd name="T48" fmla="*/ 15642 w 20000"/>
                <a:gd name="T49" fmla="*/ 4831 h 20000"/>
                <a:gd name="T50" fmla="*/ 18366 w 20000"/>
                <a:gd name="T51" fmla="*/ 7000 h 20000"/>
                <a:gd name="T52" fmla="*/ 19984 w 20000"/>
                <a:gd name="T53" fmla="*/ 7015 h 20000"/>
                <a:gd name="T54" fmla="*/ 19767 w 20000"/>
                <a:gd name="T55" fmla="*/ 8123 h 20000"/>
                <a:gd name="T56" fmla="*/ 18226 w 20000"/>
                <a:gd name="T57" fmla="*/ 8738 h 20000"/>
                <a:gd name="T58" fmla="*/ 17572 w 20000"/>
                <a:gd name="T59" fmla="*/ 7908 h 20000"/>
                <a:gd name="T60" fmla="*/ 17074 w 20000"/>
                <a:gd name="T61" fmla="*/ 9585 h 20000"/>
                <a:gd name="T62" fmla="*/ 16016 w 20000"/>
                <a:gd name="T63" fmla="*/ 9646 h 20000"/>
                <a:gd name="T64" fmla="*/ 15689 w 20000"/>
                <a:gd name="T65" fmla="*/ 10600 h 20000"/>
                <a:gd name="T66" fmla="*/ 15518 w 20000"/>
                <a:gd name="T67" fmla="*/ 10723 h 20000"/>
                <a:gd name="T68" fmla="*/ 14895 w 20000"/>
                <a:gd name="T69" fmla="*/ 11308 h 20000"/>
                <a:gd name="T70" fmla="*/ 13136 w 20000"/>
                <a:gd name="T71" fmla="*/ 10400 h 20000"/>
                <a:gd name="T72" fmla="*/ 12794 w 20000"/>
                <a:gd name="T73" fmla="*/ 11692 h 20000"/>
                <a:gd name="T74" fmla="*/ 11035 w 20000"/>
                <a:gd name="T75" fmla="*/ 10015 h 20000"/>
                <a:gd name="T76" fmla="*/ 10646 w 20000"/>
                <a:gd name="T77" fmla="*/ 10677 h 20000"/>
                <a:gd name="T78" fmla="*/ 11735 w 20000"/>
                <a:gd name="T79" fmla="*/ 11446 h 20000"/>
                <a:gd name="T80" fmla="*/ 9837 w 20000"/>
                <a:gd name="T81" fmla="*/ 11985 h 20000"/>
                <a:gd name="T82" fmla="*/ 10661 w 20000"/>
                <a:gd name="T83" fmla="*/ 13015 h 20000"/>
                <a:gd name="T84" fmla="*/ 10226 w 20000"/>
                <a:gd name="T85" fmla="*/ 13585 h 20000"/>
                <a:gd name="T86" fmla="*/ 7642 w 20000"/>
                <a:gd name="T87" fmla="*/ 12677 h 20000"/>
                <a:gd name="T88" fmla="*/ 6848 w 20000"/>
                <a:gd name="T89" fmla="*/ 13369 h 20000"/>
                <a:gd name="T90" fmla="*/ 6646 w 20000"/>
                <a:gd name="T91" fmla="*/ 15431 h 20000"/>
                <a:gd name="T92" fmla="*/ 4747 w 20000"/>
                <a:gd name="T93" fmla="*/ 16369 h 20000"/>
                <a:gd name="T94" fmla="*/ 4732 w 20000"/>
                <a:gd name="T95" fmla="*/ 16523 h 20000"/>
                <a:gd name="T96" fmla="*/ 5012 w 20000"/>
                <a:gd name="T97" fmla="*/ 17831 h 20000"/>
                <a:gd name="T98" fmla="*/ 2864 w 20000"/>
                <a:gd name="T99" fmla="*/ 17246 h 20000"/>
                <a:gd name="T100" fmla="*/ 2708 w 20000"/>
                <a:gd name="T101" fmla="*/ 19985 h 20000"/>
                <a:gd name="T102" fmla="*/ 405 w 20000"/>
                <a:gd name="T103" fmla="*/ 19815 h 20000"/>
                <a:gd name="T104" fmla="*/ 0 w 20000"/>
                <a:gd name="T105" fmla="*/ 19200 h 20000"/>
                <a:gd name="T106" fmla="*/ 125 w 20000"/>
                <a:gd name="T107" fmla="*/ 18923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0000" h="20000">
                  <a:moveTo>
                    <a:pt x="125" y="18923"/>
                  </a:moveTo>
                  <a:lnTo>
                    <a:pt x="467" y="16785"/>
                  </a:lnTo>
                  <a:lnTo>
                    <a:pt x="1416" y="17123"/>
                  </a:lnTo>
                  <a:lnTo>
                    <a:pt x="2584" y="15462"/>
                  </a:lnTo>
                  <a:lnTo>
                    <a:pt x="2117" y="14262"/>
                  </a:lnTo>
                  <a:lnTo>
                    <a:pt x="1089" y="14677"/>
                  </a:lnTo>
                  <a:lnTo>
                    <a:pt x="1525" y="13585"/>
                  </a:lnTo>
                  <a:lnTo>
                    <a:pt x="187" y="12585"/>
                  </a:lnTo>
                  <a:lnTo>
                    <a:pt x="2288" y="9692"/>
                  </a:lnTo>
                  <a:lnTo>
                    <a:pt x="4202" y="8015"/>
                  </a:lnTo>
                  <a:lnTo>
                    <a:pt x="7051" y="8923"/>
                  </a:lnTo>
                  <a:lnTo>
                    <a:pt x="7860" y="6046"/>
                  </a:lnTo>
                  <a:lnTo>
                    <a:pt x="9634" y="5631"/>
                  </a:lnTo>
                  <a:lnTo>
                    <a:pt x="6708" y="1877"/>
                  </a:lnTo>
                  <a:lnTo>
                    <a:pt x="9152" y="1431"/>
                  </a:lnTo>
                  <a:lnTo>
                    <a:pt x="9946" y="2277"/>
                  </a:lnTo>
                  <a:lnTo>
                    <a:pt x="11735" y="1538"/>
                  </a:lnTo>
                  <a:lnTo>
                    <a:pt x="10973" y="1062"/>
                  </a:lnTo>
                  <a:lnTo>
                    <a:pt x="11767" y="369"/>
                  </a:lnTo>
                  <a:lnTo>
                    <a:pt x="14132" y="0"/>
                  </a:lnTo>
                  <a:lnTo>
                    <a:pt x="14475" y="1692"/>
                  </a:lnTo>
                  <a:lnTo>
                    <a:pt x="15891" y="3354"/>
                  </a:lnTo>
                  <a:lnTo>
                    <a:pt x="15377" y="3723"/>
                  </a:lnTo>
                  <a:lnTo>
                    <a:pt x="16187" y="4246"/>
                  </a:lnTo>
                  <a:lnTo>
                    <a:pt x="15642" y="4831"/>
                  </a:lnTo>
                  <a:lnTo>
                    <a:pt x="18366" y="7000"/>
                  </a:lnTo>
                  <a:lnTo>
                    <a:pt x="19984" y="7015"/>
                  </a:lnTo>
                  <a:lnTo>
                    <a:pt x="19767" y="8123"/>
                  </a:lnTo>
                  <a:lnTo>
                    <a:pt x="18226" y="8738"/>
                  </a:lnTo>
                  <a:lnTo>
                    <a:pt x="17572" y="7908"/>
                  </a:lnTo>
                  <a:lnTo>
                    <a:pt x="17074" y="9585"/>
                  </a:lnTo>
                  <a:lnTo>
                    <a:pt x="16016" y="9646"/>
                  </a:lnTo>
                  <a:lnTo>
                    <a:pt x="15689" y="10600"/>
                  </a:lnTo>
                  <a:lnTo>
                    <a:pt x="15518" y="10723"/>
                  </a:lnTo>
                  <a:lnTo>
                    <a:pt x="14895" y="11308"/>
                  </a:lnTo>
                  <a:lnTo>
                    <a:pt x="13136" y="10400"/>
                  </a:lnTo>
                  <a:lnTo>
                    <a:pt x="12794" y="11692"/>
                  </a:lnTo>
                  <a:lnTo>
                    <a:pt x="11035" y="10015"/>
                  </a:lnTo>
                  <a:lnTo>
                    <a:pt x="10646" y="10677"/>
                  </a:lnTo>
                  <a:lnTo>
                    <a:pt x="11735" y="11446"/>
                  </a:lnTo>
                  <a:lnTo>
                    <a:pt x="9837" y="11985"/>
                  </a:lnTo>
                  <a:lnTo>
                    <a:pt x="10661" y="13015"/>
                  </a:lnTo>
                  <a:lnTo>
                    <a:pt x="10226" y="13585"/>
                  </a:lnTo>
                  <a:lnTo>
                    <a:pt x="7642" y="12677"/>
                  </a:lnTo>
                  <a:lnTo>
                    <a:pt x="6848" y="13369"/>
                  </a:lnTo>
                  <a:lnTo>
                    <a:pt x="6646" y="15431"/>
                  </a:lnTo>
                  <a:lnTo>
                    <a:pt x="4747" y="16369"/>
                  </a:lnTo>
                  <a:lnTo>
                    <a:pt x="4732" y="16523"/>
                  </a:lnTo>
                  <a:lnTo>
                    <a:pt x="5012" y="17831"/>
                  </a:lnTo>
                  <a:lnTo>
                    <a:pt x="2864" y="17246"/>
                  </a:lnTo>
                  <a:lnTo>
                    <a:pt x="2708" y="19985"/>
                  </a:lnTo>
                  <a:lnTo>
                    <a:pt x="405" y="19815"/>
                  </a:lnTo>
                  <a:lnTo>
                    <a:pt x="0" y="19200"/>
                  </a:lnTo>
                  <a:lnTo>
                    <a:pt x="125" y="18923"/>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196" name="Gers">
              <a:hlinkHover r:id="" action="ppaction://macro?name=Affichage_nom_dept"/>
            </p:cNvPr>
            <p:cNvSpPr>
              <a:spLocks/>
            </p:cNvSpPr>
            <p:nvPr/>
          </p:nvSpPr>
          <p:spPr bwMode="auto">
            <a:xfrm>
              <a:off x="1935734" y="5492750"/>
              <a:ext cx="731837" cy="527050"/>
            </a:xfrm>
            <a:custGeom>
              <a:avLst/>
              <a:gdLst>
                <a:gd name="T0" fmla="*/ 17 w 20000"/>
                <a:gd name="T1" fmla="*/ 10688 h 20000"/>
                <a:gd name="T2" fmla="*/ 1282 w 20000"/>
                <a:gd name="T3" fmla="*/ 8251 h 20000"/>
                <a:gd name="T4" fmla="*/ 1369 w 20000"/>
                <a:gd name="T5" fmla="*/ 4391 h 20000"/>
                <a:gd name="T6" fmla="*/ 763 w 20000"/>
                <a:gd name="T7" fmla="*/ 3932 h 20000"/>
                <a:gd name="T8" fmla="*/ 3605 w 20000"/>
                <a:gd name="T9" fmla="*/ 2075 h 20000"/>
                <a:gd name="T10" fmla="*/ 4939 w 20000"/>
                <a:gd name="T11" fmla="*/ 4053 h 20000"/>
                <a:gd name="T12" fmla="*/ 5078 w 20000"/>
                <a:gd name="T13" fmla="*/ 2002 h 20000"/>
                <a:gd name="T14" fmla="*/ 6170 w 20000"/>
                <a:gd name="T15" fmla="*/ 2364 h 20000"/>
                <a:gd name="T16" fmla="*/ 6984 w 20000"/>
                <a:gd name="T17" fmla="*/ 1134 h 20000"/>
                <a:gd name="T18" fmla="*/ 8128 w 20000"/>
                <a:gd name="T19" fmla="*/ 2002 h 20000"/>
                <a:gd name="T20" fmla="*/ 11941 w 20000"/>
                <a:gd name="T21" fmla="*/ 0 h 20000"/>
                <a:gd name="T22" fmla="*/ 12964 w 20000"/>
                <a:gd name="T23" fmla="*/ 1327 h 20000"/>
                <a:gd name="T24" fmla="*/ 14055 w 20000"/>
                <a:gd name="T25" fmla="*/ 386 h 20000"/>
                <a:gd name="T26" fmla="*/ 15667 w 20000"/>
                <a:gd name="T27" fmla="*/ 1134 h 20000"/>
                <a:gd name="T28" fmla="*/ 14177 w 20000"/>
                <a:gd name="T29" fmla="*/ 3643 h 20000"/>
                <a:gd name="T30" fmla="*/ 15945 w 20000"/>
                <a:gd name="T31" fmla="*/ 4487 h 20000"/>
                <a:gd name="T32" fmla="*/ 16031 w 20000"/>
                <a:gd name="T33" fmla="*/ 7696 h 20000"/>
                <a:gd name="T34" fmla="*/ 16707 w 20000"/>
                <a:gd name="T35" fmla="*/ 7720 h 20000"/>
                <a:gd name="T36" fmla="*/ 19983 w 20000"/>
                <a:gd name="T37" fmla="*/ 13607 h 20000"/>
                <a:gd name="T38" fmla="*/ 17990 w 20000"/>
                <a:gd name="T39" fmla="*/ 14258 h 20000"/>
                <a:gd name="T40" fmla="*/ 17106 w 20000"/>
                <a:gd name="T41" fmla="*/ 18770 h 20000"/>
                <a:gd name="T42" fmla="*/ 13934 w 20000"/>
                <a:gd name="T43" fmla="*/ 17346 h 20000"/>
                <a:gd name="T44" fmla="*/ 11802 w 20000"/>
                <a:gd name="T45" fmla="*/ 19976 h 20000"/>
                <a:gd name="T46" fmla="*/ 8094 w 20000"/>
                <a:gd name="T47" fmla="*/ 18890 h 20000"/>
                <a:gd name="T48" fmla="*/ 7591 w 20000"/>
                <a:gd name="T49" fmla="*/ 17684 h 20000"/>
                <a:gd name="T50" fmla="*/ 6031 w 20000"/>
                <a:gd name="T51" fmla="*/ 18094 h 20000"/>
                <a:gd name="T52" fmla="*/ 5182 w 20000"/>
                <a:gd name="T53" fmla="*/ 14210 h 20000"/>
                <a:gd name="T54" fmla="*/ 3518 w 20000"/>
                <a:gd name="T55" fmla="*/ 11821 h 20000"/>
                <a:gd name="T56" fmla="*/ 2409 w 20000"/>
                <a:gd name="T57" fmla="*/ 12328 h 20000"/>
                <a:gd name="T58" fmla="*/ 485 w 20000"/>
                <a:gd name="T59" fmla="*/ 12111 h 20000"/>
                <a:gd name="T60" fmla="*/ 0 w 20000"/>
                <a:gd name="T61" fmla="*/ 11242 h 20000"/>
                <a:gd name="T62" fmla="*/ 17 w 20000"/>
                <a:gd name="T63" fmla="*/ 10688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0000" h="20000">
                  <a:moveTo>
                    <a:pt x="17" y="10688"/>
                  </a:moveTo>
                  <a:lnTo>
                    <a:pt x="1282" y="8251"/>
                  </a:lnTo>
                  <a:lnTo>
                    <a:pt x="1369" y="4391"/>
                  </a:lnTo>
                  <a:lnTo>
                    <a:pt x="763" y="3932"/>
                  </a:lnTo>
                  <a:lnTo>
                    <a:pt x="3605" y="2075"/>
                  </a:lnTo>
                  <a:lnTo>
                    <a:pt x="4939" y="4053"/>
                  </a:lnTo>
                  <a:lnTo>
                    <a:pt x="5078" y="2002"/>
                  </a:lnTo>
                  <a:lnTo>
                    <a:pt x="6170" y="2364"/>
                  </a:lnTo>
                  <a:lnTo>
                    <a:pt x="6984" y="1134"/>
                  </a:lnTo>
                  <a:lnTo>
                    <a:pt x="8128" y="2002"/>
                  </a:lnTo>
                  <a:lnTo>
                    <a:pt x="11941" y="0"/>
                  </a:lnTo>
                  <a:lnTo>
                    <a:pt x="12964" y="1327"/>
                  </a:lnTo>
                  <a:lnTo>
                    <a:pt x="14055" y="386"/>
                  </a:lnTo>
                  <a:lnTo>
                    <a:pt x="15667" y="1134"/>
                  </a:lnTo>
                  <a:lnTo>
                    <a:pt x="14177" y="3643"/>
                  </a:lnTo>
                  <a:lnTo>
                    <a:pt x="15945" y="4487"/>
                  </a:lnTo>
                  <a:lnTo>
                    <a:pt x="16031" y="7696"/>
                  </a:lnTo>
                  <a:lnTo>
                    <a:pt x="16707" y="7720"/>
                  </a:lnTo>
                  <a:lnTo>
                    <a:pt x="19983" y="13607"/>
                  </a:lnTo>
                  <a:lnTo>
                    <a:pt x="17990" y="14258"/>
                  </a:lnTo>
                  <a:lnTo>
                    <a:pt x="17106" y="18770"/>
                  </a:lnTo>
                  <a:lnTo>
                    <a:pt x="13934" y="17346"/>
                  </a:lnTo>
                  <a:lnTo>
                    <a:pt x="11802" y="19976"/>
                  </a:lnTo>
                  <a:lnTo>
                    <a:pt x="8094" y="18890"/>
                  </a:lnTo>
                  <a:lnTo>
                    <a:pt x="7591" y="17684"/>
                  </a:lnTo>
                  <a:lnTo>
                    <a:pt x="6031" y="18094"/>
                  </a:lnTo>
                  <a:lnTo>
                    <a:pt x="5182" y="14210"/>
                  </a:lnTo>
                  <a:lnTo>
                    <a:pt x="3518" y="11821"/>
                  </a:lnTo>
                  <a:lnTo>
                    <a:pt x="2409" y="12328"/>
                  </a:lnTo>
                  <a:lnTo>
                    <a:pt x="485" y="12111"/>
                  </a:lnTo>
                  <a:lnTo>
                    <a:pt x="0" y="11242"/>
                  </a:lnTo>
                  <a:lnTo>
                    <a:pt x="17" y="10688"/>
                  </a:lnTo>
                  <a:close/>
                </a:path>
              </a:pathLst>
            </a:custGeom>
            <a:solidFill>
              <a:schemeClr val="tx2">
                <a:lumMod val="40000"/>
                <a:lumOff val="60000"/>
              </a:schemeClr>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197" name="Gironde">
              <a:hlinkHover r:id="" action="ppaction://macro?name=Affichage_nom_dept"/>
            </p:cNvPr>
            <p:cNvSpPr>
              <a:spLocks/>
            </p:cNvSpPr>
            <p:nvPr/>
          </p:nvSpPr>
          <p:spPr bwMode="auto">
            <a:xfrm>
              <a:off x="1484884" y="4435475"/>
              <a:ext cx="765175" cy="955675"/>
            </a:xfrm>
            <a:custGeom>
              <a:avLst/>
              <a:gdLst>
                <a:gd name="T0" fmla="*/ 0 w 20000"/>
                <a:gd name="T1" fmla="*/ 15638 h 20000"/>
                <a:gd name="T2" fmla="*/ 648 w 20000"/>
                <a:gd name="T3" fmla="*/ 15492 h 20000"/>
                <a:gd name="T4" fmla="*/ 1213 w 20000"/>
                <a:gd name="T5" fmla="*/ 14721 h 20000"/>
                <a:gd name="T6" fmla="*/ 1944 w 20000"/>
                <a:gd name="T7" fmla="*/ 15226 h 20000"/>
                <a:gd name="T8" fmla="*/ 3439 w 20000"/>
                <a:gd name="T9" fmla="*/ 15239 h 20000"/>
                <a:gd name="T10" fmla="*/ 2857 w 20000"/>
                <a:gd name="T11" fmla="*/ 16436 h 20000"/>
                <a:gd name="T12" fmla="*/ 7841 w 20000"/>
                <a:gd name="T13" fmla="*/ 16277 h 20000"/>
                <a:gd name="T14" fmla="*/ 7757 w 20000"/>
                <a:gd name="T15" fmla="*/ 16955 h 20000"/>
                <a:gd name="T16" fmla="*/ 10930 w 20000"/>
                <a:gd name="T17" fmla="*/ 18697 h 20000"/>
                <a:gd name="T18" fmla="*/ 10764 w 20000"/>
                <a:gd name="T19" fmla="*/ 19827 h 20000"/>
                <a:gd name="T20" fmla="*/ 12940 w 20000"/>
                <a:gd name="T21" fmla="*/ 19987 h 20000"/>
                <a:gd name="T22" fmla="*/ 13389 w 20000"/>
                <a:gd name="T23" fmla="*/ 19056 h 20000"/>
                <a:gd name="T24" fmla="*/ 14037 w 20000"/>
                <a:gd name="T25" fmla="*/ 19681 h 20000"/>
                <a:gd name="T26" fmla="*/ 15415 w 20000"/>
                <a:gd name="T27" fmla="*/ 19069 h 20000"/>
                <a:gd name="T28" fmla="*/ 14950 w 20000"/>
                <a:gd name="T29" fmla="*/ 17912 h 20000"/>
                <a:gd name="T30" fmla="*/ 16196 w 20000"/>
                <a:gd name="T31" fmla="*/ 17620 h 20000"/>
                <a:gd name="T32" fmla="*/ 16096 w 20000"/>
                <a:gd name="T33" fmla="*/ 15173 h 20000"/>
                <a:gd name="T34" fmla="*/ 18455 w 20000"/>
                <a:gd name="T35" fmla="*/ 13790 h 20000"/>
                <a:gd name="T36" fmla="*/ 17492 w 20000"/>
                <a:gd name="T37" fmla="*/ 13019 h 20000"/>
                <a:gd name="T38" fmla="*/ 19983 w 20000"/>
                <a:gd name="T39" fmla="*/ 12234 h 20000"/>
                <a:gd name="T40" fmla="*/ 19983 w 20000"/>
                <a:gd name="T41" fmla="*/ 10665 h 20000"/>
                <a:gd name="T42" fmla="*/ 18654 w 20000"/>
                <a:gd name="T43" fmla="*/ 11330 h 20000"/>
                <a:gd name="T44" fmla="*/ 15864 w 20000"/>
                <a:gd name="T45" fmla="*/ 10785 h 20000"/>
                <a:gd name="T46" fmla="*/ 15963 w 20000"/>
                <a:gd name="T47" fmla="*/ 10691 h 20000"/>
                <a:gd name="T48" fmla="*/ 17409 w 20000"/>
                <a:gd name="T49" fmla="*/ 7766 h 20000"/>
                <a:gd name="T50" fmla="*/ 17093 w 20000"/>
                <a:gd name="T51" fmla="*/ 7048 h 20000"/>
                <a:gd name="T52" fmla="*/ 16030 w 20000"/>
                <a:gd name="T53" fmla="*/ 7168 h 20000"/>
                <a:gd name="T54" fmla="*/ 11694 w 20000"/>
                <a:gd name="T55" fmla="*/ 6370 h 20000"/>
                <a:gd name="T56" fmla="*/ 11395 w 20000"/>
                <a:gd name="T57" fmla="*/ 4574 h 20000"/>
                <a:gd name="T58" fmla="*/ 9502 w 20000"/>
                <a:gd name="T59" fmla="*/ 4149 h 20000"/>
                <a:gd name="T60" fmla="*/ 9369 w 20000"/>
                <a:gd name="T61" fmla="*/ 3524 h 20000"/>
                <a:gd name="T62" fmla="*/ 7691 w 20000"/>
                <a:gd name="T63" fmla="*/ 3670 h 20000"/>
                <a:gd name="T64" fmla="*/ 8422 w 20000"/>
                <a:gd name="T65" fmla="*/ 7287 h 20000"/>
                <a:gd name="T66" fmla="*/ 10116 w 20000"/>
                <a:gd name="T67" fmla="*/ 8351 h 20000"/>
                <a:gd name="T68" fmla="*/ 8787 w 20000"/>
                <a:gd name="T69" fmla="*/ 7832 h 20000"/>
                <a:gd name="T70" fmla="*/ 9601 w 20000"/>
                <a:gd name="T71" fmla="*/ 8856 h 20000"/>
                <a:gd name="T72" fmla="*/ 7824 w 20000"/>
                <a:gd name="T73" fmla="*/ 7247 h 20000"/>
                <a:gd name="T74" fmla="*/ 6412 w 20000"/>
                <a:gd name="T75" fmla="*/ 3165 h 20000"/>
                <a:gd name="T76" fmla="*/ 3322 w 20000"/>
                <a:gd name="T77" fmla="*/ 785 h 20000"/>
                <a:gd name="T78" fmla="*/ 3505 w 20000"/>
                <a:gd name="T79" fmla="*/ 0 h 20000"/>
                <a:gd name="T80" fmla="*/ 2392 w 20000"/>
                <a:gd name="T81" fmla="*/ 1024 h 20000"/>
                <a:gd name="T82" fmla="*/ 17 w 20000"/>
                <a:gd name="T83" fmla="*/ 13471 h 20000"/>
                <a:gd name="T84" fmla="*/ 1478 w 20000"/>
                <a:gd name="T85" fmla="*/ 11503 h 20000"/>
                <a:gd name="T86" fmla="*/ 3189 w 20000"/>
                <a:gd name="T87" fmla="*/ 12859 h 20000"/>
                <a:gd name="T88" fmla="*/ 864 w 20000"/>
                <a:gd name="T89" fmla="*/ 12952 h 20000"/>
                <a:gd name="T90" fmla="*/ 0 w 20000"/>
                <a:gd name="T91" fmla="*/ 15638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0000" h="20000">
                  <a:moveTo>
                    <a:pt x="0" y="15638"/>
                  </a:moveTo>
                  <a:lnTo>
                    <a:pt x="648" y="15492"/>
                  </a:lnTo>
                  <a:lnTo>
                    <a:pt x="1213" y="14721"/>
                  </a:lnTo>
                  <a:lnTo>
                    <a:pt x="1944" y="15226"/>
                  </a:lnTo>
                  <a:lnTo>
                    <a:pt x="3439" y="15239"/>
                  </a:lnTo>
                  <a:lnTo>
                    <a:pt x="2857" y="16436"/>
                  </a:lnTo>
                  <a:lnTo>
                    <a:pt x="7841" y="16277"/>
                  </a:lnTo>
                  <a:lnTo>
                    <a:pt x="7757" y="16955"/>
                  </a:lnTo>
                  <a:lnTo>
                    <a:pt x="10930" y="18697"/>
                  </a:lnTo>
                  <a:lnTo>
                    <a:pt x="10764" y="19827"/>
                  </a:lnTo>
                  <a:lnTo>
                    <a:pt x="12940" y="19987"/>
                  </a:lnTo>
                  <a:lnTo>
                    <a:pt x="13389" y="19056"/>
                  </a:lnTo>
                  <a:lnTo>
                    <a:pt x="14037" y="19681"/>
                  </a:lnTo>
                  <a:lnTo>
                    <a:pt x="15415" y="19069"/>
                  </a:lnTo>
                  <a:lnTo>
                    <a:pt x="14950" y="17912"/>
                  </a:lnTo>
                  <a:lnTo>
                    <a:pt x="16196" y="17620"/>
                  </a:lnTo>
                  <a:lnTo>
                    <a:pt x="16096" y="15173"/>
                  </a:lnTo>
                  <a:lnTo>
                    <a:pt x="18455" y="13790"/>
                  </a:lnTo>
                  <a:lnTo>
                    <a:pt x="17492" y="13019"/>
                  </a:lnTo>
                  <a:lnTo>
                    <a:pt x="19983" y="12234"/>
                  </a:lnTo>
                  <a:lnTo>
                    <a:pt x="19983" y="10665"/>
                  </a:lnTo>
                  <a:lnTo>
                    <a:pt x="18654" y="11330"/>
                  </a:lnTo>
                  <a:lnTo>
                    <a:pt x="15864" y="10785"/>
                  </a:lnTo>
                  <a:lnTo>
                    <a:pt x="15963" y="10691"/>
                  </a:lnTo>
                  <a:lnTo>
                    <a:pt x="17409" y="7766"/>
                  </a:lnTo>
                  <a:lnTo>
                    <a:pt x="17093" y="7048"/>
                  </a:lnTo>
                  <a:lnTo>
                    <a:pt x="16030" y="7168"/>
                  </a:lnTo>
                  <a:lnTo>
                    <a:pt x="11694" y="6370"/>
                  </a:lnTo>
                  <a:lnTo>
                    <a:pt x="11395" y="4574"/>
                  </a:lnTo>
                  <a:lnTo>
                    <a:pt x="9502" y="4149"/>
                  </a:lnTo>
                  <a:lnTo>
                    <a:pt x="9369" y="3524"/>
                  </a:lnTo>
                  <a:lnTo>
                    <a:pt x="7691" y="3670"/>
                  </a:lnTo>
                  <a:lnTo>
                    <a:pt x="8422" y="7287"/>
                  </a:lnTo>
                  <a:lnTo>
                    <a:pt x="10116" y="8351"/>
                  </a:lnTo>
                  <a:lnTo>
                    <a:pt x="8787" y="7832"/>
                  </a:lnTo>
                  <a:lnTo>
                    <a:pt x="9601" y="8856"/>
                  </a:lnTo>
                  <a:lnTo>
                    <a:pt x="7824" y="7247"/>
                  </a:lnTo>
                  <a:lnTo>
                    <a:pt x="6412" y="3165"/>
                  </a:lnTo>
                  <a:lnTo>
                    <a:pt x="3322" y="785"/>
                  </a:lnTo>
                  <a:lnTo>
                    <a:pt x="3505" y="0"/>
                  </a:lnTo>
                  <a:lnTo>
                    <a:pt x="2392" y="1024"/>
                  </a:lnTo>
                  <a:lnTo>
                    <a:pt x="17" y="13471"/>
                  </a:lnTo>
                  <a:lnTo>
                    <a:pt x="1478" y="11503"/>
                  </a:lnTo>
                  <a:lnTo>
                    <a:pt x="3189" y="12859"/>
                  </a:lnTo>
                  <a:lnTo>
                    <a:pt x="864" y="12952"/>
                  </a:lnTo>
                  <a:lnTo>
                    <a:pt x="0" y="15638"/>
                  </a:lnTo>
                  <a:close/>
                </a:path>
              </a:pathLst>
            </a:custGeom>
            <a:solidFill>
              <a:srgbClr val="00B050"/>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198" name="Hérault">
              <a:hlinkHover r:id="" action="ppaction://macro?name=Affichage_nom_dept"/>
            </p:cNvPr>
            <p:cNvSpPr>
              <a:spLocks/>
            </p:cNvSpPr>
            <p:nvPr/>
          </p:nvSpPr>
          <p:spPr bwMode="auto">
            <a:xfrm>
              <a:off x="3332734" y="5594350"/>
              <a:ext cx="827087" cy="517525"/>
            </a:xfrm>
            <a:custGeom>
              <a:avLst/>
              <a:gdLst>
                <a:gd name="T0" fmla="*/ 46 w 20000"/>
                <a:gd name="T1" fmla="*/ 16285 h 20000"/>
                <a:gd name="T2" fmla="*/ 399 w 20000"/>
                <a:gd name="T3" fmla="*/ 14367 h 20000"/>
                <a:gd name="T4" fmla="*/ 1626 w 20000"/>
                <a:gd name="T5" fmla="*/ 13137 h 20000"/>
                <a:gd name="T6" fmla="*/ 997 w 20000"/>
                <a:gd name="T7" fmla="*/ 10554 h 20000"/>
                <a:gd name="T8" fmla="*/ 1365 w 20000"/>
                <a:gd name="T9" fmla="*/ 8143 h 20000"/>
                <a:gd name="T10" fmla="*/ 2607 w 20000"/>
                <a:gd name="T11" fmla="*/ 9299 h 20000"/>
                <a:gd name="T12" fmla="*/ 4831 w 20000"/>
                <a:gd name="T13" fmla="*/ 7183 h 20000"/>
                <a:gd name="T14" fmla="*/ 6273 w 20000"/>
                <a:gd name="T15" fmla="*/ 7183 h 20000"/>
                <a:gd name="T16" fmla="*/ 6380 w 20000"/>
                <a:gd name="T17" fmla="*/ 3444 h 20000"/>
                <a:gd name="T18" fmla="*/ 8252 w 20000"/>
                <a:gd name="T19" fmla="*/ 3936 h 20000"/>
                <a:gd name="T20" fmla="*/ 8727 w 20000"/>
                <a:gd name="T21" fmla="*/ 1943 h 20000"/>
                <a:gd name="T22" fmla="*/ 9862 w 20000"/>
                <a:gd name="T23" fmla="*/ 1353 h 20000"/>
                <a:gd name="T24" fmla="*/ 12485 w 20000"/>
                <a:gd name="T25" fmla="*/ 3173 h 20000"/>
                <a:gd name="T26" fmla="*/ 13773 w 20000"/>
                <a:gd name="T27" fmla="*/ 320 h 20000"/>
                <a:gd name="T28" fmla="*/ 14985 w 20000"/>
                <a:gd name="T29" fmla="*/ 0 h 20000"/>
                <a:gd name="T30" fmla="*/ 15107 w 20000"/>
                <a:gd name="T31" fmla="*/ 2017 h 20000"/>
                <a:gd name="T32" fmla="*/ 16549 w 20000"/>
                <a:gd name="T33" fmla="*/ 2214 h 20000"/>
                <a:gd name="T34" fmla="*/ 17055 w 20000"/>
                <a:gd name="T35" fmla="*/ 4207 h 20000"/>
                <a:gd name="T36" fmla="*/ 19356 w 20000"/>
                <a:gd name="T37" fmla="*/ 6150 h 20000"/>
                <a:gd name="T38" fmla="*/ 19985 w 20000"/>
                <a:gd name="T39" fmla="*/ 8438 h 20000"/>
                <a:gd name="T40" fmla="*/ 18742 w 20000"/>
                <a:gd name="T41" fmla="*/ 9963 h 20000"/>
                <a:gd name="T42" fmla="*/ 18696 w 20000"/>
                <a:gd name="T43" fmla="*/ 10209 h 20000"/>
                <a:gd name="T44" fmla="*/ 18819 w 20000"/>
                <a:gd name="T45" fmla="*/ 10849 h 20000"/>
                <a:gd name="T46" fmla="*/ 16488 w 20000"/>
                <a:gd name="T47" fmla="*/ 11882 h 20000"/>
                <a:gd name="T48" fmla="*/ 11702 w 20000"/>
                <a:gd name="T49" fmla="*/ 18549 h 20000"/>
                <a:gd name="T50" fmla="*/ 10706 w 20000"/>
                <a:gd name="T51" fmla="*/ 18007 h 20000"/>
                <a:gd name="T52" fmla="*/ 8466 w 20000"/>
                <a:gd name="T53" fmla="*/ 19975 h 20000"/>
                <a:gd name="T54" fmla="*/ 4279 w 20000"/>
                <a:gd name="T55" fmla="*/ 17023 h 20000"/>
                <a:gd name="T56" fmla="*/ 3988 w 20000"/>
                <a:gd name="T57" fmla="*/ 15572 h 20000"/>
                <a:gd name="T58" fmla="*/ 2623 w 20000"/>
                <a:gd name="T59" fmla="*/ 18868 h 20000"/>
                <a:gd name="T60" fmla="*/ 1810 w 20000"/>
                <a:gd name="T61" fmla="*/ 17122 h 20000"/>
                <a:gd name="T62" fmla="*/ 951 w 20000"/>
                <a:gd name="T63" fmla="*/ 17958 h 20000"/>
                <a:gd name="T64" fmla="*/ 0 w 20000"/>
                <a:gd name="T65" fmla="*/ 16335 h 20000"/>
                <a:gd name="T66" fmla="*/ 46 w 20000"/>
                <a:gd name="T67" fmla="*/ 16285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0000" h="20000">
                  <a:moveTo>
                    <a:pt x="46" y="16285"/>
                  </a:moveTo>
                  <a:lnTo>
                    <a:pt x="399" y="14367"/>
                  </a:lnTo>
                  <a:lnTo>
                    <a:pt x="1626" y="13137"/>
                  </a:lnTo>
                  <a:lnTo>
                    <a:pt x="997" y="10554"/>
                  </a:lnTo>
                  <a:lnTo>
                    <a:pt x="1365" y="8143"/>
                  </a:lnTo>
                  <a:lnTo>
                    <a:pt x="2607" y="9299"/>
                  </a:lnTo>
                  <a:lnTo>
                    <a:pt x="4831" y="7183"/>
                  </a:lnTo>
                  <a:lnTo>
                    <a:pt x="6273" y="7183"/>
                  </a:lnTo>
                  <a:lnTo>
                    <a:pt x="6380" y="3444"/>
                  </a:lnTo>
                  <a:lnTo>
                    <a:pt x="8252" y="3936"/>
                  </a:lnTo>
                  <a:lnTo>
                    <a:pt x="8727" y="1943"/>
                  </a:lnTo>
                  <a:lnTo>
                    <a:pt x="9862" y="1353"/>
                  </a:lnTo>
                  <a:lnTo>
                    <a:pt x="12485" y="3173"/>
                  </a:lnTo>
                  <a:lnTo>
                    <a:pt x="13773" y="320"/>
                  </a:lnTo>
                  <a:lnTo>
                    <a:pt x="14985" y="0"/>
                  </a:lnTo>
                  <a:lnTo>
                    <a:pt x="15107" y="2017"/>
                  </a:lnTo>
                  <a:lnTo>
                    <a:pt x="16549" y="2214"/>
                  </a:lnTo>
                  <a:lnTo>
                    <a:pt x="17055" y="4207"/>
                  </a:lnTo>
                  <a:lnTo>
                    <a:pt x="19356" y="6150"/>
                  </a:lnTo>
                  <a:lnTo>
                    <a:pt x="19985" y="8438"/>
                  </a:lnTo>
                  <a:lnTo>
                    <a:pt x="18742" y="9963"/>
                  </a:lnTo>
                  <a:lnTo>
                    <a:pt x="18696" y="10209"/>
                  </a:lnTo>
                  <a:lnTo>
                    <a:pt x="18819" y="10849"/>
                  </a:lnTo>
                  <a:lnTo>
                    <a:pt x="16488" y="11882"/>
                  </a:lnTo>
                  <a:lnTo>
                    <a:pt x="11702" y="18549"/>
                  </a:lnTo>
                  <a:lnTo>
                    <a:pt x="10706" y="18007"/>
                  </a:lnTo>
                  <a:lnTo>
                    <a:pt x="8466" y="19975"/>
                  </a:lnTo>
                  <a:lnTo>
                    <a:pt x="4279" y="17023"/>
                  </a:lnTo>
                  <a:lnTo>
                    <a:pt x="3988" y="15572"/>
                  </a:lnTo>
                  <a:lnTo>
                    <a:pt x="2623" y="18868"/>
                  </a:lnTo>
                  <a:lnTo>
                    <a:pt x="1810" y="17122"/>
                  </a:lnTo>
                  <a:lnTo>
                    <a:pt x="951" y="17958"/>
                  </a:lnTo>
                  <a:lnTo>
                    <a:pt x="0" y="16335"/>
                  </a:lnTo>
                  <a:lnTo>
                    <a:pt x="46" y="16285"/>
                  </a:lnTo>
                  <a:close/>
                </a:path>
              </a:pathLst>
            </a:custGeom>
            <a:solidFill>
              <a:srgbClr val="00B050"/>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199" name="Ille-et-Vilaine">
              <a:hlinkHover r:id="" action="ppaction://macro?name=Affichage_nom_dept"/>
            </p:cNvPr>
            <p:cNvSpPr>
              <a:spLocks/>
            </p:cNvSpPr>
            <p:nvPr/>
          </p:nvSpPr>
          <p:spPr bwMode="auto">
            <a:xfrm>
              <a:off x="1154684" y="2268538"/>
              <a:ext cx="581025" cy="728662"/>
            </a:xfrm>
            <a:custGeom>
              <a:avLst/>
              <a:gdLst>
                <a:gd name="T0" fmla="*/ 197 w 20000"/>
                <a:gd name="T1" fmla="*/ 12654 h 20000"/>
                <a:gd name="T2" fmla="*/ 1945 w 20000"/>
                <a:gd name="T3" fmla="*/ 11523 h 20000"/>
                <a:gd name="T4" fmla="*/ 656 w 20000"/>
                <a:gd name="T5" fmla="*/ 11732 h 20000"/>
                <a:gd name="T6" fmla="*/ 175 w 20000"/>
                <a:gd name="T7" fmla="*/ 10392 h 20000"/>
                <a:gd name="T8" fmla="*/ 2033 w 20000"/>
                <a:gd name="T9" fmla="*/ 8320 h 20000"/>
                <a:gd name="T10" fmla="*/ 5617 w 20000"/>
                <a:gd name="T11" fmla="*/ 7798 h 20000"/>
                <a:gd name="T12" fmla="*/ 6186 w 20000"/>
                <a:gd name="T13" fmla="*/ 6632 h 20000"/>
                <a:gd name="T14" fmla="*/ 6557 w 20000"/>
                <a:gd name="T15" fmla="*/ 3168 h 20000"/>
                <a:gd name="T16" fmla="*/ 3519 w 20000"/>
                <a:gd name="T17" fmla="*/ 1810 h 20000"/>
                <a:gd name="T18" fmla="*/ 3213 w 20000"/>
                <a:gd name="T19" fmla="*/ 1218 h 20000"/>
                <a:gd name="T20" fmla="*/ 7978 w 20000"/>
                <a:gd name="T21" fmla="*/ 0 h 20000"/>
                <a:gd name="T22" fmla="*/ 7913 w 20000"/>
                <a:gd name="T23" fmla="*/ 1758 h 20000"/>
                <a:gd name="T24" fmla="*/ 12175 w 20000"/>
                <a:gd name="T25" fmla="*/ 1688 h 20000"/>
                <a:gd name="T26" fmla="*/ 14186 w 20000"/>
                <a:gd name="T27" fmla="*/ 5013 h 20000"/>
                <a:gd name="T28" fmla="*/ 17115 w 20000"/>
                <a:gd name="T29" fmla="*/ 3638 h 20000"/>
                <a:gd name="T30" fmla="*/ 19825 w 20000"/>
                <a:gd name="T31" fmla="*/ 4404 h 20000"/>
                <a:gd name="T32" fmla="*/ 19978 w 20000"/>
                <a:gd name="T33" fmla="*/ 7798 h 20000"/>
                <a:gd name="T34" fmla="*/ 18995 w 20000"/>
                <a:gd name="T35" fmla="*/ 8964 h 20000"/>
                <a:gd name="T36" fmla="*/ 19978 w 20000"/>
                <a:gd name="T37" fmla="*/ 13647 h 20000"/>
                <a:gd name="T38" fmla="*/ 17792 w 20000"/>
                <a:gd name="T39" fmla="*/ 14430 h 20000"/>
                <a:gd name="T40" fmla="*/ 16175 w 20000"/>
                <a:gd name="T41" fmla="*/ 17267 h 20000"/>
                <a:gd name="T42" fmla="*/ 16197 w 20000"/>
                <a:gd name="T43" fmla="*/ 17354 h 20000"/>
                <a:gd name="T44" fmla="*/ 15978 w 20000"/>
                <a:gd name="T45" fmla="*/ 17946 h 20000"/>
                <a:gd name="T46" fmla="*/ 12590 w 20000"/>
                <a:gd name="T47" fmla="*/ 16693 h 20000"/>
                <a:gd name="T48" fmla="*/ 9421 w 20000"/>
                <a:gd name="T49" fmla="*/ 18782 h 20000"/>
                <a:gd name="T50" fmla="*/ 4350 w 20000"/>
                <a:gd name="T51" fmla="*/ 18938 h 20000"/>
                <a:gd name="T52" fmla="*/ 2295 w 20000"/>
                <a:gd name="T53" fmla="*/ 19983 h 20000"/>
                <a:gd name="T54" fmla="*/ 1945 w 20000"/>
                <a:gd name="T55" fmla="*/ 18225 h 20000"/>
                <a:gd name="T56" fmla="*/ 3126 w 20000"/>
                <a:gd name="T57" fmla="*/ 17755 h 20000"/>
                <a:gd name="T58" fmla="*/ 2033 w 20000"/>
                <a:gd name="T59" fmla="*/ 17302 h 20000"/>
                <a:gd name="T60" fmla="*/ 3519 w 20000"/>
                <a:gd name="T61" fmla="*/ 15753 h 20000"/>
                <a:gd name="T62" fmla="*/ 2404 w 20000"/>
                <a:gd name="T63" fmla="*/ 15857 h 20000"/>
                <a:gd name="T64" fmla="*/ 3082 w 20000"/>
                <a:gd name="T65" fmla="*/ 14552 h 20000"/>
                <a:gd name="T66" fmla="*/ 2186 w 20000"/>
                <a:gd name="T67" fmla="*/ 13281 h 20000"/>
                <a:gd name="T68" fmla="*/ 0 w 20000"/>
                <a:gd name="T69" fmla="*/ 12950 h 20000"/>
                <a:gd name="T70" fmla="*/ 197 w 20000"/>
                <a:gd name="T71" fmla="*/ 12654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000" h="20000">
                  <a:moveTo>
                    <a:pt x="197" y="12654"/>
                  </a:moveTo>
                  <a:lnTo>
                    <a:pt x="1945" y="11523"/>
                  </a:lnTo>
                  <a:lnTo>
                    <a:pt x="656" y="11732"/>
                  </a:lnTo>
                  <a:lnTo>
                    <a:pt x="175" y="10392"/>
                  </a:lnTo>
                  <a:lnTo>
                    <a:pt x="2033" y="8320"/>
                  </a:lnTo>
                  <a:lnTo>
                    <a:pt x="5617" y="7798"/>
                  </a:lnTo>
                  <a:lnTo>
                    <a:pt x="6186" y="6632"/>
                  </a:lnTo>
                  <a:lnTo>
                    <a:pt x="6557" y="3168"/>
                  </a:lnTo>
                  <a:lnTo>
                    <a:pt x="3519" y="1810"/>
                  </a:lnTo>
                  <a:lnTo>
                    <a:pt x="3213" y="1218"/>
                  </a:lnTo>
                  <a:lnTo>
                    <a:pt x="7978" y="0"/>
                  </a:lnTo>
                  <a:lnTo>
                    <a:pt x="7913" y="1758"/>
                  </a:lnTo>
                  <a:lnTo>
                    <a:pt x="12175" y="1688"/>
                  </a:lnTo>
                  <a:lnTo>
                    <a:pt x="14186" y="5013"/>
                  </a:lnTo>
                  <a:lnTo>
                    <a:pt x="17115" y="3638"/>
                  </a:lnTo>
                  <a:lnTo>
                    <a:pt x="19825" y="4404"/>
                  </a:lnTo>
                  <a:lnTo>
                    <a:pt x="19978" y="7798"/>
                  </a:lnTo>
                  <a:lnTo>
                    <a:pt x="18995" y="8964"/>
                  </a:lnTo>
                  <a:lnTo>
                    <a:pt x="19978" y="13647"/>
                  </a:lnTo>
                  <a:lnTo>
                    <a:pt x="17792" y="14430"/>
                  </a:lnTo>
                  <a:lnTo>
                    <a:pt x="16175" y="17267"/>
                  </a:lnTo>
                  <a:lnTo>
                    <a:pt x="16197" y="17354"/>
                  </a:lnTo>
                  <a:lnTo>
                    <a:pt x="15978" y="17946"/>
                  </a:lnTo>
                  <a:lnTo>
                    <a:pt x="12590" y="16693"/>
                  </a:lnTo>
                  <a:lnTo>
                    <a:pt x="9421" y="18782"/>
                  </a:lnTo>
                  <a:lnTo>
                    <a:pt x="4350" y="18938"/>
                  </a:lnTo>
                  <a:lnTo>
                    <a:pt x="2295" y="19983"/>
                  </a:lnTo>
                  <a:lnTo>
                    <a:pt x="1945" y="18225"/>
                  </a:lnTo>
                  <a:lnTo>
                    <a:pt x="3126" y="17755"/>
                  </a:lnTo>
                  <a:lnTo>
                    <a:pt x="2033" y="17302"/>
                  </a:lnTo>
                  <a:lnTo>
                    <a:pt x="3519" y="15753"/>
                  </a:lnTo>
                  <a:lnTo>
                    <a:pt x="2404" y="15857"/>
                  </a:lnTo>
                  <a:lnTo>
                    <a:pt x="3082" y="14552"/>
                  </a:lnTo>
                  <a:lnTo>
                    <a:pt x="2186" y="13281"/>
                  </a:lnTo>
                  <a:lnTo>
                    <a:pt x="0" y="12950"/>
                  </a:lnTo>
                  <a:lnTo>
                    <a:pt x="197" y="12654"/>
                  </a:lnTo>
                  <a:close/>
                </a:path>
              </a:pathLst>
            </a:custGeom>
            <a:solidFill>
              <a:schemeClr val="accent1">
                <a:lumMod val="60000"/>
                <a:lumOff val="40000"/>
              </a:schemeClr>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00" name="Indre">
              <a:hlinkHover r:id="" action="ppaction://macro?name=Affichage_nom_dept"/>
            </p:cNvPr>
            <p:cNvSpPr>
              <a:spLocks/>
            </p:cNvSpPr>
            <p:nvPr/>
          </p:nvSpPr>
          <p:spPr bwMode="auto">
            <a:xfrm>
              <a:off x="2572321" y="3317875"/>
              <a:ext cx="619125" cy="631825"/>
            </a:xfrm>
            <a:custGeom>
              <a:avLst/>
              <a:gdLst>
                <a:gd name="T0" fmla="*/ 144 w 20000"/>
                <a:gd name="T1" fmla="*/ 11299 h 20000"/>
                <a:gd name="T2" fmla="*/ 554 w 20000"/>
                <a:gd name="T3" fmla="*/ 14481 h 20000"/>
                <a:gd name="T4" fmla="*/ 4107 w 20000"/>
                <a:gd name="T5" fmla="*/ 16556 h 20000"/>
                <a:gd name="T6" fmla="*/ 4086 w 20000"/>
                <a:gd name="T7" fmla="*/ 17744 h 20000"/>
                <a:gd name="T8" fmla="*/ 5051 w 20000"/>
                <a:gd name="T9" fmla="*/ 18107 h 20000"/>
                <a:gd name="T10" fmla="*/ 4476 w 20000"/>
                <a:gd name="T11" fmla="*/ 19194 h 20000"/>
                <a:gd name="T12" fmla="*/ 7146 w 20000"/>
                <a:gd name="T13" fmla="*/ 18832 h 20000"/>
                <a:gd name="T14" fmla="*/ 8152 w 20000"/>
                <a:gd name="T15" fmla="*/ 19980 h 20000"/>
                <a:gd name="T16" fmla="*/ 9692 w 20000"/>
                <a:gd name="T17" fmla="*/ 18449 h 20000"/>
                <a:gd name="T18" fmla="*/ 12772 w 20000"/>
                <a:gd name="T19" fmla="*/ 19275 h 20000"/>
                <a:gd name="T20" fmla="*/ 13901 w 20000"/>
                <a:gd name="T21" fmla="*/ 17885 h 20000"/>
                <a:gd name="T22" fmla="*/ 19528 w 20000"/>
                <a:gd name="T23" fmla="*/ 18671 h 20000"/>
                <a:gd name="T24" fmla="*/ 19979 w 20000"/>
                <a:gd name="T25" fmla="*/ 13897 h 20000"/>
                <a:gd name="T26" fmla="*/ 18152 w 20000"/>
                <a:gd name="T27" fmla="*/ 11823 h 20000"/>
                <a:gd name="T28" fmla="*/ 18891 w 20000"/>
                <a:gd name="T29" fmla="*/ 11078 h 20000"/>
                <a:gd name="T30" fmla="*/ 17864 w 20000"/>
                <a:gd name="T31" fmla="*/ 9789 h 20000"/>
                <a:gd name="T32" fmla="*/ 19548 w 20000"/>
                <a:gd name="T33" fmla="*/ 8097 h 20000"/>
                <a:gd name="T34" fmla="*/ 18296 w 20000"/>
                <a:gd name="T35" fmla="*/ 7553 h 20000"/>
                <a:gd name="T36" fmla="*/ 18871 w 20000"/>
                <a:gd name="T37" fmla="*/ 6183 h 20000"/>
                <a:gd name="T38" fmla="*/ 17207 w 20000"/>
                <a:gd name="T39" fmla="*/ 3384 h 20000"/>
                <a:gd name="T40" fmla="*/ 13901 w 20000"/>
                <a:gd name="T41" fmla="*/ 3243 h 20000"/>
                <a:gd name="T42" fmla="*/ 13943 w 20000"/>
                <a:gd name="T43" fmla="*/ 3142 h 20000"/>
                <a:gd name="T44" fmla="*/ 14887 w 20000"/>
                <a:gd name="T45" fmla="*/ 1329 h 20000"/>
                <a:gd name="T46" fmla="*/ 11253 w 20000"/>
                <a:gd name="T47" fmla="*/ 0 h 20000"/>
                <a:gd name="T48" fmla="*/ 7228 w 20000"/>
                <a:gd name="T49" fmla="*/ 1793 h 20000"/>
                <a:gd name="T50" fmla="*/ 7598 w 20000"/>
                <a:gd name="T51" fmla="*/ 3545 h 20000"/>
                <a:gd name="T52" fmla="*/ 5996 w 20000"/>
                <a:gd name="T53" fmla="*/ 5358 h 20000"/>
                <a:gd name="T54" fmla="*/ 4476 w 20000"/>
                <a:gd name="T55" fmla="*/ 4955 h 20000"/>
                <a:gd name="T56" fmla="*/ 2977 w 20000"/>
                <a:gd name="T57" fmla="*/ 5861 h 20000"/>
                <a:gd name="T58" fmla="*/ 2074 w 20000"/>
                <a:gd name="T59" fmla="*/ 10997 h 20000"/>
                <a:gd name="T60" fmla="*/ 0 w 20000"/>
                <a:gd name="T61" fmla="*/ 11078 h 20000"/>
                <a:gd name="T62" fmla="*/ 144 w 20000"/>
                <a:gd name="T63" fmla="*/ 11299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0000" h="20000">
                  <a:moveTo>
                    <a:pt x="144" y="11299"/>
                  </a:moveTo>
                  <a:lnTo>
                    <a:pt x="554" y="14481"/>
                  </a:lnTo>
                  <a:lnTo>
                    <a:pt x="4107" y="16556"/>
                  </a:lnTo>
                  <a:lnTo>
                    <a:pt x="4086" y="17744"/>
                  </a:lnTo>
                  <a:lnTo>
                    <a:pt x="5051" y="18107"/>
                  </a:lnTo>
                  <a:lnTo>
                    <a:pt x="4476" y="19194"/>
                  </a:lnTo>
                  <a:lnTo>
                    <a:pt x="7146" y="18832"/>
                  </a:lnTo>
                  <a:lnTo>
                    <a:pt x="8152" y="19980"/>
                  </a:lnTo>
                  <a:lnTo>
                    <a:pt x="9692" y="18449"/>
                  </a:lnTo>
                  <a:lnTo>
                    <a:pt x="12772" y="19275"/>
                  </a:lnTo>
                  <a:lnTo>
                    <a:pt x="13901" y="17885"/>
                  </a:lnTo>
                  <a:lnTo>
                    <a:pt x="19528" y="18671"/>
                  </a:lnTo>
                  <a:lnTo>
                    <a:pt x="19979" y="13897"/>
                  </a:lnTo>
                  <a:lnTo>
                    <a:pt x="18152" y="11823"/>
                  </a:lnTo>
                  <a:lnTo>
                    <a:pt x="18891" y="11078"/>
                  </a:lnTo>
                  <a:lnTo>
                    <a:pt x="17864" y="9789"/>
                  </a:lnTo>
                  <a:lnTo>
                    <a:pt x="19548" y="8097"/>
                  </a:lnTo>
                  <a:lnTo>
                    <a:pt x="18296" y="7553"/>
                  </a:lnTo>
                  <a:lnTo>
                    <a:pt x="18871" y="6183"/>
                  </a:lnTo>
                  <a:lnTo>
                    <a:pt x="17207" y="3384"/>
                  </a:lnTo>
                  <a:lnTo>
                    <a:pt x="13901" y="3243"/>
                  </a:lnTo>
                  <a:lnTo>
                    <a:pt x="13943" y="3142"/>
                  </a:lnTo>
                  <a:lnTo>
                    <a:pt x="14887" y="1329"/>
                  </a:lnTo>
                  <a:lnTo>
                    <a:pt x="11253" y="0"/>
                  </a:lnTo>
                  <a:lnTo>
                    <a:pt x="7228" y="1793"/>
                  </a:lnTo>
                  <a:lnTo>
                    <a:pt x="7598" y="3545"/>
                  </a:lnTo>
                  <a:lnTo>
                    <a:pt x="5996" y="5358"/>
                  </a:lnTo>
                  <a:lnTo>
                    <a:pt x="4476" y="4955"/>
                  </a:lnTo>
                  <a:lnTo>
                    <a:pt x="2977" y="5861"/>
                  </a:lnTo>
                  <a:lnTo>
                    <a:pt x="2074" y="10997"/>
                  </a:lnTo>
                  <a:lnTo>
                    <a:pt x="0" y="11078"/>
                  </a:lnTo>
                  <a:lnTo>
                    <a:pt x="144" y="11299"/>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01" name="Loir-et-Cher">
              <a:hlinkHover r:id="" action="ppaction://macro?name=Affichage_nom_dept"/>
            </p:cNvPr>
            <p:cNvSpPr>
              <a:spLocks/>
            </p:cNvSpPr>
            <p:nvPr/>
          </p:nvSpPr>
          <p:spPr bwMode="auto">
            <a:xfrm>
              <a:off x="2200846" y="3021013"/>
              <a:ext cx="608013" cy="647700"/>
            </a:xfrm>
            <a:custGeom>
              <a:avLst/>
              <a:gdLst>
                <a:gd name="T0" fmla="*/ 84 w 20000"/>
                <a:gd name="T1" fmla="*/ 10930 h 20000"/>
                <a:gd name="T2" fmla="*/ 2027 w 20000"/>
                <a:gd name="T3" fmla="*/ 11969 h 20000"/>
                <a:gd name="T4" fmla="*/ 1776 w 20000"/>
                <a:gd name="T5" fmla="*/ 13046 h 20000"/>
                <a:gd name="T6" fmla="*/ 3657 w 20000"/>
                <a:gd name="T7" fmla="*/ 13301 h 20000"/>
                <a:gd name="T8" fmla="*/ 3929 w 20000"/>
                <a:gd name="T9" fmla="*/ 15867 h 20000"/>
                <a:gd name="T10" fmla="*/ 8192 w 20000"/>
                <a:gd name="T11" fmla="*/ 15475 h 20000"/>
                <a:gd name="T12" fmla="*/ 7712 w 20000"/>
                <a:gd name="T13" fmla="*/ 14476 h 20000"/>
                <a:gd name="T14" fmla="*/ 9613 w 20000"/>
                <a:gd name="T15" fmla="*/ 15122 h 20000"/>
                <a:gd name="T16" fmla="*/ 12247 w 20000"/>
                <a:gd name="T17" fmla="*/ 19980 h 20000"/>
                <a:gd name="T18" fmla="*/ 14336 w 20000"/>
                <a:gd name="T19" fmla="*/ 19902 h 20000"/>
                <a:gd name="T20" fmla="*/ 15277 w 20000"/>
                <a:gd name="T21" fmla="*/ 14887 h 20000"/>
                <a:gd name="T22" fmla="*/ 16803 w 20000"/>
                <a:gd name="T23" fmla="*/ 14025 h 20000"/>
                <a:gd name="T24" fmla="*/ 18349 w 20000"/>
                <a:gd name="T25" fmla="*/ 14417 h 20000"/>
                <a:gd name="T26" fmla="*/ 19979 w 20000"/>
                <a:gd name="T27" fmla="*/ 12654 h 20000"/>
                <a:gd name="T28" fmla="*/ 19603 w 20000"/>
                <a:gd name="T29" fmla="*/ 10930 h 20000"/>
                <a:gd name="T30" fmla="*/ 18370 w 20000"/>
                <a:gd name="T31" fmla="*/ 8854 h 20000"/>
                <a:gd name="T32" fmla="*/ 16280 w 20000"/>
                <a:gd name="T33" fmla="*/ 8541 h 20000"/>
                <a:gd name="T34" fmla="*/ 16761 w 20000"/>
                <a:gd name="T35" fmla="*/ 5426 h 20000"/>
                <a:gd name="T36" fmla="*/ 15361 w 20000"/>
                <a:gd name="T37" fmla="*/ 2057 h 20000"/>
                <a:gd name="T38" fmla="*/ 13605 w 20000"/>
                <a:gd name="T39" fmla="*/ 1430 h 20000"/>
                <a:gd name="T40" fmla="*/ 12790 w 20000"/>
                <a:gd name="T41" fmla="*/ 2037 h 20000"/>
                <a:gd name="T42" fmla="*/ 12748 w 20000"/>
                <a:gd name="T43" fmla="*/ 294 h 20000"/>
                <a:gd name="T44" fmla="*/ 9007 w 20000"/>
                <a:gd name="T45" fmla="*/ 0 h 20000"/>
                <a:gd name="T46" fmla="*/ 6479 w 20000"/>
                <a:gd name="T47" fmla="*/ 1430 h 20000"/>
                <a:gd name="T48" fmla="*/ 5475 w 20000"/>
                <a:gd name="T49" fmla="*/ 979 h 20000"/>
                <a:gd name="T50" fmla="*/ 5308 w 20000"/>
                <a:gd name="T51" fmla="*/ 2429 h 20000"/>
                <a:gd name="T52" fmla="*/ 3093 w 20000"/>
                <a:gd name="T53" fmla="*/ 1528 h 20000"/>
                <a:gd name="T54" fmla="*/ 0 w 20000"/>
                <a:gd name="T55" fmla="*/ 10754 h 20000"/>
                <a:gd name="T56" fmla="*/ 84 w 20000"/>
                <a:gd name="T57" fmla="*/ 10930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0000" h="20000">
                  <a:moveTo>
                    <a:pt x="84" y="10930"/>
                  </a:moveTo>
                  <a:lnTo>
                    <a:pt x="2027" y="11969"/>
                  </a:lnTo>
                  <a:lnTo>
                    <a:pt x="1776" y="13046"/>
                  </a:lnTo>
                  <a:lnTo>
                    <a:pt x="3657" y="13301"/>
                  </a:lnTo>
                  <a:lnTo>
                    <a:pt x="3929" y="15867"/>
                  </a:lnTo>
                  <a:lnTo>
                    <a:pt x="8192" y="15475"/>
                  </a:lnTo>
                  <a:lnTo>
                    <a:pt x="7712" y="14476"/>
                  </a:lnTo>
                  <a:lnTo>
                    <a:pt x="9613" y="15122"/>
                  </a:lnTo>
                  <a:lnTo>
                    <a:pt x="12247" y="19980"/>
                  </a:lnTo>
                  <a:lnTo>
                    <a:pt x="14336" y="19902"/>
                  </a:lnTo>
                  <a:lnTo>
                    <a:pt x="15277" y="14887"/>
                  </a:lnTo>
                  <a:lnTo>
                    <a:pt x="16803" y="14025"/>
                  </a:lnTo>
                  <a:lnTo>
                    <a:pt x="18349" y="14417"/>
                  </a:lnTo>
                  <a:lnTo>
                    <a:pt x="19979" y="12654"/>
                  </a:lnTo>
                  <a:lnTo>
                    <a:pt x="19603" y="10930"/>
                  </a:lnTo>
                  <a:lnTo>
                    <a:pt x="18370" y="8854"/>
                  </a:lnTo>
                  <a:lnTo>
                    <a:pt x="16280" y="8541"/>
                  </a:lnTo>
                  <a:lnTo>
                    <a:pt x="16761" y="5426"/>
                  </a:lnTo>
                  <a:lnTo>
                    <a:pt x="15361" y="2057"/>
                  </a:lnTo>
                  <a:lnTo>
                    <a:pt x="13605" y="1430"/>
                  </a:lnTo>
                  <a:lnTo>
                    <a:pt x="12790" y="2037"/>
                  </a:lnTo>
                  <a:lnTo>
                    <a:pt x="12748" y="294"/>
                  </a:lnTo>
                  <a:lnTo>
                    <a:pt x="9007" y="0"/>
                  </a:lnTo>
                  <a:lnTo>
                    <a:pt x="6479" y="1430"/>
                  </a:lnTo>
                  <a:lnTo>
                    <a:pt x="5475" y="979"/>
                  </a:lnTo>
                  <a:lnTo>
                    <a:pt x="5308" y="2429"/>
                  </a:lnTo>
                  <a:lnTo>
                    <a:pt x="3093" y="1528"/>
                  </a:lnTo>
                  <a:lnTo>
                    <a:pt x="0" y="10754"/>
                  </a:lnTo>
                  <a:lnTo>
                    <a:pt x="84" y="10930"/>
                  </a:lnTo>
                  <a:close/>
                </a:path>
              </a:pathLst>
            </a:custGeom>
            <a:solidFill>
              <a:schemeClr val="bg1"/>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solidFill>
                  <a:schemeClr val="bg1"/>
                </a:solidFill>
              </a:endParaRPr>
            </a:p>
          </p:txBody>
        </p:sp>
        <p:sp>
          <p:nvSpPr>
            <p:cNvPr id="202" name="Isère">
              <a:hlinkHover r:id="" action="ppaction://macro?name=Affichage_nom_dept"/>
            </p:cNvPr>
            <p:cNvSpPr>
              <a:spLocks/>
            </p:cNvSpPr>
            <p:nvPr/>
          </p:nvSpPr>
          <p:spPr bwMode="auto">
            <a:xfrm>
              <a:off x="4409059" y="4273550"/>
              <a:ext cx="793750" cy="798513"/>
            </a:xfrm>
            <a:custGeom>
              <a:avLst/>
              <a:gdLst>
                <a:gd name="T0" fmla="*/ 16 w 20000"/>
                <a:gd name="T1" fmla="*/ 8283 h 20000"/>
                <a:gd name="T2" fmla="*/ 144 w 20000"/>
                <a:gd name="T3" fmla="*/ 8998 h 20000"/>
                <a:gd name="T4" fmla="*/ 688 w 20000"/>
                <a:gd name="T5" fmla="*/ 10143 h 20000"/>
                <a:gd name="T6" fmla="*/ 3232 w 20000"/>
                <a:gd name="T7" fmla="*/ 9332 h 20000"/>
                <a:gd name="T8" fmla="*/ 4048 w 20000"/>
                <a:gd name="T9" fmla="*/ 10334 h 20000"/>
                <a:gd name="T10" fmla="*/ 4784 w 20000"/>
                <a:gd name="T11" fmla="*/ 10095 h 20000"/>
                <a:gd name="T12" fmla="*/ 4608 w 20000"/>
                <a:gd name="T13" fmla="*/ 10938 h 20000"/>
                <a:gd name="T14" fmla="*/ 5568 w 20000"/>
                <a:gd name="T15" fmla="*/ 11415 h 20000"/>
                <a:gd name="T16" fmla="*/ 4816 w 20000"/>
                <a:gd name="T17" fmla="*/ 13879 h 20000"/>
                <a:gd name="T18" fmla="*/ 7920 w 20000"/>
                <a:gd name="T19" fmla="*/ 14483 h 20000"/>
                <a:gd name="T20" fmla="*/ 9200 w 20000"/>
                <a:gd name="T21" fmla="*/ 13672 h 20000"/>
                <a:gd name="T22" fmla="*/ 8928 w 20000"/>
                <a:gd name="T23" fmla="*/ 18474 h 20000"/>
                <a:gd name="T24" fmla="*/ 13264 w 20000"/>
                <a:gd name="T25" fmla="*/ 19984 h 20000"/>
                <a:gd name="T26" fmla="*/ 15760 w 20000"/>
                <a:gd name="T27" fmla="*/ 17663 h 20000"/>
                <a:gd name="T28" fmla="*/ 19984 w 20000"/>
                <a:gd name="T29" fmla="*/ 17154 h 20000"/>
                <a:gd name="T30" fmla="*/ 19360 w 20000"/>
                <a:gd name="T31" fmla="*/ 14658 h 20000"/>
                <a:gd name="T32" fmla="*/ 17952 w 20000"/>
                <a:gd name="T33" fmla="*/ 14531 h 20000"/>
                <a:gd name="T34" fmla="*/ 18560 w 20000"/>
                <a:gd name="T35" fmla="*/ 12560 h 20000"/>
                <a:gd name="T36" fmla="*/ 17184 w 20000"/>
                <a:gd name="T37" fmla="*/ 12178 h 20000"/>
                <a:gd name="T38" fmla="*/ 16880 w 20000"/>
                <a:gd name="T39" fmla="*/ 9905 h 20000"/>
                <a:gd name="T40" fmla="*/ 17616 w 20000"/>
                <a:gd name="T41" fmla="*/ 8776 h 20000"/>
                <a:gd name="T42" fmla="*/ 16720 w 20000"/>
                <a:gd name="T43" fmla="*/ 7329 h 20000"/>
                <a:gd name="T44" fmla="*/ 14768 w 20000"/>
                <a:gd name="T45" fmla="*/ 6518 h 20000"/>
                <a:gd name="T46" fmla="*/ 13936 w 20000"/>
                <a:gd name="T47" fmla="*/ 8251 h 20000"/>
                <a:gd name="T48" fmla="*/ 12096 w 20000"/>
                <a:gd name="T49" fmla="*/ 7504 h 20000"/>
                <a:gd name="T50" fmla="*/ 10576 w 20000"/>
                <a:gd name="T51" fmla="*/ 4626 h 20000"/>
                <a:gd name="T52" fmla="*/ 10592 w 20000"/>
                <a:gd name="T53" fmla="*/ 4499 h 20000"/>
                <a:gd name="T54" fmla="*/ 7232 w 20000"/>
                <a:gd name="T55" fmla="*/ 0 h 20000"/>
                <a:gd name="T56" fmla="*/ 5904 w 20000"/>
                <a:gd name="T57" fmla="*/ 1876 h 20000"/>
                <a:gd name="T58" fmla="*/ 4176 w 20000"/>
                <a:gd name="T59" fmla="*/ 1256 h 20000"/>
                <a:gd name="T60" fmla="*/ 3680 w 20000"/>
                <a:gd name="T61" fmla="*/ 1860 h 20000"/>
                <a:gd name="T62" fmla="*/ 4928 w 20000"/>
                <a:gd name="T63" fmla="*/ 2989 h 20000"/>
                <a:gd name="T64" fmla="*/ 3440 w 20000"/>
                <a:gd name="T65" fmla="*/ 4690 h 20000"/>
                <a:gd name="T66" fmla="*/ 416 w 20000"/>
                <a:gd name="T67" fmla="*/ 5215 h 20000"/>
                <a:gd name="T68" fmla="*/ 1536 w 20000"/>
                <a:gd name="T69" fmla="*/ 6184 h 20000"/>
                <a:gd name="T70" fmla="*/ 176 w 20000"/>
                <a:gd name="T71" fmla="*/ 7377 h 20000"/>
                <a:gd name="T72" fmla="*/ 0 w 20000"/>
                <a:gd name="T73" fmla="*/ 7997 h 20000"/>
                <a:gd name="T74" fmla="*/ 16 w 20000"/>
                <a:gd name="T75" fmla="*/ 8283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0000" h="20000">
                  <a:moveTo>
                    <a:pt x="16" y="8283"/>
                  </a:moveTo>
                  <a:lnTo>
                    <a:pt x="144" y="8998"/>
                  </a:lnTo>
                  <a:lnTo>
                    <a:pt x="688" y="10143"/>
                  </a:lnTo>
                  <a:lnTo>
                    <a:pt x="3232" y="9332"/>
                  </a:lnTo>
                  <a:lnTo>
                    <a:pt x="4048" y="10334"/>
                  </a:lnTo>
                  <a:lnTo>
                    <a:pt x="4784" y="10095"/>
                  </a:lnTo>
                  <a:lnTo>
                    <a:pt x="4608" y="10938"/>
                  </a:lnTo>
                  <a:lnTo>
                    <a:pt x="5568" y="11415"/>
                  </a:lnTo>
                  <a:lnTo>
                    <a:pt x="4816" y="13879"/>
                  </a:lnTo>
                  <a:lnTo>
                    <a:pt x="7920" y="14483"/>
                  </a:lnTo>
                  <a:lnTo>
                    <a:pt x="9200" y="13672"/>
                  </a:lnTo>
                  <a:lnTo>
                    <a:pt x="8928" y="18474"/>
                  </a:lnTo>
                  <a:lnTo>
                    <a:pt x="13264" y="19984"/>
                  </a:lnTo>
                  <a:lnTo>
                    <a:pt x="15760" y="17663"/>
                  </a:lnTo>
                  <a:lnTo>
                    <a:pt x="19984" y="17154"/>
                  </a:lnTo>
                  <a:lnTo>
                    <a:pt x="19360" y="14658"/>
                  </a:lnTo>
                  <a:lnTo>
                    <a:pt x="17952" y="14531"/>
                  </a:lnTo>
                  <a:lnTo>
                    <a:pt x="18560" y="12560"/>
                  </a:lnTo>
                  <a:lnTo>
                    <a:pt x="17184" y="12178"/>
                  </a:lnTo>
                  <a:lnTo>
                    <a:pt x="16880" y="9905"/>
                  </a:lnTo>
                  <a:lnTo>
                    <a:pt x="17616" y="8776"/>
                  </a:lnTo>
                  <a:lnTo>
                    <a:pt x="16720" y="7329"/>
                  </a:lnTo>
                  <a:lnTo>
                    <a:pt x="14768" y="6518"/>
                  </a:lnTo>
                  <a:lnTo>
                    <a:pt x="13936" y="8251"/>
                  </a:lnTo>
                  <a:lnTo>
                    <a:pt x="12096" y="7504"/>
                  </a:lnTo>
                  <a:lnTo>
                    <a:pt x="10576" y="4626"/>
                  </a:lnTo>
                  <a:lnTo>
                    <a:pt x="10592" y="4499"/>
                  </a:lnTo>
                  <a:lnTo>
                    <a:pt x="7232" y="0"/>
                  </a:lnTo>
                  <a:lnTo>
                    <a:pt x="5904" y="1876"/>
                  </a:lnTo>
                  <a:lnTo>
                    <a:pt x="4176" y="1256"/>
                  </a:lnTo>
                  <a:lnTo>
                    <a:pt x="3680" y="1860"/>
                  </a:lnTo>
                  <a:lnTo>
                    <a:pt x="4928" y="2989"/>
                  </a:lnTo>
                  <a:lnTo>
                    <a:pt x="3440" y="4690"/>
                  </a:lnTo>
                  <a:lnTo>
                    <a:pt x="416" y="5215"/>
                  </a:lnTo>
                  <a:lnTo>
                    <a:pt x="1536" y="6184"/>
                  </a:lnTo>
                  <a:lnTo>
                    <a:pt x="176" y="7377"/>
                  </a:lnTo>
                  <a:lnTo>
                    <a:pt x="0" y="7997"/>
                  </a:lnTo>
                  <a:lnTo>
                    <a:pt x="16" y="8283"/>
                  </a:lnTo>
                  <a:close/>
                </a:path>
              </a:pathLst>
            </a:custGeom>
            <a:solidFill>
              <a:schemeClr val="accent1">
                <a:lumMod val="60000"/>
                <a:lumOff val="40000"/>
              </a:schemeClr>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03" name="Jura">
              <a:hlinkHover r:id="" action="ppaction://macro?name=Affichage_nom_dept"/>
            </p:cNvPr>
            <p:cNvSpPr>
              <a:spLocks/>
            </p:cNvSpPr>
            <p:nvPr/>
          </p:nvSpPr>
          <p:spPr bwMode="auto">
            <a:xfrm>
              <a:off x="4628134" y="3298825"/>
              <a:ext cx="450850" cy="711200"/>
            </a:xfrm>
            <a:custGeom>
              <a:avLst/>
              <a:gdLst>
                <a:gd name="T0" fmla="*/ 113 w 20000"/>
                <a:gd name="T1" fmla="*/ 6917 h 20000"/>
                <a:gd name="T2" fmla="*/ 0 w 20000"/>
                <a:gd name="T3" fmla="*/ 6327 h 20000"/>
                <a:gd name="T4" fmla="*/ 3752 w 20000"/>
                <a:gd name="T5" fmla="*/ 3074 h 20000"/>
                <a:gd name="T6" fmla="*/ 5275 w 20000"/>
                <a:gd name="T7" fmla="*/ 0 h 20000"/>
                <a:gd name="T8" fmla="*/ 6601 w 20000"/>
                <a:gd name="T9" fmla="*/ 912 h 20000"/>
                <a:gd name="T10" fmla="*/ 9083 w 20000"/>
                <a:gd name="T11" fmla="*/ 626 h 20000"/>
                <a:gd name="T12" fmla="*/ 11735 w 20000"/>
                <a:gd name="T13" fmla="*/ 3021 h 20000"/>
                <a:gd name="T14" fmla="*/ 10240 w 20000"/>
                <a:gd name="T15" fmla="*/ 5380 h 20000"/>
                <a:gd name="T16" fmla="*/ 11425 w 20000"/>
                <a:gd name="T17" fmla="*/ 4808 h 20000"/>
                <a:gd name="T18" fmla="*/ 13738 w 20000"/>
                <a:gd name="T19" fmla="*/ 5380 h 20000"/>
                <a:gd name="T20" fmla="*/ 16135 w 20000"/>
                <a:gd name="T21" fmla="*/ 8490 h 20000"/>
                <a:gd name="T22" fmla="*/ 19972 w 20000"/>
                <a:gd name="T23" fmla="*/ 9902 h 20000"/>
                <a:gd name="T24" fmla="*/ 17348 w 20000"/>
                <a:gd name="T25" fmla="*/ 11635 h 20000"/>
                <a:gd name="T26" fmla="*/ 16897 w 20000"/>
                <a:gd name="T27" fmla="*/ 13226 h 20000"/>
                <a:gd name="T28" fmla="*/ 18759 w 20000"/>
                <a:gd name="T29" fmla="*/ 14138 h 20000"/>
                <a:gd name="T30" fmla="*/ 17348 w 20000"/>
                <a:gd name="T31" fmla="*/ 16854 h 20000"/>
                <a:gd name="T32" fmla="*/ 13427 w 20000"/>
                <a:gd name="T33" fmla="*/ 19839 h 20000"/>
                <a:gd name="T34" fmla="*/ 10522 w 20000"/>
                <a:gd name="T35" fmla="*/ 19929 h 20000"/>
                <a:gd name="T36" fmla="*/ 8660 w 20000"/>
                <a:gd name="T37" fmla="*/ 18517 h 20000"/>
                <a:gd name="T38" fmla="*/ 5924 w 20000"/>
                <a:gd name="T39" fmla="*/ 19982 h 20000"/>
                <a:gd name="T40" fmla="*/ 4062 w 20000"/>
                <a:gd name="T41" fmla="*/ 18463 h 20000"/>
                <a:gd name="T42" fmla="*/ 3526 w 20000"/>
                <a:gd name="T43" fmla="*/ 19071 h 20000"/>
                <a:gd name="T44" fmla="*/ 1608 w 20000"/>
                <a:gd name="T45" fmla="*/ 16533 h 20000"/>
                <a:gd name="T46" fmla="*/ 3724 w 20000"/>
                <a:gd name="T47" fmla="*/ 15889 h 20000"/>
                <a:gd name="T48" fmla="*/ 2454 w 20000"/>
                <a:gd name="T49" fmla="*/ 14352 h 20000"/>
                <a:gd name="T50" fmla="*/ 4147 w 20000"/>
                <a:gd name="T51" fmla="*/ 12815 h 20000"/>
                <a:gd name="T52" fmla="*/ 1636 w 20000"/>
                <a:gd name="T53" fmla="*/ 9634 h 20000"/>
                <a:gd name="T54" fmla="*/ 4401 w 20000"/>
                <a:gd name="T55" fmla="*/ 8686 h 20000"/>
                <a:gd name="T56" fmla="*/ 0 w 20000"/>
                <a:gd name="T57" fmla="*/ 7042 h 20000"/>
                <a:gd name="T58" fmla="*/ 113 w 20000"/>
                <a:gd name="T59" fmla="*/ 6917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0000" h="20000">
                  <a:moveTo>
                    <a:pt x="113" y="6917"/>
                  </a:moveTo>
                  <a:lnTo>
                    <a:pt x="0" y="6327"/>
                  </a:lnTo>
                  <a:lnTo>
                    <a:pt x="3752" y="3074"/>
                  </a:lnTo>
                  <a:lnTo>
                    <a:pt x="5275" y="0"/>
                  </a:lnTo>
                  <a:lnTo>
                    <a:pt x="6601" y="912"/>
                  </a:lnTo>
                  <a:lnTo>
                    <a:pt x="9083" y="626"/>
                  </a:lnTo>
                  <a:lnTo>
                    <a:pt x="11735" y="3021"/>
                  </a:lnTo>
                  <a:lnTo>
                    <a:pt x="10240" y="5380"/>
                  </a:lnTo>
                  <a:lnTo>
                    <a:pt x="11425" y="4808"/>
                  </a:lnTo>
                  <a:lnTo>
                    <a:pt x="13738" y="5380"/>
                  </a:lnTo>
                  <a:lnTo>
                    <a:pt x="16135" y="8490"/>
                  </a:lnTo>
                  <a:lnTo>
                    <a:pt x="19972" y="9902"/>
                  </a:lnTo>
                  <a:lnTo>
                    <a:pt x="17348" y="11635"/>
                  </a:lnTo>
                  <a:lnTo>
                    <a:pt x="16897" y="13226"/>
                  </a:lnTo>
                  <a:lnTo>
                    <a:pt x="18759" y="14138"/>
                  </a:lnTo>
                  <a:lnTo>
                    <a:pt x="17348" y="16854"/>
                  </a:lnTo>
                  <a:lnTo>
                    <a:pt x="13427" y="19839"/>
                  </a:lnTo>
                  <a:lnTo>
                    <a:pt x="10522" y="19929"/>
                  </a:lnTo>
                  <a:lnTo>
                    <a:pt x="8660" y="18517"/>
                  </a:lnTo>
                  <a:lnTo>
                    <a:pt x="5924" y="19982"/>
                  </a:lnTo>
                  <a:lnTo>
                    <a:pt x="4062" y="18463"/>
                  </a:lnTo>
                  <a:lnTo>
                    <a:pt x="3526" y="19071"/>
                  </a:lnTo>
                  <a:lnTo>
                    <a:pt x="1608" y="16533"/>
                  </a:lnTo>
                  <a:lnTo>
                    <a:pt x="3724" y="15889"/>
                  </a:lnTo>
                  <a:lnTo>
                    <a:pt x="2454" y="14352"/>
                  </a:lnTo>
                  <a:lnTo>
                    <a:pt x="4147" y="12815"/>
                  </a:lnTo>
                  <a:lnTo>
                    <a:pt x="1636" y="9634"/>
                  </a:lnTo>
                  <a:lnTo>
                    <a:pt x="4401" y="8686"/>
                  </a:lnTo>
                  <a:lnTo>
                    <a:pt x="0" y="7042"/>
                  </a:lnTo>
                  <a:lnTo>
                    <a:pt x="113" y="6917"/>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04" name="Landes">
              <a:hlinkHover r:id="" action="ppaction://macro?name=Affichage_nom_dept"/>
            </p:cNvPr>
            <p:cNvSpPr>
              <a:spLocks/>
            </p:cNvSpPr>
            <p:nvPr/>
          </p:nvSpPr>
          <p:spPr bwMode="auto">
            <a:xfrm>
              <a:off x="1315021" y="5162550"/>
              <a:ext cx="838200" cy="692150"/>
            </a:xfrm>
            <a:custGeom>
              <a:avLst/>
              <a:gdLst>
                <a:gd name="T0" fmla="*/ 242 w 20000"/>
                <a:gd name="T1" fmla="*/ 18937 h 20000"/>
                <a:gd name="T2" fmla="*/ 1710 w 20000"/>
                <a:gd name="T3" fmla="*/ 19688 h 20000"/>
                <a:gd name="T4" fmla="*/ 4130 w 20000"/>
                <a:gd name="T5" fmla="*/ 18790 h 20000"/>
                <a:gd name="T6" fmla="*/ 4463 w 20000"/>
                <a:gd name="T7" fmla="*/ 19982 h 20000"/>
                <a:gd name="T8" fmla="*/ 8911 w 20000"/>
                <a:gd name="T9" fmla="*/ 18497 h 20000"/>
                <a:gd name="T10" fmla="*/ 10741 w 20000"/>
                <a:gd name="T11" fmla="*/ 19413 h 20000"/>
                <a:gd name="T12" fmla="*/ 12557 w 20000"/>
                <a:gd name="T13" fmla="*/ 18497 h 20000"/>
                <a:gd name="T14" fmla="*/ 12814 w 20000"/>
                <a:gd name="T15" fmla="*/ 19303 h 20000"/>
                <a:gd name="T16" fmla="*/ 15219 w 20000"/>
                <a:gd name="T17" fmla="*/ 18735 h 20000"/>
                <a:gd name="T18" fmla="*/ 14796 w 20000"/>
                <a:gd name="T19" fmla="*/ 18075 h 20000"/>
                <a:gd name="T20" fmla="*/ 14811 w 20000"/>
                <a:gd name="T21" fmla="*/ 17654 h 20000"/>
                <a:gd name="T22" fmla="*/ 15915 w 20000"/>
                <a:gd name="T23" fmla="*/ 15802 h 20000"/>
                <a:gd name="T24" fmla="*/ 15991 w 20000"/>
                <a:gd name="T25" fmla="*/ 12869 h 20000"/>
                <a:gd name="T26" fmla="*/ 15461 w 20000"/>
                <a:gd name="T27" fmla="*/ 12521 h 20000"/>
                <a:gd name="T28" fmla="*/ 17943 w 20000"/>
                <a:gd name="T29" fmla="*/ 11127 h 20000"/>
                <a:gd name="T30" fmla="*/ 19107 w 20000"/>
                <a:gd name="T31" fmla="*/ 12631 h 20000"/>
                <a:gd name="T32" fmla="*/ 19228 w 20000"/>
                <a:gd name="T33" fmla="*/ 11072 h 20000"/>
                <a:gd name="T34" fmla="*/ 19985 w 20000"/>
                <a:gd name="T35" fmla="*/ 8359 h 20000"/>
                <a:gd name="T36" fmla="*/ 16929 w 20000"/>
                <a:gd name="T37" fmla="*/ 7589 h 20000"/>
                <a:gd name="T38" fmla="*/ 16944 w 20000"/>
                <a:gd name="T39" fmla="*/ 6416 h 20000"/>
                <a:gd name="T40" fmla="*/ 16853 w 20000"/>
                <a:gd name="T41" fmla="*/ 6141 h 20000"/>
                <a:gd name="T42" fmla="*/ 16263 w 20000"/>
                <a:gd name="T43" fmla="*/ 5280 h 20000"/>
                <a:gd name="T44" fmla="*/ 15855 w 20000"/>
                <a:gd name="T45" fmla="*/ 6563 h 20000"/>
                <a:gd name="T46" fmla="*/ 13873 w 20000"/>
                <a:gd name="T47" fmla="*/ 6343 h 20000"/>
                <a:gd name="T48" fmla="*/ 14024 w 20000"/>
                <a:gd name="T49" fmla="*/ 4785 h 20000"/>
                <a:gd name="T50" fmla="*/ 11135 w 20000"/>
                <a:gd name="T51" fmla="*/ 2383 h 20000"/>
                <a:gd name="T52" fmla="*/ 11210 w 20000"/>
                <a:gd name="T53" fmla="*/ 1448 h 20000"/>
                <a:gd name="T54" fmla="*/ 6672 w 20000"/>
                <a:gd name="T55" fmla="*/ 1668 h 20000"/>
                <a:gd name="T56" fmla="*/ 7201 w 20000"/>
                <a:gd name="T57" fmla="*/ 18 h 20000"/>
                <a:gd name="T58" fmla="*/ 5840 w 20000"/>
                <a:gd name="T59" fmla="*/ 0 h 20000"/>
                <a:gd name="T60" fmla="*/ 5008 w 20000"/>
                <a:gd name="T61" fmla="*/ 1503 h 20000"/>
                <a:gd name="T62" fmla="*/ 4660 w 20000"/>
                <a:gd name="T63" fmla="*/ 367 h 20000"/>
                <a:gd name="T64" fmla="*/ 4070 w 20000"/>
                <a:gd name="T65" fmla="*/ 568 h 20000"/>
                <a:gd name="T66" fmla="*/ 1044 w 20000"/>
                <a:gd name="T67" fmla="*/ 16334 h 20000"/>
                <a:gd name="T68" fmla="*/ 0 w 20000"/>
                <a:gd name="T69" fmla="*/ 18790 h 20000"/>
                <a:gd name="T70" fmla="*/ 242 w 20000"/>
                <a:gd name="T71" fmla="*/ 18937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000" h="20000">
                  <a:moveTo>
                    <a:pt x="242" y="18937"/>
                  </a:moveTo>
                  <a:lnTo>
                    <a:pt x="1710" y="19688"/>
                  </a:lnTo>
                  <a:lnTo>
                    <a:pt x="4130" y="18790"/>
                  </a:lnTo>
                  <a:lnTo>
                    <a:pt x="4463" y="19982"/>
                  </a:lnTo>
                  <a:lnTo>
                    <a:pt x="8911" y="18497"/>
                  </a:lnTo>
                  <a:lnTo>
                    <a:pt x="10741" y="19413"/>
                  </a:lnTo>
                  <a:lnTo>
                    <a:pt x="12557" y="18497"/>
                  </a:lnTo>
                  <a:lnTo>
                    <a:pt x="12814" y="19303"/>
                  </a:lnTo>
                  <a:lnTo>
                    <a:pt x="15219" y="18735"/>
                  </a:lnTo>
                  <a:lnTo>
                    <a:pt x="14796" y="18075"/>
                  </a:lnTo>
                  <a:lnTo>
                    <a:pt x="14811" y="17654"/>
                  </a:lnTo>
                  <a:lnTo>
                    <a:pt x="15915" y="15802"/>
                  </a:lnTo>
                  <a:lnTo>
                    <a:pt x="15991" y="12869"/>
                  </a:lnTo>
                  <a:lnTo>
                    <a:pt x="15461" y="12521"/>
                  </a:lnTo>
                  <a:lnTo>
                    <a:pt x="17943" y="11127"/>
                  </a:lnTo>
                  <a:lnTo>
                    <a:pt x="19107" y="12631"/>
                  </a:lnTo>
                  <a:lnTo>
                    <a:pt x="19228" y="11072"/>
                  </a:lnTo>
                  <a:lnTo>
                    <a:pt x="19985" y="8359"/>
                  </a:lnTo>
                  <a:lnTo>
                    <a:pt x="16929" y="7589"/>
                  </a:lnTo>
                  <a:lnTo>
                    <a:pt x="16944" y="6416"/>
                  </a:lnTo>
                  <a:lnTo>
                    <a:pt x="16853" y="6141"/>
                  </a:lnTo>
                  <a:lnTo>
                    <a:pt x="16263" y="5280"/>
                  </a:lnTo>
                  <a:lnTo>
                    <a:pt x="15855" y="6563"/>
                  </a:lnTo>
                  <a:lnTo>
                    <a:pt x="13873" y="6343"/>
                  </a:lnTo>
                  <a:lnTo>
                    <a:pt x="14024" y="4785"/>
                  </a:lnTo>
                  <a:lnTo>
                    <a:pt x="11135" y="2383"/>
                  </a:lnTo>
                  <a:lnTo>
                    <a:pt x="11210" y="1448"/>
                  </a:lnTo>
                  <a:lnTo>
                    <a:pt x="6672" y="1668"/>
                  </a:lnTo>
                  <a:lnTo>
                    <a:pt x="7201" y="18"/>
                  </a:lnTo>
                  <a:lnTo>
                    <a:pt x="5840" y="0"/>
                  </a:lnTo>
                  <a:lnTo>
                    <a:pt x="5008" y="1503"/>
                  </a:lnTo>
                  <a:lnTo>
                    <a:pt x="4660" y="367"/>
                  </a:lnTo>
                  <a:lnTo>
                    <a:pt x="4070" y="568"/>
                  </a:lnTo>
                  <a:lnTo>
                    <a:pt x="1044" y="16334"/>
                  </a:lnTo>
                  <a:lnTo>
                    <a:pt x="0" y="18790"/>
                  </a:lnTo>
                  <a:lnTo>
                    <a:pt x="242" y="18937"/>
                  </a:lnTo>
                  <a:close/>
                </a:path>
              </a:pathLst>
            </a:custGeom>
            <a:solidFill>
              <a:srgbClr val="00B050"/>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05" name="Loir-et-Cher">
              <a:hlinkHover r:id="" action="ppaction://macro?name=Affichage_nom_dept"/>
            </p:cNvPr>
            <p:cNvSpPr>
              <a:spLocks/>
            </p:cNvSpPr>
            <p:nvPr/>
          </p:nvSpPr>
          <p:spPr bwMode="auto">
            <a:xfrm>
              <a:off x="2459609" y="2727325"/>
              <a:ext cx="766762" cy="647700"/>
            </a:xfrm>
            <a:custGeom>
              <a:avLst/>
              <a:gdLst>
                <a:gd name="T0" fmla="*/ 199 w 20000"/>
                <a:gd name="T1" fmla="*/ 9139 h 20000"/>
                <a:gd name="T2" fmla="*/ 381 w 20000"/>
                <a:gd name="T3" fmla="*/ 9061 h 20000"/>
                <a:gd name="T4" fmla="*/ 3344 w 20000"/>
                <a:gd name="T5" fmla="*/ 9335 h 20000"/>
                <a:gd name="T6" fmla="*/ 3377 w 20000"/>
                <a:gd name="T7" fmla="*/ 11076 h 20000"/>
                <a:gd name="T8" fmla="*/ 4023 w 20000"/>
                <a:gd name="T9" fmla="*/ 10470 h 20000"/>
                <a:gd name="T10" fmla="*/ 5414 w 20000"/>
                <a:gd name="T11" fmla="*/ 11096 h 20000"/>
                <a:gd name="T12" fmla="*/ 6523 w 20000"/>
                <a:gd name="T13" fmla="*/ 14481 h 20000"/>
                <a:gd name="T14" fmla="*/ 6142 w 20000"/>
                <a:gd name="T15" fmla="*/ 17573 h 20000"/>
                <a:gd name="T16" fmla="*/ 7798 w 20000"/>
                <a:gd name="T17" fmla="*/ 17886 h 20000"/>
                <a:gd name="T18" fmla="*/ 8775 w 20000"/>
                <a:gd name="T19" fmla="*/ 19980 h 20000"/>
                <a:gd name="T20" fmla="*/ 12003 w 20000"/>
                <a:gd name="T21" fmla="*/ 18239 h 20000"/>
                <a:gd name="T22" fmla="*/ 14950 w 20000"/>
                <a:gd name="T23" fmla="*/ 19530 h 20000"/>
                <a:gd name="T24" fmla="*/ 15795 w 20000"/>
                <a:gd name="T25" fmla="*/ 19472 h 20000"/>
                <a:gd name="T26" fmla="*/ 16209 w 20000"/>
                <a:gd name="T27" fmla="*/ 18102 h 20000"/>
                <a:gd name="T28" fmla="*/ 18825 w 20000"/>
                <a:gd name="T29" fmla="*/ 17886 h 20000"/>
                <a:gd name="T30" fmla="*/ 18377 w 20000"/>
                <a:gd name="T31" fmla="*/ 15362 h 20000"/>
                <a:gd name="T32" fmla="*/ 19685 w 20000"/>
                <a:gd name="T33" fmla="*/ 15675 h 20000"/>
                <a:gd name="T34" fmla="*/ 19983 w 20000"/>
                <a:gd name="T35" fmla="*/ 13914 h 20000"/>
                <a:gd name="T36" fmla="*/ 18460 w 20000"/>
                <a:gd name="T37" fmla="*/ 11977 h 20000"/>
                <a:gd name="T38" fmla="*/ 19950 w 20000"/>
                <a:gd name="T39" fmla="*/ 11135 h 20000"/>
                <a:gd name="T40" fmla="*/ 19470 w 20000"/>
                <a:gd name="T41" fmla="*/ 10000 h 20000"/>
                <a:gd name="T42" fmla="*/ 17930 w 20000"/>
                <a:gd name="T43" fmla="*/ 9824 h 20000"/>
                <a:gd name="T44" fmla="*/ 15281 w 20000"/>
                <a:gd name="T45" fmla="*/ 9609 h 20000"/>
                <a:gd name="T46" fmla="*/ 14570 w 20000"/>
                <a:gd name="T47" fmla="*/ 10685 h 20000"/>
                <a:gd name="T48" fmla="*/ 13609 w 20000"/>
                <a:gd name="T49" fmla="*/ 8630 h 20000"/>
                <a:gd name="T50" fmla="*/ 12649 w 20000"/>
                <a:gd name="T51" fmla="*/ 8082 h 20000"/>
                <a:gd name="T52" fmla="*/ 12020 w 20000"/>
                <a:gd name="T53" fmla="*/ 8767 h 20000"/>
                <a:gd name="T54" fmla="*/ 11490 w 20000"/>
                <a:gd name="T55" fmla="*/ 6517 h 20000"/>
                <a:gd name="T56" fmla="*/ 12235 w 20000"/>
                <a:gd name="T57" fmla="*/ 5479 h 20000"/>
                <a:gd name="T58" fmla="*/ 11407 w 20000"/>
                <a:gd name="T59" fmla="*/ 3288 h 20000"/>
                <a:gd name="T60" fmla="*/ 10430 w 20000"/>
                <a:gd name="T61" fmla="*/ 2720 h 20000"/>
                <a:gd name="T62" fmla="*/ 9570 w 20000"/>
                <a:gd name="T63" fmla="*/ 3816 h 20000"/>
                <a:gd name="T64" fmla="*/ 7566 w 20000"/>
                <a:gd name="T65" fmla="*/ 3444 h 20000"/>
                <a:gd name="T66" fmla="*/ 6507 w 20000"/>
                <a:gd name="T67" fmla="*/ 1135 h 20000"/>
                <a:gd name="T68" fmla="*/ 5298 w 20000"/>
                <a:gd name="T69" fmla="*/ 939 h 20000"/>
                <a:gd name="T70" fmla="*/ 5662 w 20000"/>
                <a:gd name="T71" fmla="*/ 0 h 20000"/>
                <a:gd name="T72" fmla="*/ 3427 w 20000"/>
                <a:gd name="T73" fmla="*/ 470 h 20000"/>
                <a:gd name="T74" fmla="*/ 2765 w 20000"/>
                <a:gd name="T75" fmla="*/ 1233 h 20000"/>
                <a:gd name="T76" fmla="*/ 2980 w 20000"/>
                <a:gd name="T77" fmla="*/ 4873 h 20000"/>
                <a:gd name="T78" fmla="*/ 2202 w 20000"/>
                <a:gd name="T79" fmla="*/ 4814 h 20000"/>
                <a:gd name="T80" fmla="*/ 2268 w 20000"/>
                <a:gd name="T81" fmla="*/ 6164 h 20000"/>
                <a:gd name="T82" fmla="*/ 0 w 20000"/>
                <a:gd name="T83" fmla="*/ 8650 h 20000"/>
                <a:gd name="T84" fmla="*/ 199 w 20000"/>
                <a:gd name="T85" fmla="*/ 9139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0000" h="20000">
                  <a:moveTo>
                    <a:pt x="199" y="9139"/>
                  </a:moveTo>
                  <a:lnTo>
                    <a:pt x="381" y="9061"/>
                  </a:lnTo>
                  <a:lnTo>
                    <a:pt x="3344" y="9335"/>
                  </a:lnTo>
                  <a:lnTo>
                    <a:pt x="3377" y="11076"/>
                  </a:lnTo>
                  <a:lnTo>
                    <a:pt x="4023" y="10470"/>
                  </a:lnTo>
                  <a:lnTo>
                    <a:pt x="5414" y="11096"/>
                  </a:lnTo>
                  <a:lnTo>
                    <a:pt x="6523" y="14481"/>
                  </a:lnTo>
                  <a:lnTo>
                    <a:pt x="6142" y="17573"/>
                  </a:lnTo>
                  <a:lnTo>
                    <a:pt x="7798" y="17886"/>
                  </a:lnTo>
                  <a:lnTo>
                    <a:pt x="8775" y="19980"/>
                  </a:lnTo>
                  <a:lnTo>
                    <a:pt x="12003" y="18239"/>
                  </a:lnTo>
                  <a:lnTo>
                    <a:pt x="14950" y="19530"/>
                  </a:lnTo>
                  <a:lnTo>
                    <a:pt x="15795" y="19472"/>
                  </a:lnTo>
                  <a:lnTo>
                    <a:pt x="16209" y="18102"/>
                  </a:lnTo>
                  <a:lnTo>
                    <a:pt x="18825" y="17886"/>
                  </a:lnTo>
                  <a:lnTo>
                    <a:pt x="18377" y="15362"/>
                  </a:lnTo>
                  <a:lnTo>
                    <a:pt x="19685" y="15675"/>
                  </a:lnTo>
                  <a:lnTo>
                    <a:pt x="19983" y="13914"/>
                  </a:lnTo>
                  <a:lnTo>
                    <a:pt x="18460" y="11977"/>
                  </a:lnTo>
                  <a:lnTo>
                    <a:pt x="19950" y="11135"/>
                  </a:lnTo>
                  <a:lnTo>
                    <a:pt x="19470" y="10000"/>
                  </a:lnTo>
                  <a:lnTo>
                    <a:pt x="17930" y="9824"/>
                  </a:lnTo>
                  <a:lnTo>
                    <a:pt x="15281" y="9609"/>
                  </a:lnTo>
                  <a:lnTo>
                    <a:pt x="14570" y="10685"/>
                  </a:lnTo>
                  <a:lnTo>
                    <a:pt x="13609" y="8630"/>
                  </a:lnTo>
                  <a:lnTo>
                    <a:pt x="12649" y="8082"/>
                  </a:lnTo>
                  <a:lnTo>
                    <a:pt x="12020" y="8767"/>
                  </a:lnTo>
                  <a:lnTo>
                    <a:pt x="11490" y="6517"/>
                  </a:lnTo>
                  <a:lnTo>
                    <a:pt x="12235" y="5479"/>
                  </a:lnTo>
                  <a:lnTo>
                    <a:pt x="11407" y="3288"/>
                  </a:lnTo>
                  <a:lnTo>
                    <a:pt x="10430" y="2720"/>
                  </a:lnTo>
                  <a:lnTo>
                    <a:pt x="9570" y="3816"/>
                  </a:lnTo>
                  <a:lnTo>
                    <a:pt x="7566" y="3444"/>
                  </a:lnTo>
                  <a:lnTo>
                    <a:pt x="6507" y="1135"/>
                  </a:lnTo>
                  <a:lnTo>
                    <a:pt x="5298" y="939"/>
                  </a:lnTo>
                  <a:lnTo>
                    <a:pt x="5662" y="0"/>
                  </a:lnTo>
                  <a:lnTo>
                    <a:pt x="3427" y="470"/>
                  </a:lnTo>
                  <a:lnTo>
                    <a:pt x="2765" y="1233"/>
                  </a:lnTo>
                  <a:lnTo>
                    <a:pt x="2980" y="4873"/>
                  </a:lnTo>
                  <a:lnTo>
                    <a:pt x="2202" y="4814"/>
                  </a:lnTo>
                  <a:lnTo>
                    <a:pt x="2268" y="6164"/>
                  </a:lnTo>
                  <a:lnTo>
                    <a:pt x="0" y="8650"/>
                  </a:lnTo>
                  <a:lnTo>
                    <a:pt x="199" y="9139"/>
                  </a:lnTo>
                  <a:close/>
                </a:path>
              </a:pathLst>
            </a:custGeom>
            <a:solidFill>
              <a:schemeClr val="accent1">
                <a:lumMod val="60000"/>
                <a:lumOff val="40000"/>
              </a:schemeClr>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06" name="Loire">
              <a:hlinkHover r:id="" action="ppaction://macro?name=Affichage_nom_dept"/>
            </p:cNvPr>
            <p:cNvSpPr>
              <a:spLocks/>
            </p:cNvSpPr>
            <p:nvPr/>
          </p:nvSpPr>
          <p:spPr bwMode="auto">
            <a:xfrm>
              <a:off x="3899471" y="4013200"/>
              <a:ext cx="517525" cy="712788"/>
            </a:xfrm>
            <a:custGeom>
              <a:avLst/>
              <a:gdLst>
                <a:gd name="T0" fmla="*/ 74 w 20000"/>
                <a:gd name="T1" fmla="*/ 6435 h 20000"/>
                <a:gd name="T2" fmla="*/ 2454 w 20000"/>
                <a:gd name="T3" fmla="*/ 5508 h 20000"/>
                <a:gd name="T4" fmla="*/ 1497 w 20000"/>
                <a:gd name="T5" fmla="*/ 963 h 20000"/>
                <a:gd name="T6" fmla="*/ 3804 w 20000"/>
                <a:gd name="T7" fmla="*/ 0 h 20000"/>
                <a:gd name="T8" fmla="*/ 3706 w 20000"/>
                <a:gd name="T9" fmla="*/ 1194 h 20000"/>
                <a:gd name="T10" fmla="*/ 5374 w 20000"/>
                <a:gd name="T11" fmla="*/ 2032 h 20000"/>
                <a:gd name="T12" fmla="*/ 7583 w 20000"/>
                <a:gd name="T13" fmla="*/ 1480 h 20000"/>
                <a:gd name="T14" fmla="*/ 10896 w 20000"/>
                <a:gd name="T15" fmla="*/ 2228 h 20000"/>
                <a:gd name="T16" fmla="*/ 12736 w 20000"/>
                <a:gd name="T17" fmla="*/ 963 h 20000"/>
                <a:gd name="T18" fmla="*/ 13767 w 20000"/>
                <a:gd name="T19" fmla="*/ 1961 h 20000"/>
                <a:gd name="T20" fmla="*/ 11509 w 20000"/>
                <a:gd name="T21" fmla="*/ 2727 h 20000"/>
                <a:gd name="T22" fmla="*/ 10307 w 20000"/>
                <a:gd name="T23" fmla="*/ 4367 h 20000"/>
                <a:gd name="T24" fmla="*/ 11460 w 20000"/>
                <a:gd name="T25" fmla="*/ 5009 h 20000"/>
                <a:gd name="T26" fmla="*/ 10307 w 20000"/>
                <a:gd name="T27" fmla="*/ 5348 h 20000"/>
                <a:gd name="T28" fmla="*/ 10331 w 20000"/>
                <a:gd name="T29" fmla="*/ 5544 h 20000"/>
                <a:gd name="T30" fmla="*/ 13080 w 20000"/>
                <a:gd name="T31" fmla="*/ 7986 h 20000"/>
                <a:gd name="T32" fmla="*/ 12613 w 20000"/>
                <a:gd name="T33" fmla="*/ 11515 h 20000"/>
                <a:gd name="T34" fmla="*/ 14552 w 20000"/>
                <a:gd name="T35" fmla="*/ 13173 h 20000"/>
                <a:gd name="T36" fmla="*/ 18577 w 20000"/>
                <a:gd name="T37" fmla="*/ 13636 h 20000"/>
                <a:gd name="T38" fmla="*/ 17816 w 20000"/>
                <a:gd name="T39" fmla="*/ 14866 h 20000"/>
                <a:gd name="T40" fmla="*/ 19975 w 20000"/>
                <a:gd name="T41" fmla="*/ 15561 h 20000"/>
                <a:gd name="T42" fmla="*/ 19706 w 20000"/>
                <a:gd name="T43" fmla="*/ 16257 h 20000"/>
                <a:gd name="T44" fmla="*/ 19730 w 20000"/>
                <a:gd name="T45" fmla="*/ 16578 h 20000"/>
                <a:gd name="T46" fmla="*/ 19926 w 20000"/>
                <a:gd name="T47" fmla="*/ 17380 h 20000"/>
                <a:gd name="T48" fmla="*/ 17301 w 20000"/>
                <a:gd name="T49" fmla="*/ 18449 h 20000"/>
                <a:gd name="T50" fmla="*/ 16859 w 20000"/>
                <a:gd name="T51" fmla="*/ 19715 h 20000"/>
                <a:gd name="T52" fmla="*/ 14994 w 20000"/>
                <a:gd name="T53" fmla="*/ 19982 h 20000"/>
                <a:gd name="T54" fmla="*/ 12368 w 20000"/>
                <a:gd name="T55" fmla="*/ 19091 h 20000"/>
                <a:gd name="T56" fmla="*/ 12074 w 20000"/>
                <a:gd name="T57" fmla="*/ 17380 h 20000"/>
                <a:gd name="T58" fmla="*/ 9031 w 20000"/>
                <a:gd name="T59" fmla="*/ 16952 h 20000"/>
                <a:gd name="T60" fmla="*/ 7092 w 20000"/>
                <a:gd name="T61" fmla="*/ 18004 h 20000"/>
                <a:gd name="T62" fmla="*/ 3926 w 20000"/>
                <a:gd name="T63" fmla="*/ 17718 h 20000"/>
                <a:gd name="T64" fmla="*/ 5546 w 20000"/>
                <a:gd name="T65" fmla="*/ 15045 h 20000"/>
                <a:gd name="T66" fmla="*/ 74 w 20000"/>
                <a:gd name="T67" fmla="*/ 9305 h 20000"/>
                <a:gd name="T68" fmla="*/ 1178 w 20000"/>
                <a:gd name="T69" fmla="*/ 7433 h 20000"/>
                <a:gd name="T70" fmla="*/ 0 w 20000"/>
                <a:gd name="T71" fmla="*/ 6578 h 20000"/>
                <a:gd name="T72" fmla="*/ 74 w 20000"/>
                <a:gd name="T73" fmla="*/ 6435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0000" h="20000">
                  <a:moveTo>
                    <a:pt x="74" y="6435"/>
                  </a:moveTo>
                  <a:lnTo>
                    <a:pt x="2454" y="5508"/>
                  </a:lnTo>
                  <a:lnTo>
                    <a:pt x="1497" y="963"/>
                  </a:lnTo>
                  <a:lnTo>
                    <a:pt x="3804" y="0"/>
                  </a:lnTo>
                  <a:lnTo>
                    <a:pt x="3706" y="1194"/>
                  </a:lnTo>
                  <a:lnTo>
                    <a:pt x="5374" y="2032"/>
                  </a:lnTo>
                  <a:lnTo>
                    <a:pt x="7583" y="1480"/>
                  </a:lnTo>
                  <a:lnTo>
                    <a:pt x="10896" y="2228"/>
                  </a:lnTo>
                  <a:lnTo>
                    <a:pt x="12736" y="963"/>
                  </a:lnTo>
                  <a:lnTo>
                    <a:pt x="13767" y="1961"/>
                  </a:lnTo>
                  <a:lnTo>
                    <a:pt x="11509" y="2727"/>
                  </a:lnTo>
                  <a:lnTo>
                    <a:pt x="10307" y="4367"/>
                  </a:lnTo>
                  <a:lnTo>
                    <a:pt x="11460" y="5009"/>
                  </a:lnTo>
                  <a:lnTo>
                    <a:pt x="10307" y="5348"/>
                  </a:lnTo>
                  <a:lnTo>
                    <a:pt x="10331" y="5544"/>
                  </a:lnTo>
                  <a:lnTo>
                    <a:pt x="13080" y="7986"/>
                  </a:lnTo>
                  <a:lnTo>
                    <a:pt x="12613" y="11515"/>
                  </a:lnTo>
                  <a:lnTo>
                    <a:pt x="14552" y="13173"/>
                  </a:lnTo>
                  <a:lnTo>
                    <a:pt x="18577" y="13636"/>
                  </a:lnTo>
                  <a:lnTo>
                    <a:pt x="17816" y="14866"/>
                  </a:lnTo>
                  <a:lnTo>
                    <a:pt x="19975" y="15561"/>
                  </a:lnTo>
                  <a:lnTo>
                    <a:pt x="19706" y="16257"/>
                  </a:lnTo>
                  <a:lnTo>
                    <a:pt x="19730" y="16578"/>
                  </a:lnTo>
                  <a:lnTo>
                    <a:pt x="19926" y="17380"/>
                  </a:lnTo>
                  <a:lnTo>
                    <a:pt x="17301" y="18449"/>
                  </a:lnTo>
                  <a:lnTo>
                    <a:pt x="16859" y="19715"/>
                  </a:lnTo>
                  <a:lnTo>
                    <a:pt x="14994" y="19982"/>
                  </a:lnTo>
                  <a:lnTo>
                    <a:pt x="12368" y="19091"/>
                  </a:lnTo>
                  <a:lnTo>
                    <a:pt x="12074" y="17380"/>
                  </a:lnTo>
                  <a:lnTo>
                    <a:pt x="9031" y="16952"/>
                  </a:lnTo>
                  <a:lnTo>
                    <a:pt x="7092" y="18004"/>
                  </a:lnTo>
                  <a:lnTo>
                    <a:pt x="3926" y="17718"/>
                  </a:lnTo>
                  <a:lnTo>
                    <a:pt x="5546" y="15045"/>
                  </a:lnTo>
                  <a:lnTo>
                    <a:pt x="74" y="9305"/>
                  </a:lnTo>
                  <a:lnTo>
                    <a:pt x="1178" y="7433"/>
                  </a:lnTo>
                  <a:lnTo>
                    <a:pt x="0" y="6578"/>
                  </a:lnTo>
                  <a:lnTo>
                    <a:pt x="74" y="6435"/>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07" name="Haute-Loire">
              <a:hlinkHover r:id="" action="ppaction://macro?name=Affichage_nom_dept"/>
            </p:cNvPr>
            <p:cNvSpPr>
              <a:spLocks/>
            </p:cNvSpPr>
            <p:nvPr/>
          </p:nvSpPr>
          <p:spPr bwMode="auto">
            <a:xfrm>
              <a:off x="3607371" y="4597400"/>
              <a:ext cx="679450" cy="465138"/>
            </a:xfrm>
            <a:custGeom>
              <a:avLst/>
              <a:gdLst>
                <a:gd name="T0" fmla="*/ 56 w 20000"/>
                <a:gd name="T1" fmla="*/ 3579 h 20000"/>
                <a:gd name="T2" fmla="*/ 373 w 20000"/>
                <a:gd name="T3" fmla="*/ 2131 h 20000"/>
                <a:gd name="T4" fmla="*/ 3862 w 20000"/>
                <a:gd name="T5" fmla="*/ 0 h 20000"/>
                <a:gd name="T6" fmla="*/ 5840 w 20000"/>
                <a:gd name="T7" fmla="*/ 0 h 20000"/>
                <a:gd name="T8" fmla="*/ 7649 w 20000"/>
                <a:gd name="T9" fmla="*/ 2514 h 20000"/>
                <a:gd name="T10" fmla="*/ 8489 w 20000"/>
                <a:gd name="T11" fmla="*/ 1202 h 20000"/>
                <a:gd name="T12" fmla="*/ 11567 w 20000"/>
                <a:gd name="T13" fmla="*/ 2022 h 20000"/>
                <a:gd name="T14" fmla="*/ 13974 w 20000"/>
                <a:gd name="T15" fmla="*/ 2459 h 20000"/>
                <a:gd name="T16" fmla="*/ 15466 w 20000"/>
                <a:gd name="T17" fmla="*/ 847 h 20000"/>
                <a:gd name="T18" fmla="*/ 17761 w 20000"/>
                <a:gd name="T19" fmla="*/ 1503 h 20000"/>
                <a:gd name="T20" fmla="*/ 17985 w 20000"/>
                <a:gd name="T21" fmla="*/ 4126 h 20000"/>
                <a:gd name="T22" fmla="*/ 19981 w 20000"/>
                <a:gd name="T23" fmla="*/ 5464 h 20000"/>
                <a:gd name="T24" fmla="*/ 19496 w 20000"/>
                <a:gd name="T25" fmla="*/ 8852 h 20000"/>
                <a:gd name="T26" fmla="*/ 18377 w 20000"/>
                <a:gd name="T27" fmla="*/ 8197 h 20000"/>
                <a:gd name="T28" fmla="*/ 18489 w 20000"/>
                <a:gd name="T29" fmla="*/ 11284 h 20000"/>
                <a:gd name="T30" fmla="*/ 17295 w 20000"/>
                <a:gd name="T31" fmla="*/ 11803 h 20000"/>
                <a:gd name="T32" fmla="*/ 17407 w 20000"/>
                <a:gd name="T33" fmla="*/ 13279 h 20000"/>
                <a:gd name="T34" fmla="*/ 16287 w 20000"/>
                <a:gd name="T35" fmla="*/ 13443 h 20000"/>
                <a:gd name="T36" fmla="*/ 15299 w 20000"/>
                <a:gd name="T37" fmla="*/ 16093 h 20000"/>
                <a:gd name="T38" fmla="*/ 13507 w 20000"/>
                <a:gd name="T39" fmla="*/ 16284 h 20000"/>
                <a:gd name="T40" fmla="*/ 11138 w 20000"/>
                <a:gd name="T41" fmla="*/ 19973 h 20000"/>
                <a:gd name="T42" fmla="*/ 8022 w 20000"/>
                <a:gd name="T43" fmla="*/ 16038 h 20000"/>
                <a:gd name="T44" fmla="*/ 5616 w 20000"/>
                <a:gd name="T45" fmla="*/ 18169 h 20000"/>
                <a:gd name="T46" fmla="*/ 3993 w 20000"/>
                <a:gd name="T47" fmla="*/ 13388 h 20000"/>
                <a:gd name="T48" fmla="*/ 2892 w 20000"/>
                <a:gd name="T49" fmla="*/ 9536 h 20000"/>
                <a:gd name="T50" fmla="*/ 3806 w 20000"/>
                <a:gd name="T51" fmla="*/ 9399 h 20000"/>
                <a:gd name="T52" fmla="*/ 1978 w 20000"/>
                <a:gd name="T53" fmla="*/ 4454 h 20000"/>
                <a:gd name="T54" fmla="*/ 0 w 20000"/>
                <a:gd name="T55" fmla="*/ 3934 h 20000"/>
                <a:gd name="T56" fmla="*/ 56 w 20000"/>
                <a:gd name="T57" fmla="*/ 3579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0000" h="20000">
                  <a:moveTo>
                    <a:pt x="56" y="3579"/>
                  </a:moveTo>
                  <a:lnTo>
                    <a:pt x="373" y="2131"/>
                  </a:lnTo>
                  <a:lnTo>
                    <a:pt x="3862" y="0"/>
                  </a:lnTo>
                  <a:lnTo>
                    <a:pt x="5840" y="0"/>
                  </a:lnTo>
                  <a:lnTo>
                    <a:pt x="7649" y="2514"/>
                  </a:lnTo>
                  <a:lnTo>
                    <a:pt x="8489" y="1202"/>
                  </a:lnTo>
                  <a:lnTo>
                    <a:pt x="11567" y="2022"/>
                  </a:lnTo>
                  <a:lnTo>
                    <a:pt x="13974" y="2459"/>
                  </a:lnTo>
                  <a:lnTo>
                    <a:pt x="15466" y="847"/>
                  </a:lnTo>
                  <a:lnTo>
                    <a:pt x="17761" y="1503"/>
                  </a:lnTo>
                  <a:lnTo>
                    <a:pt x="17985" y="4126"/>
                  </a:lnTo>
                  <a:lnTo>
                    <a:pt x="19981" y="5464"/>
                  </a:lnTo>
                  <a:lnTo>
                    <a:pt x="19496" y="8852"/>
                  </a:lnTo>
                  <a:lnTo>
                    <a:pt x="18377" y="8197"/>
                  </a:lnTo>
                  <a:lnTo>
                    <a:pt x="18489" y="11284"/>
                  </a:lnTo>
                  <a:lnTo>
                    <a:pt x="17295" y="11803"/>
                  </a:lnTo>
                  <a:lnTo>
                    <a:pt x="17407" y="13279"/>
                  </a:lnTo>
                  <a:lnTo>
                    <a:pt x="16287" y="13443"/>
                  </a:lnTo>
                  <a:lnTo>
                    <a:pt x="15299" y="16093"/>
                  </a:lnTo>
                  <a:lnTo>
                    <a:pt x="13507" y="16284"/>
                  </a:lnTo>
                  <a:lnTo>
                    <a:pt x="11138" y="19973"/>
                  </a:lnTo>
                  <a:lnTo>
                    <a:pt x="8022" y="16038"/>
                  </a:lnTo>
                  <a:lnTo>
                    <a:pt x="5616" y="18169"/>
                  </a:lnTo>
                  <a:lnTo>
                    <a:pt x="3993" y="13388"/>
                  </a:lnTo>
                  <a:lnTo>
                    <a:pt x="2892" y="9536"/>
                  </a:lnTo>
                  <a:lnTo>
                    <a:pt x="3806" y="9399"/>
                  </a:lnTo>
                  <a:lnTo>
                    <a:pt x="1978" y="4454"/>
                  </a:lnTo>
                  <a:lnTo>
                    <a:pt x="0" y="3934"/>
                  </a:lnTo>
                  <a:lnTo>
                    <a:pt x="56" y="3579"/>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08" name="Loire-Atlantique">
              <a:hlinkHover r:id="" action="ppaction://macro?name=Affichage_nom_dept"/>
            </p:cNvPr>
            <p:cNvSpPr>
              <a:spLocks/>
            </p:cNvSpPr>
            <p:nvPr/>
          </p:nvSpPr>
          <p:spPr bwMode="auto">
            <a:xfrm>
              <a:off x="997521" y="2876550"/>
              <a:ext cx="758825" cy="660400"/>
            </a:xfrm>
            <a:custGeom>
              <a:avLst/>
              <a:gdLst>
                <a:gd name="T0" fmla="*/ 585 w 20000"/>
                <a:gd name="T1" fmla="*/ 9355 h 20000"/>
                <a:gd name="T2" fmla="*/ 67 w 20000"/>
                <a:gd name="T3" fmla="*/ 10202 h 20000"/>
                <a:gd name="T4" fmla="*/ 3043 w 20000"/>
                <a:gd name="T5" fmla="*/ 11550 h 20000"/>
                <a:gd name="T6" fmla="*/ 4482 w 20000"/>
                <a:gd name="T7" fmla="*/ 10433 h 20000"/>
                <a:gd name="T8" fmla="*/ 7475 w 20000"/>
                <a:gd name="T9" fmla="*/ 10510 h 20000"/>
                <a:gd name="T10" fmla="*/ 9164 w 20000"/>
                <a:gd name="T11" fmla="*/ 12454 h 20000"/>
                <a:gd name="T12" fmla="*/ 6204 w 20000"/>
                <a:gd name="T13" fmla="*/ 10664 h 20000"/>
                <a:gd name="T14" fmla="*/ 4615 w 20000"/>
                <a:gd name="T15" fmla="*/ 11011 h 20000"/>
                <a:gd name="T16" fmla="*/ 4448 w 20000"/>
                <a:gd name="T17" fmla="*/ 13186 h 20000"/>
                <a:gd name="T18" fmla="*/ 3495 w 20000"/>
                <a:gd name="T19" fmla="*/ 13705 h 20000"/>
                <a:gd name="T20" fmla="*/ 6639 w 20000"/>
                <a:gd name="T21" fmla="*/ 16131 h 20000"/>
                <a:gd name="T22" fmla="*/ 9515 w 20000"/>
                <a:gd name="T23" fmla="*/ 19307 h 20000"/>
                <a:gd name="T24" fmla="*/ 11672 w 20000"/>
                <a:gd name="T25" fmla="*/ 19981 h 20000"/>
                <a:gd name="T26" fmla="*/ 12308 w 20000"/>
                <a:gd name="T27" fmla="*/ 19615 h 20000"/>
                <a:gd name="T28" fmla="*/ 11806 w 20000"/>
                <a:gd name="T29" fmla="*/ 16785 h 20000"/>
                <a:gd name="T30" fmla="*/ 12492 w 20000"/>
                <a:gd name="T31" fmla="*/ 16343 h 20000"/>
                <a:gd name="T32" fmla="*/ 12893 w 20000"/>
                <a:gd name="T33" fmla="*/ 18749 h 20000"/>
                <a:gd name="T34" fmla="*/ 15368 w 20000"/>
                <a:gd name="T35" fmla="*/ 15707 h 20000"/>
                <a:gd name="T36" fmla="*/ 16873 w 20000"/>
                <a:gd name="T37" fmla="*/ 16920 h 20000"/>
                <a:gd name="T38" fmla="*/ 17241 w 20000"/>
                <a:gd name="T39" fmla="*/ 16266 h 20000"/>
                <a:gd name="T40" fmla="*/ 15619 w 20000"/>
                <a:gd name="T41" fmla="*/ 15380 h 20000"/>
                <a:gd name="T42" fmla="*/ 16806 w 20000"/>
                <a:gd name="T43" fmla="*/ 13879 h 20000"/>
                <a:gd name="T44" fmla="*/ 16622 w 20000"/>
                <a:gd name="T45" fmla="*/ 12454 h 20000"/>
                <a:gd name="T46" fmla="*/ 14699 w 20000"/>
                <a:gd name="T47" fmla="*/ 11011 h 20000"/>
                <a:gd name="T48" fmla="*/ 14783 w 20000"/>
                <a:gd name="T49" fmla="*/ 10876 h 20000"/>
                <a:gd name="T50" fmla="*/ 19983 w 20000"/>
                <a:gd name="T51" fmla="*/ 9490 h 20000"/>
                <a:gd name="T52" fmla="*/ 19415 w 20000"/>
                <a:gd name="T53" fmla="*/ 7488 h 20000"/>
                <a:gd name="T54" fmla="*/ 17207 w 20000"/>
                <a:gd name="T55" fmla="*/ 6814 h 20000"/>
                <a:gd name="T56" fmla="*/ 17090 w 20000"/>
                <a:gd name="T57" fmla="*/ 5717 h 20000"/>
                <a:gd name="T58" fmla="*/ 19097 w 20000"/>
                <a:gd name="T59" fmla="*/ 5467 h 20000"/>
                <a:gd name="T60" fmla="*/ 17575 w 20000"/>
                <a:gd name="T61" fmla="*/ 4697 h 20000"/>
                <a:gd name="T62" fmla="*/ 16355 w 20000"/>
                <a:gd name="T63" fmla="*/ 1367 h 20000"/>
                <a:gd name="T64" fmla="*/ 13763 w 20000"/>
                <a:gd name="T65" fmla="*/ 0 h 20000"/>
                <a:gd name="T66" fmla="*/ 11338 w 20000"/>
                <a:gd name="T67" fmla="*/ 2310 h 20000"/>
                <a:gd name="T68" fmla="*/ 7475 w 20000"/>
                <a:gd name="T69" fmla="*/ 2483 h 20000"/>
                <a:gd name="T70" fmla="*/ 5886 w 20000"/>
                <a:gd name="T71" fmla="*/ 3619 h 20000"/>
                <a:gd name="T72" fmla="*/ 5017 w 20000"/>
                <a:gd name="T73" fmla="*/ 6372 h 20000"/>
                <a:gd name="T74" fmla="*/ 3378 w 20000"/>
                <a:gd name="T75" fmla="*/ 5833 h 20000"/>
                <a:gd name="T76" fmla="*/ 3077 w 20000"/>
                <a:gd name="T77" fmla="*/ 6872 h 20000"/>
                <a:gd name="T78" fmla="*/ 1254 w 20000"/>
                <a:gd name="T79" fmla="*/ 7026 h 20000"/>
                <a:gd name="T80" fmla="*/ 1455 w 20000"/>
                <a:gd name="T81" fmla="*/ 7738 h 20000"/>
                <a:gd name="T82" fmla="*/ 0 w 20000"/>
                <a:gd name="T83" fmla="*/ 8412 h 20000"/>
                <a:gd name="T84" fmla="*/ 585 w 20000"/>
                <a:gd name="T85" fmla="*/ 9355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0000" h="20000">
                  <a:moveTo>
                    <a:pt x="585" y="9355"/>
                  </a:moveTo>
                  <a:lnTo>
                    <a:pt x="67" y="10202"/>
                  </a:lnTo>
                  <a:lnTo>
                    <a:pt x="3043" y="11550"/>
                  </a:lnTo>
                  <a:lnTo>
                    <a:pt x="4482" y="10433"/>
                  </a:lnTo>
                  <a:lnTo>
                    <a:pt x="7475" y="10510"/>
                  </a:lnTo>
                  <a:lnTo>
                    <a:pt x="9164" y="12454"/>
                  </a:lnTo>
                  <a:lnTo>
                    <a:pt x="6204" y="10664"/>
                  </a:lnTo>
                  <a:lnTo>
                    <a:pt x="4615" y="11011"/>
                  </a:lnTo>
                  <a:lnTo>
                    <a:pt x="4448" y="13186"/>
                  </a:lnTo>
                  <a:lnTo>
                    <a:pt x="3495" y="13705"/>
                  </a:lnTo>
                  <a:lnTo>
                    <a:pt x="6639" y="16131"/>
                  </a:lnTo>
                  <a:lnTo>
                    <a:pt x="9515" y="19307"/>
                  </a:lnTo>
                  <a:lnTo>
                    <a:pt x="11672" y="19981"/>
                  </a:lnTo>
                  <a:lnTo>
                    <a:pt x="12308" y="19615"/>
                  </a:lnTo>
                  <a:lnTo>
                    <a:pt x="11806" y="16785"/>
                  </a:lnTo>
                  <a:lnTo>
                    <a:pt x="12492" y="16343"/>
                  </a:lnTo>
                  <a:lnTo>
                    <a:pt x="12893" y="18749"/>
                  </a:lnTo>
                  <a:lnTo>
                    <a:pt x="15368" y="15707"/>
                  </a:lnTo>
                  <a:lnTo>
                    <a:pt x="16873" y="16920"/>
                  </a:lnTo>
                  <a:lnTo>
                    <a:pt x="17241" y="16266"/>
                  </a:lnTo>
                  <a:lnTo>
                    <a:pt x="15619" y="15380"/>
                  </a:lnTo>
                  <a:lnTo>
                    <a:pt x="16806" y="13879"/>
                  </a:lnTo>
                  <a:lnTo>
                    <a:pt x="16622" y="12454"/>
                  </a:lnTo>
                  <a:lnTo>
                    <a:pt x="14699" y="11011"/>
                  </a:lnTo>
                  <a:lnTo>
                    <a:pt x="14783" y="10876"/>
                  </a:lnTo>
                  <a:lnTo>
                    <a:pt x="19983" y="9490"/>
                  </a:lnTo>
                  <a:lnTo>
                    <a:pt x="19415" y="7488"/>
                  </a:lnTo>
                  <a:lnTo>
                    <a:pt x="17207" y="6814"/>
                  </a:lnTo>
                  <a:lnTo>
                    <a:pt x="17090" y="5717"/>
                  </a:lnTo>
                  <a:lnTo>
                    <a:pt x="19097" y="5467"/>
                  </a:lnTo>
                  <a:lnTo>
                    <a:pt x="17575" y="4697"/>
                  </a:lnTo>
                  <a:lnTo>
                    <a:pt x="16355" y="1367"/>
                  </a:lnTo>
                  <a:lnTo>
                    <a:pt x="13763" y="0"/>
                  </a:lnTo>
                  <a:lnTo>
                    <a:pt x="11338" y="2310"/>
                  </a:lnTo>
                  <a:lnTo>
                    <a:pt x="7475" y="2483"/>
                  </a:lnTo>
                  <a:lnTo>
                    <a:pt x="5886" y="3619"/>
                  </a:lnTo>
                  <a:lnTo>
                    <a:pt x="5017" y="6372"/>
                  </a:lnTo>
                  <a:lnTo>
                    <a:pt x="3378" y="5833"/>
                  </a:lnTo>
                  <a:lnTo>
                    <a:pt x="3077" y="6872"/>
                  </a:lnTo>
                  <a:lnTo>
                    <a:pt x="1254" y="7026"/>
                  </a:lnTo>
                  <a:lnTo>
                    <a:pt x="1455" y="7738"/>
                  </a:lnTo>
                  <a:lnTo>
                    <a:pt x="0" y="8412"/>
                  </a:lnTo>
                  <a:lnTo>
                    <a:pt x="585" y="9355"/>
                  </a:lnTo>
                  <a:close/>
                </a:path>
              </a:pathLst>
            </a:custGeom>
            <a:solidFill>
              <a:schemeClr val="accent1">
                <a:lumMod val="60000"/>
                <a:lumOff val="40000"/>
              </a:schemeClr>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09" name="Loiret">
              <a:hlinkHover r:id="" action="ppaction://macro?name=Affichage_nom_dept"/>
            </p:cNvPr>
            <p:cNvSpPr>
              <a:spLocks/>
            </p:cNvSpPr>
            <p:nvPr/>
          </p:nvSpPr>
          <p:spPr bwMode="auto">
            <a:xfrm>
              <a:off x="2897759" y="2597150"/>
              <a:ext cx="738187" cy="588963"/>
            </a:xfrm>
            <a:custGeom>
              <a:avLst/>
              <a:gdLst>
                <a:gd name="T0" fmla="*/ 120 w 20000"/>
                <a:gd name="T1" fmla="*/ 7478 h 20000"/>
                <a:gd name="T2" fmla="*/ 1670 w 20000"/>
                <a:gd name="T3" fmla="*/ 5948 h 20000"/>
                <a:gd name="T4" fmla="*/ 4320 w 20000"/>
                <a:gd name="T5" fmla="*/ 5797 h 20000"/>
                <a:gd name="T6" fmla="*/ 5680 w 20000"/>
                <a:gd name="T7" fmla="*/ 3793 h 20000"/>
                <a:gd name="T8" fmla="*/ 5972 w 20000"/>
                <a:gd name="T9" fmla="*/ 1272 h 20000"/>
                <a:gd name="T10" fmla="*/ 8657 w 20000"/>
                <a:gd name="T11" fmla="*/ 0 h 20000"/>
                <a:gd name="T12" fmla="*/ 9122 w 20000"/>
                <a:gd name="T13" fmla="*/ 991 h 20000"/>
                <a:gd name="T14" fmla="*/ 11015 w 20000"/>
                <a:gd name="T15" fmla="*/ 582 h 20000"/>
                <a:gd name="T16" fmla="*/ 12565 w 20000"/>
                <a:gd name="T17" fmla="*/ 3341 h 20000"/>
                <a:gd name="T18" fmla="*/ 11738 w 20000"/>
                <a:gd name="T19" fmla="*/ 5043 h 20000"/>
                <a:gd name="T20" fmla="*/ 17694 w 20000"/>
                <a:gd name="T21" fmla="*/ 4181 h 20000"/>
                <a:gd name="T22" fmla="*/ 18744 w 20000"/>
                <a:gd name="T23" fmla="*/ 4849 h 20000"/>
                <a:gd name="T24" fmla="*/ 19983 w 20000"/>
                <a:gd name="T25" fmla="*/ 8750 h 20000"/>
                <a:gd name="T26" fmla="*/ 18503 w 20000"/>
                <a:gd name="T27" fmla="*/ 10496 h 20000"/>
                <a:gd name="T28" fmla="*/ 18606 w 20000"/>
                <a:gd name="T29" fmla="*/ 13039 h 20000"/>
                <a:gd name="T30" fmla="*/ 16489 w 20000"/>
                <a:gd name="T31" fmla="*/ 14375 h 20000"/>
                <a:gd name="T32" fmla="*/ 16523 w 20000"/>
                <a:gd name="T33" fmla="*/ 14634 h 20000"/>
                <a:gd name="T34" fmla="*/ 18072 w 20000"/>
                <a:gd name="T35" fmla="*/ 18039 h 20000"/>
                <a:gd name="T36" fmla="*/ 16592 w 20000"/>
                <a:gd name="T37" fmla="*/ 18470 h 20000"/>
                <a:gd name="T38" fmla="*/ 16437 w 20000"/>
                <a:gd name="T39" fmla="*/ 18513 h 20000"/>
                <a:gd name="T40" fmla="*/ 16781 w 20000"/>
                <a:gd name="T41" fmla="*/ 19138 h 20000"/>
                <a:gd name="T42" fmla="*/ 15955 w 20000"/>
                <a:gd name="T43" fmla="*/ 19741 h 20000"/>
                <a:gd name="T44" fmla="*/ 15009 w 20000"/>
                <a:gd name="T45" fmla="*/ 18750 h 20000"/>
                <a:gd name="T46" fmla="*/ 14182 w 20000"/>
                <a:gd name="T47" fmla="*/ 19978 h 20000"/>
                <a:gd name="T48" fmla="*/ 12685 w 20000"/>
                <a:gd name="T49" fmla="*/ 17802 h 20000"/>
                <a:gd name="T50" fmla="*/ 8881 w 20000"/>
                <a:gd name="T51" fmla="*/ 16659 h 20000"/>
                <a:gd name="T52" fmla="*/ 8382 w 20000"/>
                <a:gd name="T53" fmla="*/ 15431 h 20000"/>
                <a:gd name="T54" fmla="*/ 6781 w 20000"/>
                <a:gd name="T55" fmla="*/ 15216 h 20000"/>
                <a:gd name="T56" fmla="*/ 4028 w 20000"/>
                <a:gd name="T57" fmla="*/ 14978 h 20000"/>
                <a:gd name="T58" fmla="*/ 3287 w 20000"/>
                <a:gd name="T59" fmla="*/ 16164 h 20000"/>
                <a:gd name="T60" fmla="*/ 2289 w 20000"/>
                <a:gd name="T61" fmla="*/ 13922 h 20000"/>
                <a:gd name="T62" fmla="*/ 1291 w 20000"/>
                <a:gd name="T63" fmla="*/ 13297 h 20000"/>
                <a:gd name="T64" fmla="*/ 654 w 20000"/>
                <a:gd name="T65" fmla="*/ 14052 h 20000"/>
                <a:gd name="T66" fmla="*/ 86 w 20000"/>
                <a:gd name="T67" fmla="*/ 11595 h 20000"/>
                <a:gd name="T68" fmla="*/ 861 w 20000"/>
                <a:gd name="T69" fmla="*/ 10431 h 20000"/>
                <a:gd name="T70" fmla="*/ 0 w 20000"/>
                <a:gd name="T71" fmla="*/ 8039 h 20000"/>
                <a:gd name="T72" fmla="*/ 120 w 20000"/>
                <a:gd name="T73" fmla="*/ 7478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0000" h="20000">
                  <a:moveTo>
                    <a:pt x="120" y="7478"/>
                  </a:moveTo>
                  <a:lnTo>
                    <a:pt x="1670" y="5948"/>
                  </a:lnTo>
                  <a:lnTo>
                    <a:pt x="4320" y="5797"/>
                  </a:lnTo>
                  <a:lnTo>
                    <a:pt x="5680" y="3793"/>
                  </a:lnTo>
                  <a:lnTo>
                    <a:pt x="5972" y="1272"/>
                  </a:lnTo>
                  <a:lnTo>
                    <a:pt x="8657" y="0"/>
                  </a:lnTo>
                  <a:lnTo>
                    <a:pt x="9122" y="991"/>
                  </a:lnTo>
                  <a:lnTo>
                    <a:pt x="11015" y="582"/>
                  </a:lnTo>
                  <a:lnTo>
                    <a:pt x="12565" y="3341"/>
                  </a:lnTo>
                  <a:lnTo>
                    <a:pt x="11738" y="5043"/>
                  </a:lnTo>
                  <a:lnTo>
                    <a:pt x="17694" y="4181"/>
                  </a:lnTo>
                  <a:lnTo>
                    <a:pt x="18744" y="4849"/>
                  </a:lnTo>
                  <a:lnTo>
                    <a:pt x="19983" y="8750"/>
                  </a:lnTo>
                  <a:lnTo>
                    <a:pt x="18503" y="10496"/>
                  </a:lnTo>
                  <a:lnTo>
                    <a:pt x="18606" y="13039"/>
                  </a:lnTo>
                  <a:lnTo>
                    <a:pt x="16489" y="14375"/>
                  </a:lnTo>
                  <a:lnTo>
                    <a:pt x="16523" y="14634"/>
                  </a:lnTo>
                  <a:lnTo>
                    <a:pt x="18072" y="18039"/>
                  </a:lnTo>
                  <a:lnTo>
                    <a:pt x="16592" y="18470"/>
                  </a:lnTo>
                  <a:lnTo>
                    <a:pt x="16437" y="18513"/>
                  </a:lnTo>
                  <a:lnTo>
                    <a:pt x="16781" y="19138"/>
                  </a:lnTo>
                  <a:lnTo>
                    <a:pt x="15955" y="19741"/>
                  </a:lnTo>
                  <a:lnTo>
                    <a:pt x="15009" y="18750"/>
                  </a:lnTo>
                  <a:lnTo>
                    <a:pt x="14182" y="19978"/>
                  </a:lnTo>
                  <a:lnTo>
                    <a:pt x="12685" y="17802"/>
                  </a:lnTo>
                  <a:lnTo>
                    <a:pt x="8881" y="16659"/>
                  </a:lnTo>
                  <a:lnTo>
                    <a:pt x="8382" y="15431"/>
                  </a:lnTo>
                  <a:lnTo>
                    <a:pt x="6781" y="15216"/>
                  </a:lnTo>
                  <a:lnTo>
                    <a:pt x="4028" y="14978"/>
                  </a:lnTo>
                  <a:lnTo>
                    <a:pt x="3287" y="16164"/>
                  </a:lnTo>
                  <a:lnTo>
                    <a:pt x="2289" y="13922"/>
                  </a:lnTo>
                  <a:lnTo>
                    <a:pt x="1291" y="13297"/>
                  </a:lnTo>
                  <a:lnTo>
                    <a:pt x="654" y="14052"/>
                  </a:lnTo>
                  <a:lnTo>
                    <a:pt x="86" y="11595"/>
                  </a:lnTo>
                  <a:lnTo>
                    <a:pt x="861" y="10431"/>
                  </a:lnTo>
                  <a:lnTo>
                    <a:pt x="0" y="8039"/>
                  </a:lnTo>
                  <a:lnTo>
                    <a:pt x="120" y="7478"/>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10" name="Lot">
              <a:hlinkHover r:id="" action="ppaction://macro?name=Affichage_nom_dept"/>
            </p:cNvPr>
            <p:cNvSpPr>
              <a:spLocks/>
            </p:cNvSpPr>
            <p:nvPr/>
          </p:nvSpPr>
          <p:spPr bwMode="auto">
            <a:xfrm>
              <a:off x="2580259" y="4854575"/>
              <a:ext cx="600075" cy="561975"/>
            </a:xfrm>
            <a:custGeom>
              <a:avLst/>
              <a:gdLst>
                <a:gd name="T0" fmla="*/ 85 w 20000"/>
                <a:gd name="T1" fmla="*/ 11480 h 20000"/>
                <a:gd name="T2" fmla="*/ 1501 w 20000"/>
                <a:gd name="T3" fmla="*/ 10938 h 20000"/>
                <a:gd name="T4" fmla="*/ 7653 w 20000"/>
                <a:gd name="T5" fmla="*/ 3706 h 20000"/>
                <a:gd name="T6" fmla="*/ 7844 w 20000"/>
                <a:gd name="T7" fmla="*/ 249 h 20000"/>
                <a:gd name="T8" fmla="*/ 10719 w 20000"/>
                <a:gd name="T9" fmla="*/ 0 h 20000"/>
                <a:gd name="T10" fmla="*/ 13023 w 20000"/>
                <a:gd name="T11" fmla="*/ 2667 h 20000"/>
                <a:gd name="T12" fmla="*/ 17844 w 20000"/>
                <a:gd name="T13" fmla="*/ 1514 h 20000"/>
                <a:gd name="T14" fmla="*/ 17928 w 20000"/>
                <a:gd name="T15" fmla="*/ 2102 h 20000"/>
                <a:gd name="T16" fmla="*/ 19450 w 20000"/>
                <a:gd name="T17" fmla="*/ 6079 h 20000"/>
                <a:gd name="T18" fmla="*/ 18668 w 20000"/>
                <a:gd name="T19" fmla="*/ 8271 h 20000"/>
                <a:gd name="T20" fmla="*/ 19979 w 20000"/>
                <a:gd name="T21" fmla="*/ 10237 h 20000"/>
                <a:gd name="T22" fmla="*/ 13996 w 20000"/>
                <a:gd name="T23" fmla="*/ 13492 h 20000"/>
                <a:gd name="T24" fmla="*/ 14080 w 20000"/>
                <a:gd name="T25" fmla="*/ 13944 h 20000"/>
                <a:gd name="T26" fmla="*/ 14503 w 20000"/>
                <a:gd name="T27" fmla="*/ 17062 h 20000"/>
                <a:gd name="T28" fmla="*/ 10529 w 20000"/>
                <a:gd name="T29" fmla="*/ 18576 h 20000"/>
                <a:gd name="T30" fmla="*/ 9556 w 20000"/>
                <a:gd name="T31" fmla="*/ 17718 h 20000"/>
                <a:gd name="T32" fmla="*/ 8964 w 20000"/>
                <a:gd name="T33" fmla="*/ 19480 h 20000"/>
                <a:gd name="T34" fmla="*/ 7801 w 20000"/>
                <a:gd name="T35" fmla="*/ 18147 h 20000"/>
                <a:gd name="T36" fmla="*/ 5899 w 20000"/>
                <a:gd name="T37" fmla="*/ 19977 h 20000"/>
                <a:gd name="T38" fmla="*/ 4778 w 20000"/>
                <a:gd name="T39" fmla="*/ 19232 h 20000"/>
                <a:gd name="T40" fmla="*/ 4884 w 20000"/>
                <a:gd name="T41" fmla="*/ 17853 h 20000"/>
                <a:gd name="T42" fmla="*/ 3552 w 20000"/>
                <a:gd name="T43" fmla="*/ 18305 h 20000"/>
                <a:gd name="T44" fmla="*/ 1480 w 20000"/>
                <a:gd name="T45" fmla="*/ 16384 h 20000"/>
                <a:gd name="T46" fmla="*/ 2283 w 20000"/>
                <a:gd name="T47" fmla="*/ 15435 h 20000"/>
                <a:gd name="T48" fmla="*/ 1247 w 20000"/>
                <a:gd name="T49" fmla="*/ 15684 h 20000"/>
                <a:gd name="T50" fmla="*/ 0 w 20000"/>
                <a:gd name="T51" fmla="*/ 11638 h 20000"/>
                <a:gd name="T52" fmla="*/ 85 w 20000"/>
                <a:gd name="T53" fmla="*/ 11480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0000" h="20000">
                  <a:moveTo>
                    <a:pt x="85" y="11480"/>
                  </a:moveTo>
                  <a:lnTo>
                    <a:pt x="1501" y="10938"/>
                  </a:lnTo>
                  <a:lnTo>
                    <a:pt x="7653" y="3706"/>
                  </a:lnTo>
                  <a:lnTo>
                    <a:pt x="7844" y="249"/>
                  </a:lnTo>
                  <a:lnTo>
                    <a:pt x="10719" y="0"/>
                  </a:lnTo>
                  <a:lnTo>
                    <a:pt x="13023" y="2667"/>
                  </a:lnTo>
                  <a:lnTo>
                    <a:pt x="17844" y="1514"/>
                  </a:lnTo>
                  <a:lnTo>
                    <a:pt x="17928" y="2102"/>
                  </a:lnTo>
                  <a:lnTo>
                    <a:pt x="19450" y="6079"/>
                  </a:lnTo>
                  <a:lnTo>
                    <a:pt x="18668" y="8271"/>
                  </a:lnTo>
                  <a:lnTo>
                    <a:pt x="19979" y="10237"/>
                  </a:lnTo>
                  <a:lnTo>
                    <a:pt x="13996" y="13492"/>
                  </a:lnTo>
                  <a:lnTo>
                    <a:pt x="14080" y="13944"/>
                  </a:lnTo>
                  <a:lnTo>
                    <a:pt x="14503" y="17062"/>
                  </a:lnTo>
                  <a:lnTo>
                    <a:pt x="10529" y="18576"/>
                  </a:lnTo>
                  <a:lnTo>
                    <a:pt x="9556" y="17718"/>
                  </a:lnTo>
                  <a:lnTo>
                    <a:pt x="8964" y="19480"/>
                  </a:lnTo>
                  <a:lnTo>
                    <a:pt x="7801" y="18147"/>
                  </a:lnTo>
                  <a:lnTo>
                    <a:pt x="5899" y="19977"/>
                  </a:lnTo>
                  <a:lnTo>
                    <a:pt x="4778" y="19232"/>
                  </a:lnTo>
                  <a:lnTo>
                    <a:pt x="4884" y="17853"/>
                  </a:lnTo>
                  <a:lnTo>
                    <a:pt x="3552" y="18305"/>
                  </a:lnTo>
                  <a:lnTo>
                    <a:pt x="1480" y="16384"/>
                  </a:lnTo>
                  <a:lnTo>
                    <a:pt x="2283" y="15435"/>
                  </a:lnTo>
                  <a:lnTo>
                    <a:pt x="1247" y="15684"/>
                  </a:lnTo>
                  <a:lnTo>
                    <a:pt x="0" y="11638"/>
                  </a:lnTo>
                  <a:lnTo>
                    <a:pt x="85" y="11480"/>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11" name="Lot-et-Garonne">
              <a:hlinkHover r:id="" action="ppaction://macro?name=Affichage_nom_dept"/>
            </p:cNvPr>
            <p:cNvSpPr>
              <a:spLocks/>
            </p:cNvSpPr>
            <p:nvPr/>
          </p:nvSpPr>
          <p:spPr bwMode="auto">
            <a:xfrm>
              <a:off x="2021459" y="5019675"/>
              <a:ext cx="604837" cy="536575"/>
            </a:xfrm>
            <a:custGeom>
              <a:avLst/>
              <a:gdLst>
                <a:gd name="T0" fmla="*/ 147 w 20000"/>
                <a:gd name="T1" fmla="*/ 13609 h 20000"/>
                <a:gd name="T2" fmla="*/ 105 w 20000"/>
                <a:gd name="T3" fmla="*/ 15124 h 20000"/>
                <a:gd name="T4" fmla="*/ 4353 w 20000"/>
                <a:gd name="T5" fmla="*/ 16118 h 20000"/>
                <a:gd name="T6" fmla="*/ 3302 w 20000"/>
                <a:gd name="T7" fmla="*/ 19621 h 20000"/>
                <a:gd name="T8" fmla="*/ 4648 w 20000"/>
                <a:gd name="T9" fmla="*/ 19976 h 20000"/>
                <a:gd name="T10" fmla="*/ 5636 w 20000"/>
                <a:gd name="T11" fmla="*/ 18769 h 20000"/>
                <a:gd name="T12" fmla="*/ 7024 w 20000"/>
                <a:gd name="T13" fmla="*/ 19621 h 20000"/>
                <a:gd name="T14" fmla="*/ 11630 w 20000"/>
                <a:gd name="T15" fmla="*/ 17633 h 20000"/>
                <a:gd name="T16" fmla="*/ 12871 w 20000"/>
                <a:gd name="T17" fmla="*/ 18959 h 20000"/>
                <a:gd name="T18" fmla="*/ 14196 w 20000"/>
                <a:gd name="T19" fmla="*/ 18036 h 20000"/>
                <a:gd name="T20" fmla="*/ 14322 w 20000"/>
                <a:gd name="T21" fmla="*/ 17444 h 20000"/>
                <a:gd name="T22" fmla="*/ 15100 w 20000"/>
                <a:gd name="T23" fmla="*/ 16142 h 20000"/>
                <a:gd name="T24" fmla="*/ 16530 w 20000"/>
                <a:gd name="T25" fmla="*/ 16473 h 20000"/>
                <a:gd name="T26" fmla="*/ 16088 w 20000"/>
                <a:gd name="T27" fmla="*/ 15266 h 20000"/>
                <a:gd name="T28" fmla="*/ 17729 w 20000"/>
                <a:gd name="T29" fmla="*/ 12876 h 20000"/>
                <a:gd name="T30" fmla="*/ 16530 w 20000"/>
                <a:gd name="T31" fmla="*/ 11905 h 20000"/>
                <a:gd name="T32" fmla="*/ 16887 w 20000"/>
                <a:gd name="T33" fmla="*/ 10320 h 20000"/>
                <a:gd name="T34" fmla="*/ 19727 w 20000"/>
                <a:gd name="T35" fmla="*/ 10296 h 20000"/>
                <a:gd name="T36" fmla="*/ 18465 w 20000"/>
                <a:gd name="T37" fmla="*/ 6059 h 20000"/>
                <a:gd name="T38" fmla="*/ 18549 w 20000"/>
                <a:gd name="T39" fmla="*/ 5893 h 20000"/>
                <a:gd name="T40" fmla="*/ 19979 w 20000"/>
                <a:gd name="T41" fmla="*/ 5325 h 20000"/>
                <a:gd name="T42" fmla="*/ 18528 w 20000"/>
                <a:gd name="T43" fmla="*/ 3503 h 20000"/>
                <a:gd name="T44" fmla="*/ 16151 w 20000"/>
                <a:gd name="T45" fmla="*/ 4450 h 20000"/>
                <a:gd name="T46" fmla="*/ 15499 w 20000"/>
                <a:gd name="T47" fmla="*/ 1917 h 20000"/>
                <a:gd name="T48" fmla="*/ 8454 w 20000"/>
                <a:gd name="T49" fmla="*/ 2746 h 20000"/>
                <a:gd name="T50" fmla="*/ 7529 w 20000"/>
                <a:gd name="T51" fmla="*/ 0 h 20000"/>
                <a:gd name="T52" fmla="*/ 4374 w 20000"/>
                <a:gd name="T53" fmla="*/ 1396 h 20000"/>
                <a:gd name="T54" fmla="*/ 5594 w 20000"/>
                <a:gd name="T55" fmla="*/ 2769 h 20000"/>
                <a:gd name="T56" fmla="*/ 2608 w 20000"/>
                <a:gd name="T57" fmla="*/ 5231 h 20000"/>
                <a:gd name="T58" fmla="*/ 2734 w 20000"/>
                <a:gd name="T59" fmla="*/ 9586 h 20000"/>
                <a:gd name="T60" fmla="*/ 1157 w 20000"/>
                <a:gd name="T61" fmla="*/ 10107 h 20000"/>
                <a:gd name="T62" fmla="*/ 1746 w 20000"/>
                <a:gd name="T63" fmla="*/ 12166 h 20000"/>
                <a:gd name="T64" fmla="*/ 0 w 20000"/>
                <a:gd name="T65" fmla="*/ 13254 h 20000"/>
                <a:gd name="T66" fmla="*/ 147 w 20000"/>
                <a:gd name="T67" fmla="*/ 13609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0000" h="20000">
                  <a:moveTo>
                    <a:pt x="147" y="13609"/>
                  </a:moveTo>
                  <a:lnTo>
                    <a:pt x="105" y="15124"/>
                  </a:lnTo>
                  <a:lnTo>
                    <a:pt x="4353" y="16118"/>
                  </a:lnTo>
                  <a:lnTo>
                    <a:pt x="3302" y="19621"/>
                  </a:lnTo>
                  <a:lnTo>
                    <a:pt x="4648" y="19976"/>
                  </a:lnTo>
                  <a:lnTo>
                    <a:pt x="5636" y="18769"/>
                  </a:lnTo>
                  <a:lnTo>
                    <a:pt x="7024" y="19621"/>
                  </a:lnTo>
                  <a:lnTo>
                    <a:pt x="11630" y="17633"/>
                  </a:lnTo>
                  <a:lnTo>
                    <a:pt x="12871" y="18959"/>
                  </a:lnTo>
                  <a:lnTo>
                    <a:pt x="14196" y="18036"/>
                  </a:lnTo>
                  <a:lnTo>
                    <a:pt x="14322" y="17444"/>
                  </a:lnTo>
                  <a:lnTo>
                    <a:pt x="15100" y="16142"/>
                  </a:lnTo>
                  <a:lnTo>
                    <a:pt x="16530" y="16473"/>
                  </a:lnTo>
                  <a:lnTo>
                    <a:pt x="16088" y="15266"/>
                  </a:lnTo>
                  <a:lnTo>
                    <a:pt x="17729" y="12876"/>
                  </a:lnTo>
                  <a:lnTo>
                    <a:pt x="16530" y="11905"/>
                  </a:lnTo>
                  <a:lnTo>
                    <a:pt x="16887" y="10320"/>
                  </a:lnTo>
                  <a:lnTo>
                    <a:pt x="19727" y="10296"/>
                  </a:lnTo>
                  <a:lnTo>
                    <a:pt x="18465" y="6059"/>
                  </a:lnTo>
                  <a:lnTo>
                    <a:pt x="18549" y="5893"/>
                  </a:lnTo>
                  <a:lnTo>
                    <a:pt x="19979" y="5325"/>
                  </a:lnTo>
                  <a:lnTo>
                    <a:pt x="18528" y="3503"/>
                  </a:lnTo>
                  <a:lnTo>
                    <a:pt x="16151" y="4450"/>
                  </a:lnTo>
                  <a:lnTo>
                    <a:pt x="15499" y="1917"/>
                  </a:lnTo>
                  <a:lnTo>
                    <a:pt x="8454" y="2746"/>
                  </a:lnTo>
                  <a:lnTo>
                    <a:pt x="7529" y="0"/>
                  </a:lnTo>
                  <a:lnTo>
                    <a:pt x="4374" y="1396"/>
                  </a:lnTo>
                  <a:lnTo>
                    <a:pt x="5594" y="2769"/>
                  </a:lnTo>
                  <a:lnTo>
                    <a:pt x="2608" y="5231"/>
                  </a:lnTo>
                  <a:lnTo>
                    <a:pt x="2734" y="9586"/>
                  </a:lnTo>
                  <a:lnTo>
                    <a:pt x="1157" y="10107"/>
                  </a:lnTo>
                  <a:lnTo>
                    <a:pt x="1746" y="12166"/>
                  </a:lnTo>
                  <a:lnTo>
                    <a:pt x="0" y="13254"/>
                  </a:lnTo>
                  <a:lnTo>
                    <a:pt x="147" y="13609"/>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12" name="Lozère">
              <a:hlinkHover r:id="" action="ppaction://macro?name=Affichage_nom_dept"/>
            </p:cNvPr>
            <p:cNvSpPr>
              <a:spLocks/>
            </p:cNvSpPr>
            <p:nvPr/>
          </p:nvSpPr>
          <p:spPr bwMode="auto">
            <a:xfrm>
              <a:off x="3556571" y="4908550"/>
              <a:ext cx="498475" cy="585788"/>
            </a:xfrm>
            <a:custGeom>
              <a:avLst/>
              <a:gdLst>
                <a:gd name="T0" fmla="*/ 203 w 20000"/>
                <a:gd name="T1" fmla="*/ 7202 h 20000"/>
                <a:gd name="T2" fmla="*/ 2389 w 20000"/>
                <a:gd name="T3" fmla="*/ 1996 h 20000"/>
                <a:gd name="T4" fmla="*/ 3964 w 20000"/>
                <a:gd name="T5" fmla="*/ 2386 h 20000"/>
                <a:gd name="T6" fmla="*/ 5032 w 20000"/>
                <a:gd name="T7" fmla="*/ 694 h 20000"/>
                <a:gd name="T8" fmla="*/ 7446 w 20000"/>
                <a:gd name="T9" fmla="*/ 0 h 20000"/>
                <a:gd name="T10" fmla="*/ 9682 w 20000"/>
                <a:gd name="T11" fmla="*/ 3796 h 20000"/>
                <a:gd name="T12" fmla="*/ 12961 w 20000"/>
                <a:gd name="T13" fmla="*/ 2104 h 20000"/>
                <a:gd name="T14" fmla="*/ 17205 w 20000"/>
                <a:gd name="T15" fmla="*/ 5228 h 20000"/>
                <a:gd name="T16" fmla="*/ 17205 w 20000"/>
                <a:gd name="T17" fmla="*/ 6052 h 20000"/>
                <a:gd name="T18" fmla="*/ 17357 w 20000"/>
                <a:gd name="T19" fmla="*/ 6334 h 20000"/>
                <a:gd name="T20" fmla="*/ 19975 w 20000"/>
                <a:gd name="T21" fmla="*/ 11887 h 20000"/>
                <a:gd name="T22" fmla="*/ 17738 w 20000"/>
                <a:gd name="T23" fmla="*/ 13644 h 20000"/>
                <a:gd name="T24" fmla="*/ 18983 w 20000"/>
                <a:gd name="T25" fmla="*/ 14772 h 20000"/>
                <a:gd name="T26" fmla="*/ 19416 w 20000"/>
                <a:gd name="T27" fmla="*/ 18742 h 20000"/>
                <a:gd name="T28" fmla="*/ 16036 w 20000"/>
                <a:gd name="T29" fmla="*/ 19653 h 20000"/>
                <a:gd name="T30" fmla="*/ 13571 w 20000"/>
                <a:gd name="T31" fmla="*/ 18308 h 20000"/>
                <a:gd name="T32" fmla="*/ 12706 w 20000"/>
                <a:gd name="T33" fmla="*/ 19848 h 20000"/>
                <a:gd name="T34" fmla="*/ 11055 w 20000"/>
                <a:gd name="T35" fmla="*/ 19978 h 20000"/>
                <a:gd name="T36" fmla="*/ 7649 w 20000"/>
                <a:gd name="T37" fmla="*/ 18677 h 20000"/>
                <a:gd name="T38" fmla="*/ 4320 w 20000"/>
                <a:gd name="T39" fmla="*/ 18156 h 20000"/>
                <a:gd name="T40" fmla="*/ 4727 w 20000"/>
                <a:gd name="T41" fmla="*/ 17289 h 20000"/>
                <a:gd name="T42" fmla="*/ 2694 w 20000"/>
                <a:gd name="T43" fmla="*/ 16551 h 20000"/>
                <a:gd name="T44" fmla="*/ 3100 w 20000"/>
                <a:gd name="T45" fmla="*/ 12408 h 20000"/>
                <a:gd name="T46" fmla="*/ 0 w 20000"/>
                <a:gd name="T47" fmla="*/ 7527 h 20000"/>
                <a:gd name="T48" fmla="*/ 203 w 20000"/>
                <a:gd name="T49" fmla="*/ 7202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0000" h="20000">
                  <a:moveTo>
                    <a:pt x="203" y="7202"/>
                  </a:moveTo>
                  <a:lnTo>
                    <a:pt x="2389" y="1996"/>
                  </a:lnTo>
                  <a:lnTo>
                    <a:pt x="3964" y="2386"/>
                  </a:lnTo>
                  <a:lnTo>
                    <a:pt x="5032" y="694"/>
                  </a:lnTo>
                  <a:lnTo>
                    <a:pt x="7446" y="0"/>
                  </a:lnTo>
                  <a:lnTo>
                    <a:pt x="9682" y="3796"/>
                  </a:lnTo>
                  <a:lnTo>
                    <a:pt x="12961" y="2104"/>
                  </a:lnTo>
                  <a:lnTo>
                    <a:pt x="17205" y="5228"/>
                  </a:lnTo>
                  <a:lnTo>
                    <a:pt x="17205" y="6052"/>
                  </a:lnTo>
                  <a:lnTo>
                    <a:pt x="17357" y="6334"/>
                  </a:lnTo>
                  <a:lnTo>
                    <a:pt x="19975" y="11887"/>
                  </a:lnTo>
                  <a:lnTo>
                    <a:pt x="17738" y="13644"/>
                  </a:lnTo>
                  <a:lnTo>
                    <a:pt x="18983" y="14772"/>
                  </a:lnTo>
                  <a:lnTo>
                    <a:pt x="19416" y="18742"/>
                  </a:lnTo>
                  <a:lnTo>
                    <a:pt x="16036" y="19653"/>
                  </a:lnTo>
                  <a:lnTo>
                    <a:pt x="13571" y="18308"/>
                  </a:lnTo>
                  <a:lnTo>
                    <a:pt x="12706" y="19848"/>
                  </a:lnTo>
                  <a:lnTo>
                    <a:pt x="11055" y="19978"/>
                  </a:lnTo>
                  <a:lnTo>
                    <a:pt x="7649" y="18677"/>
                  </a:lnTo>
                  <a:lnTo>
                    <a:pt x="4320" y="18156"/>
                  </a:lnTo>
                  <a:lnTo>
                    <a:pt x="4727" y="17289"/>
                  </a:lnTo>
                  <a:lnTo>
                    <a:pt x="2694" y="16551"/>
                  </a:lnTo>
                  <a:lnTo>
                    <a:pt x="3100" y="12408"/>
                  </a:lnTo>
                  <a:lnTo>
                    <a:pt x="0" y="7527"/>
                  </a:lnTo>
                  <a:lnTo>
                    <a:pt x="203" y="7202"/>
                  </a:lnTo>
                  <a:close/>
                </a:path>
              </a:pathLst>
            </a:custGeom>
            <a:solidFill>
              <a:srgbClr val="00B050"/>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13" name="Maine-et-Loire">
              <a:hlinkHover r:id="" action="ppaction://macro?name=Affichage_nom_dept"/>
            </p:cNvPr>
            <p:cNvSpPr>
              <a:spLocks/>
            </p:cNvSpPr>
            <p:nvPr/>
          </p:nvSpPr>
          <p:spPr bwMode="auto">
            <a:xfrm>
              <a:off x="1556321" y="2900363"/>
              <a:ext cx="739775" cy="576262"/>
            </a:xfrm>
            <a:custGeom>
              <a:avLst/>
              <a:gdLst>
                <a:gd name="T0" fmla="*/ 86 w 20000"/>
                <a:gd name="T1" fmla="*/ 11608 h 20000"/>
                <a:gd name="T2" fmla="*/ 5420 w 20000"/>
                <a:gd name="T3" fmla="*/ 10022 h 20000"/>
                <a:gd name="T4" fmla="*/ 4837 w 20000"/>
                <a:gd name="T5" fmla="*/ 7731 h 20000"/>
                <a:gd name="T6" fmla="*/ 2590 w 20000"/>
                <a:gd name="T7" fmla="*/ 6960 h 20000"/>
                <a:gd name="T8" fmla="*/ 2470 w 20000"/>
                <a:gd name="T9" fmla="*/ 5727 h 20000"/>
                <a:gd name="T10" fmla="*/ 4528 w 20000"/>
                <a:gd name="T11" fmla="*/ 5419 h 20000"/>
                <a:gd name="T12" fmla="*/ 2950 w 20000"/>
                <a:gd name="T13" fmla="*/ 4537 h 20000"/>
                <a:gd name="T14" fmla="*/ 1715 w 20000"/>
                <a:gd name="T15" fmla="*/ 749 h 20000"/>
                <a:gd name="T16" fmla="*/ 1887 w 20000"/>
                <a:gd name="T17" fmla="*/ 0 h 20000"/>
                <a:gd name="T18" fmla="*/ 9039 w 20000"/>
                <a:gd name="T19" fmla="*/ 2291 h 20000"/>
                <a:gd name="T20" fmla="*/ 10978 w 20000"/>
                <a:gd name="T21" fmla="*/ 1145 h 20000"/>
                <a:gd name="T22" fmla="*/ 12453 w 20000"/>
                <a:gd name="T23" fmla="*/ 1696 h 20000"/>
                <a:gd name="T24" fmla="*/ 12642 w 20000"/>
                <a:gd name="T25" fmla="*/ 2930 h 20000"/>
                <a:gd name="T26" fmla="*/ 15026 w 20000"/>
                <a:gd name="T27" fmla="*/ 3106 h 20000"/>
                <a:gd name="T28" fmla="*/ 14803 w 20000"/>
                <a:gd name="T29" fmla="*/ 4692 h 20000"/>
                <a:gd name="T30" fmla="*/ 15935 w 20000"/>
                <a:gd name="T31" fmla="*/ 4295 h 20000"/>
                <a:gd name="T32" fmla="*/ 18919 w 20000"/>
                <a:gd name="T33" fmla="*/ 6432 h 20000"/>
                <a:gd name="T34" fmla="*/ 19983 w 20000"/>
                <a:gd name="T35" fmla="*/ 5859 h 20000"/>
                <a:gd name="T36" fmla="*/ 17444 w 20000"/>
                <a:gd name="T37" fmla="*/ 16233 h 20000"/>
                <a:gd name="T38" fmla="*/ 15386 w 20000"/>
                <a:gd name="T39" fmla="*/ 18612 h 20000"/>
                <a:gd name="T40" fmla="*/ 14425 w 20000"/>
                <a:gd name="T41" fmla="*/ 17489 h 20000"/>
                <a:gd name="T42" fmla="*/ 10652 w 20000"/>
                <a:gd name="T43" fmla="*/ 18546 h 20000"/>
                <a:gd name="T44" fmla="*/ 10360 w 20000"/>
                <a:gd name="T45" fmla="*/ 17863 h 20000"/>
                <a:gd name="T46" fmla="*/ 8816 w 20000"/>
                <a:gd name="T47" fmla="*/ 19846 h 20000"/>
                <a:gd name="T48" fmla="*/ 5369 w 20000"/>
                <a:gd name="T49" fmla="*/ 19978 h 20000"/>
                <a:gd name="T50" fmla="*/ 2230 w 20000"/>
                <a:gd name="T51" fmla="*/ 18524 h 20000"/>
                <a:gd name="T52" fmla="*/ 2607 w 20000"/>
                <a:gd name="T53" fmla="*/ 17775 h 20000"/>
                <a:gd name="T54" fmla="*/ 943 w 20000"/>
                <a:gd name="T55" fmla="*/ 16762 h 20000"/>
                <a:gd name="T56" fmla="*/ 2161 w 20000"/>
                <a:gd name="T57" fmla="*/ 15044 h 20000"/>
                <a:gd name="T58" fmla="*/ 1990 w 20000"/>
                <a:gd name="T59" fmla="*/ 13414 h 20000"/>
                <a:gd name="T60" fmla="*/ 0 w 20000"/>
                <a:gd name="T61" fmla="*/ 11762 h 20000"/>
                <a:gd name="T62" fmla="*/ 86 w 20000"/>
                <a:gd name="T63" fmla="*/ 11608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0000" h="20000">
                  <a:moveTo>
                    <a:pt x="86" y="11608"/>
                  </a:moveTo>
                  <a:lnTo>
                    <a:pt x="5420" y="10022"/>
                  </a:lnTo>
                  <a:lnTo>
                    <a:pt x="4837" y="7731"/>
                  </a:lnTo>
                  <a:lnTo>
                    <a:pt x="2590" y="6960"/>
                  </a:lnTo>
                  <a:lnTo>
                    <a:pt x="2470" y="5727"/>
                  </a:lnTo>
                  <a:lnTo>
                    <a:pt x="4528" y="5419"/>
                  </a:lnTo>
                  <a:lnTo>
                    <a:pt x="2950" y="4537"/>
                  </a:lnTo>
                  <a:lnTo>
                    <a:pt x="1715" y="749"/>
                  </a:lnTo>
                  <a:lnTo>
                    <a:pt x="1887" y="0"/>
                  </a:lnTo>
                  <a:lnTo>
                    <a:pt x="9039" y="2291"/>
                  </a:lnTo>
                  <a:lnTo>
                    <a:pt x="10978" y="1145"/>
                  </a:lnTo>
                  <a:lnTo>
                    <a:pt x="12453" y="1696"/>
                  </a:lnTo>
                  <a:lnTo>
                    <a:pt x="12642" y="2930"/>
                  </a:lnTo>
                  <a:lnTo>
                    <a:pt x="15026" y="3106"/>
                  </a:lnTo>
                  <a:lnTo>
                    <a:pt x="14803" y="4692"/>
                  </a:lnTo>
                  <a:lnTo>
                    <a:pt x="15935" y="4295"/>
                  </a:lnTo>
                  <a:lnTo>
                    <a:pt x="18919" y="6432"/>
                  </a:lnTo>
                  <a:lnTo>
                    <a:pt x="19983" y="5859"/>
                  </a:lnTo>
                  <a:lnTo>
                    <a:pt x="17444" y="16233"/>
                  </a:lnTo>
                  <a:lnTo>
                    <a:pt x="15386" y="18612"/>
                  </a:lnTo>
                  <a:lnTo>
                    <a:pt x="14425" y="17489"/>
                  </a:lnTo>
                  <a:lnTo>
                    <a:pt x="10652" y="18546"/>
                  </a:lnTo>
                  <a:lnTo>
                    <a:pt x="10360" y="17863"/>
                  </a:lnTo>
                  <a:lnTo>
                    <a:pt x="8816" y="19846"/>
                  </a:lnTo>
                  <a:lnTo>
                    <a:pt x="5369" y="19978"/>
                  </a:lnTo>
                  <a:lnTo>
                    <a:pt x="2230" y="18524"/>
                  </a:lnTo>
                  <a:lnTo>
                    <a:pt x="2607" y="17775"/>
                  </a:lnTo>
                  <a:lnTo>
                    <a:pt x="943" y="16762"/>
                  </a:lnTo>
                  <a:lnTo>
                    <a:pt x="2161" y="15044"/>
                  </a:lnTo>
                  <a:lnTo>
                    <a:pt x="1990" y="13414"/>
                  </a:lnTo>
                  <a:lnTo>
                    <a:pt x="0" y="11762"/>
                  </a:lnTo>
                  <a:lnTo>
                    <a:pt x="86" y="11608"/>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14" name="Manche">
              <a:hlinkHover r:id="" action="ppaction://macro?name=Affichage_nom_dept"/>
            </p:cNvPr>
            <p:cNvSpPr>
              <a:spLocks/>
            </p:cNvSpPr>
            <p:nvPr/>
          </p:nvSpPr>
          <p:spPr bwMode="auto">
            <a:xfrm>
              <a:off x="1388046" y="1573213"/>
              <a:ext cx="498475" cy="877887"/>
            </a:xfrm>
            <a:custGeom>
              <a:avLst/>
              <a:gdLst>
                <a:gd name="T0" fmla="*/ 204 w 20000"/>
                <a:gd name="T1" fmla="*/ 0 h 20000"/>
                <a:gd name="T2" fmla="*/ 5725 w 20000"/>
                <a:gd name="T3" fmla="*/ 1445 h 20000"/>
                <a:gd name="T4" fmla="*/ 12112 w 20000"/>
                <a:gd name="T5" fmla="*/ 910 h 20000"/>
                <a:gd name="T6" fmla="*/ 12595 w 20000"/>
                <a:gd name="T7" fmla="*/ 2211 h 20000"/>
                <a:gd name="T8" fmla="*/ 11120 w 20000"/>
                <a:gd name="T9" fmla="*/ 3165 h 20000"/>
                <a:gd name="T10" fmla="*/ 14224 w 20000"/>
                <a:gd name="T11" fmla="*/ 6590 h 20000"/>
                <a:gd name="T12" fmla="*/ 13842 w 20000"/>
                <a:gd name="T13" fmla="*/ 7442 h 20000"/>
                <a:gd name="T14" fmla="*/ 15674 w 20000"/>
                <a:gd name="T15" fmla="*/ 8685 h 20000"/>
                <a:gd name="T16" fmla="*/ 17990 w 20000"/>
                <a:gd name="T17" fmla="*/ 8743 h 20000"/>
                <a:gd name="T18" fmla="*/ 16819 w 20000"/>
                <a:gd name="T19" fmla="*/ 9393 h 20000"/>
                <a:gd name="T20" fmla="*/ 17990 w 20000"/>
                <a:gd name="T21" fmla="*/ 9870 h 20000"/>
                <a:gd name="T22" fmla="*/ 18219 w 20000"/>
                <a:gd name="T23" fmla="*/ 11503 h 20000"/>
                <a:gd name="T24" fmla="*/ 16743 w 20000"/>
                <a:gd name="T25" fmla="*/ 12457 h 20000"/>
                <a:gd name="T26" fmla="*/ 14835 w 20000"/>
                <a:gd name="T27" fmla="*/ 12457 h 20000"/>
                <a:gd name="T28" fmla="*/ 15242 w 20000"/>
                <a:gd name="T29" fmla="*/ 13353 h 20000"/>
                <a:gd name="T30" fmla="*/ 12697 w 20000"/>
                <a:gd name="T31" fmla="*/ 14364 h 20000"/>
                <a:gd name="T32" fmla="*/ 12672 w 20000"/>
                <a:gd name="T33" fmla="*/ 14364 h 20000"/>
                <a:gd name="T34" fmla="*/ 14427 w 20000"/>
                <a:gd name="T35" fmla="*/ 15332 h 20000"/>
                <a:gd name="T36" fmla="*/ 18499 w 20000"/>
                <a:gd name="T37" fmla="*/ 15780 h 20000"/>
                <a:gd name="T38" fmla="*/ 19975 w 20000"/>
                <a:gd name="T39" fmla="*/ 17876 h 20000"/>
                <a:gd name="T40" fmla="*/ 17634 w 20000"/>
                <a:gd name="T41" fmla="*/ 19566 h 20000"/>
                <a:gd name="T42" fmla="*/ 17634 w 20000"/>
                <a:gd name="T43" fmla="*/ 19754 h 20000"/>
                <a:gd name="T44" fmla="*/ 13766 w 20000"/>
                <a:gd name="T45" fmla="*/ 19480 h 20000"/>
                <a:gd name="T46" fmla="*/ 10611 w 20000"/>
                <a:gd name="T47" fmla="*/ 18829 h 20000"/>
                <a:gd name="T48" fmla="*/ 7201 w 20000"/>
                <a:gd name="T49" fmla="*/ 19986 h 20000"/>
                <a:gd name="T50" fmla="*/ 4860 w 20000"/>
                <a:gd name="T51" fmla="*/ 17225 h 20000"/>
                <a:gd name="T52" fmla="*/ 8702 w 20000"/>
                <a:gd name="T53" fmla="*/ 17283 h 20000"/>
                <a:gd name="T54" fmla="*/ 5064 w 20000"/>
                <a:gd name="T55" fmla="*/ 15390 h 20000"/>
                <a:gd name="T56" fmla="*/ 5344 w 20000"/>
                <a:gd name="T57" fmla="*/ 8555 h 20000"/>
                <a:gd name="T58" fmla="*/ 1908 w 20000"/>
                <a:gd name="T59" fmla="*/ 5477 h 20000"/>
                <a:gd name="T60" fmla="*/ 814 w 20000"/>
                <a:gd name="T61" fmla="*/ 3107 h 20000"/>
                <a:gd name="T62" fmla="*/ 1679 w 20000"/>
                <a:gd name="T63" fmla="*/ 1517 h 20000"/>
                <a:gd name="T64" fmla="*/ 0 w 20000"/>
                <a:gd name="T65" fmla="*/ 737 h 20000"/>
                <a:gd name="T66" fmla="*/ 204 w 20000"/>
                <a:gd name="T67" fmla="*/ 0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0000" h="20000">
                  <a:moveTo>
                    <a:pt x="204" y="0"/>
                  </a:moveTo>
                  <a:lnTo>
                    <a:pt x="5725" y="1445"/>
                  </a:lnTo>
                  <a:lnTo>
                    <a:pt x="12112" y="910"/>
                  </a:lnTo>
                  <a:lnTo>
                    <a:pt x="12595" y="2211"/>
                  </a:lnTo>
                  <a:lnTo>
                    <a:pt x="11120" y="3165"/>
                  </a:lnTo>
                  <a:lnTo>
                    <a:pt x="14224" y="6590"/>
                  </a:lnTo>
                  <a:lnTo>
                    <a:pt x="13842" y="7442"/>
                  </a:lnTo>
                  <a:lnTo>
                    <a:pt x="15674" y="8685"/>
                  </a:lnTo>
                  <a:lnTo>
                    <a:pt x="17990" y="8743"/>
                  </a:lnTo>
                  <a:lnTo>
                    <a:pt x="16819" y="9393"/>
                  </a:lnTo>
                  <a:lnTo>
                    <a:pt x="17990" y="9870"/>
                  </a:lnTo>
                  <a:lnTo>
                    <a:pt x="18219" y="11503"/>
                  </a:lnTo>
                  <a:lnTo>
                    <a:pt x="16743" y="12457"/>
                  </a:lnTo>
                  <a:lnTo>
                    <a:pt x="14835" y="12457"/>
                  </a:lnTo>
                  <a:lnTo>
                    <a:pt x="15242" y="13353"/>
                  </a:lnTo>
                  <a:lnTo>
                    <a:pt x="12697" y="14364"/>
                  </a:lnTo>
                  <a:lnTo>
                    <a:pt x="12672" y="14364"/>
                  </a:lnTo>
                  <a:lnTo>
                    <a:pt x="14427" y="15332"/>
                  </a:lnTo>
                  <a:lnTo>
                    <a:pt x="18499" y="15780"/>
                  </a:lnTo>
                  <a:lnTo>
                    <a:pt x="19975" y="17876"/>
                  </a:lnTo>
                  <a:lnTo>
                    <a:pt x="17634" y="19566"/>
                  </a:lnTo>
                  <a:lnTo>
                    <a:pt x="17634" y="19754"/>
                  </a:lnTo>
                  <a:lnTo>
                    <a:pt x="13766" y="19480"/>
                  </a:lnTo>
                  <a:lnTo>
                    <a:pt x="10611" y="18829"/>
                  </a:lnTo>
                  <a:lnTo>
                    <a:pt x="7201" y="19986"/>
                  </a:lnTo>
                  <a:lnTo>
                    <a:pt x="4860" y="17225"/>
                  </a:lnTo>
                  <a:lnTo>
                    <a:pt x="8702" y="17283"/>
                  </a:lnTo>
                  <a:lnTo>
                    <a:pt x="5064" y="15390"/>
                  </a:lnTo>
                  <a:lnTo>
                    <a:pt x="5344" y="8555"/>
                  </a:lnTo>
                  <a:lnTo>
                    <a:pt x="1908" y="5477"/>
                  </a:lnTo>
                  <a:lnTo>
                    <a:pt x="814" y="3107"/>
                  </a:lnTo>
                  <a:lnTo>
                    <a:pt x="1679" y="1517"/>
                  </a:lnTo>
                  <a:lnTo>
                    <a:pt x="0" y="737"/>
                  </a:lnTo>
                  <a:lnTo>
                    <a:pt x="204" y="0"/>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15" name="Marne">
              <a:hlinkHover r:id="" action="ppaction://macro?name=Affichage_nom_dept"/>
            </p:cNvPr>
            <p:cNvSpPr>
              <a:spLocks/>
            </p:cNvSpPr>
            <p:nvPr/>
          </p:nvSpPr>
          <p:spPr bwMode="auto">
            <a:xfrm>
              <a:off x="3759771" y="1871663"/>
              <a:ext cx="736600" cy="611187"/>
            </a:xfrm>
            <a:custGeom>
              <a:avLst/>
              <a:gdLst>
                <a:gd name="T0" fmla="*/ 17 w 20000"/>
                <a:gd name="T1" fmla="*/ 14600 h 20000"/>
                <a:gd name="T2" fmla="*/ 828 w 20000"/>
                <a:gd name="T3" fmla="*/ 15036 h 20000"/>
                <a:gd name="T4" fmla="*/ 672 w 20000"/>
                <a:gd name="T5" fmla="*/ 17300 h 20000"/>
                <a:gd name="T6" fmla="*/ 1897 w 20000"/>
                <a:gd name="T7" fmla="*/ 17715 h 20000"/>
                <a:gd name="T8" fmla="*/ 3017 w 20000"/>
                <a:gd name="T9" fmla="*/ 19460 h 20000"/>
                <a:gd name="T10" fmla="*/ 5241 w 20000"/>
                <a:gd name="T11" fmla="*/ 19979 h 20000"/>
                <a:gd name="T12" fmla="*/ 8345 w 20000"/>
                <a:gd name="T13" fmla="*/ 15784 h 20000"/>
                <a:gd name="T14" fmla="*/ 11086 w 20000"/>
                <a:gd name="T15" fmla="*/ 15410 h 20000"/>
                <a:gd name="T16" fmla="*/ 11276 w 20000"/>
                <a:gd name="T17" fmla="*/ 17715 h 20000"/>
                <a:gd name="T18" fmla="*/ 12362 w 20000"/>
                <a:gd name="T19" fmla="*/ 18920 h 20000"/>
                <a:gd name="T20" fmla="*/ 15638 w 20000"/>
                <a:gd name="T21" fmla="*/ 19418 h 20000"/>
                <a:gd name="T22" fmla="*/ 17534 w 20000"/>
                <a:gd name="T23" fmla="*/ 19086 h 20000"/>
                <a:gd name="T24" fmla="*/ 16862 w 20000"/>
                <a:gd name="T25" fmla="*/ 18069 h 20000"/>
                <a:gd name="T26" fmla="*/ 17845 w 20000"/>
                <a:gd name="T27" fmla="*/ 17072 h 20000"/>
                <a:gd name="T28" fmla="*/ 17000 w 20000"/>
                <a:gd name="T29" fmla="*/ 16366 h 20000"/>
                <a:gd name="T30" fmla="*/ 19517 w 20000"/>
                <a:gd name="T31" fmla="*/ 15971 h 20000"/>
                <a:gd name="T32" fmla="*/ 19741 w 20000"/>
                <a:gd name="T33" fmla="*/ 14746 h 20000"/>
                <a:gd name="T34" fmla="*/ 18276 w 20000"/>
                <a:gd name="T35" fmla="*/ 13188 h 20000"/>
                <a:gd name="T36" fmla="*/ 18241 w 20000"/>
                <a:gd name="T37" fmla="*/ 13022 h 20000"/>
                <a:gd name="T38" fmla="*/ 18776 w 20000"/>
                <a:gd name="T39" fmla="*/ 10696 h 20000"/>
                <a:gd name="T40" fmla="*/ 19983 w 20000"/>
                <a:gd name="T41" fmla="*/ 9969 h 20000"/>
                <a:gd name="T42" fmla="*/ 19983 w 20000"/>
                <a:gd name="T43" fmla="*/ 8494 h 20000"/>
                <a:gd name="T44" fmla="*/ 19138 w 20000"/>
                <a:gd name="T45" fmla="*/ 8370 h 20000"/>
                <a:gd name="T46" fmla="*/ 18983 w 20000"/>
                <a:gd name="T47" fmla="*/ 3572 h 20000"/>
                <a:gd name="T48" fmla="*/ 15190 w 20000"/>
                <a:gd name="T49" fmla="*/ 3780 h 20000"/>
                <a:gd name="T50" fmla="*/ 14086 w 20000"/>
                <a:gd name="T51" fmla="*/ 2409 h 20000"/>
                <a:gd name="T52" fmla="*/ 12690 w 20000"/>
                <a:gd name="T53" fmla="*/ 2991 h 20000"/>
                <a:gd name="T54" fmla="*/ 9534 w 20000"/>
                <a:gd name="T55" fmla="*/ 104 h 20000"/>
                <a:gd name="T56" fmla="*/ 7914 w 20000"/>
                <a:gd name="T57" fmla="*/ 0 h 20000"/>
                <a:gd name="T58" fmla="*/ 7707 w 20000"/>
                <a:gd name="T59" fmla="*/ 1059 h 20000"/>
                <a:gd name="T60" fmla="*/ 6362 w 20000"/>
                <a:gd name="T61" fmla="*/ 21 h 20000"/>
                <a:gd name="T62" fmla="*/ 5483 w 20000"/>
                <a:gd name="T63" fmla="*/ 1350 h 20000"/>
                <a:gd name="T64" fmla="*/ 3017 w 20000"/>
                <a:gd name="T65" fmla="*/ 2077 h 20000"/>
                <a:gd name="T66" fmla="*/ 3103 w 20000"/>
                <a:gd name="T67" fmla="*/ 4216 h 20000"/>
                <a:gd name="T68" fmla="*/ 4276 w 20000"/>
                <a:gd name="T69" fmla="*/ 5587 h 20000"/>
                <a:gd name="T70" fmla="*/ 2741 w 20000"/>
                <a:gd name="T71" fmla="*/ 5836 h 20000"/>
                <a:gd name="T72" fmla="*/ 2224 w 20000"/>
                <a:gd name="T73" fmla="*/ 8204 h 20000"/>
                <a:gd name="T74" fmla="*/ 3414 w 20000"/>
                <a:gd name="T75" fmla="*/ 8764 h 20000"/>
                <a:gd name="T76" fmla="*/ 1017 w 20000"/>
                <a:gd name="T77" fmla="*/ 12461 h 20000"/>
                <a:gd name="T78" fmla="*/ 0 w 20000"/>
                <a:gd name="T79" fmla="*/ 14413 h 20000"/>
                <a:gd name="T80" fmla="*/ 17 w 20000"/>
                <a:gd name="T81" fmla="*/ 14600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0000" h="20000">
                  <a:moveTo>
                    <a:pt x="17" y="14600"/>
                  </a:moveTo>
                  <a:lnTo>
                    <a:pt x="828" y="15036"/>
                  </a:lnTo>
                  <a:lnTo>
                    <a:pt x="672" y="17300"/>
                  </a:lnTo>
                  <a:lnTo>
                    <a:pt x="1897" y="17715"/>
                  </a:lnTo>
                  <a:lnTo>
                    <a:pt x="3017" y="19460"/>
                  </a:lnTo>
                  <a:lnTo>
                    <a:pt x="5241" y="19979"/>
                  </a:lnTo>
                  <a:lnTo>
                    <a:pt x="8345" y="15784"/>
                  </a:lnTo>
                  <a:lnTo>
                    <a:pt x="11086" y="15410"/>
                  </a:lnTo>
                  <a:lnTo>
                    <a:pt x="11276" y="17715"/>
                  </a:lnTo>
                  <a:lnTo>
                    <a:pt x="12362" y="18920"/>
                  </a:lnTo>
                  <a:lnTo>
                    <a:pt x="15638" y="19418"/>
                  </a:lnTo>
                  <a:lnTo>
                    <a:pt x="17534" y="19086"/>
                  </a:lnTo>
                  <a:lnTo>
                    <a:pt x="16862" y="18069"/>
                  </a:lnTo>
                  <a:lnTo>
                    <a:pt x="17845" y="17072"/>
                  </a:lnTo>
                  <a:lnTo>
                    <a:pt x="17000" y="16366"/>
                  </a:lnTo>
                  <a:lnTo>
                    <a:pt x="19517" y="15971"/>
                  </a:lnTo>
                  <a:lnTo>
                    <a:pt x="19741" y="14746"/>
                  </a:lnTo>
                  <a:lnTo>
                    <a:pt x="18276" y="13188"/>
                  </a:lnTo>
                  <a:lnTo>
                    <a:pt x="18241" y="13022"/>
                  </a:lnTo>
                  <a:lnTo>
                    <a:pt x="18776" y="10696"/>
                  </a:lnTo>
                  <a:lnTo>
                    <a:pt x="19983" y="9969"/>
                  </a:lnTo>
                  <a:lnTo>
                    <a:pt x="19983" y="8494"/>
                  </a:lnTo>
                  <a:lnTo>
                    <a:pt x="19138" y="8370"/>
                  </a:lnTo>
                  <a:lnTo>
                    <a:pt x="18983" y="3572"/>
                  </a:lnTo>
                  <a:lnTo>
                    <a:pt x="15190" y="3780"/>
                  </a:lnTo>
                  <a:lnTo>
                    <a:pt x="14086" y="2409"/>
                  </a:lnTo>
                  <a:lnTo>
                    <a:pt x="12690" y="2991"/>
                  </a:lnTo>
                  <a:lnTo>
                    <a:pt x="9534" y="104"/>
                  </a:lnTo>
                  <a:lnTo>
                    <a:pt x="7914" y="0"/>
                  </a:lnTo>
                  <a:lnTo>
                    <a:pt x="7707" y="1059"/>
                  </a:lnTo>
                  <a:lnTo>
                    <a:pt x="6362" y="21"/>
                  </a:lnTo>
                  <a:lnTo>
                    <a:pt x="5483" y="1350"/>
                  </a:lnTo>
                  <a:lnTo>
                    <a:pt x="3017" y="2077"/>
                  </a:lnTo>
                  <a:lnTo>
                    <a:pt x="3103" y="4216"/>
                  </a:lnTo>
                  <a:lnTo>
                    <a:pt x="4276" y="5587"/>
                  </a:lnTo>
                  <a:lnTo>
                    <a:pt x="2741" y="5836"/>
                  </a:lnTo>
                  <a:lnTo>
                    <a:pt x="2224" y="8204"/>
                  </a:lnTo>
                  <a:lnTo>
                    <a:pt x="3414" y="8764"/>
                  </a:lnTo>
                  <a:lnTo>
                    <a:pt x="1017" y="12461"/>
                  </a:lnTo>
                  <a:lnTo>
                    <a:pt x="0" y="14413"/>
                  </a:lnTo>
                  <a:lnTo>
                    <a:pt x="17" y="14600"/>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16" name="Haute-Marne">
              <a:hlinkHover r:id="" action="ppaction://macro?name=Affichage_nom_dept"/>
            </p:cNvPr>
            <p:cNvSpPr>
              <a:spLocks/>
            </p:cNvSpPr>
            <p:nvPr/>
          </p:nvSpPr>
          <p:spPr bwMode="auto">
            <a:xfrm>
              <a:off x="4318571" y="2360613"/>
              <a:ext cx="584200" cy="754062"/>
            </a:xfrm>
            <a:custGeom>
              <a:avLst/>
              <a:gdLst>
                <a:gd name="T0" fmla="*/ 87 w 20000"/>
                <a:gd name="T1" fmla="*/ 4209 h 20000"/>
                <a:gd name="T2" fmla="*/ 3326 w 20000"/>
                <a:gd name="T3" fmla="*/ 6279 h 20000"/>
                <a:gd name="T4" fmla="*/ 3717 w 20000"/>
                <a:gd name="T5" fmla="*/ 7609 h 20000"/>
                <a:gd name="T6" fmla="*/ 3370 w 20000"/>
                <a:gd name="T7" fmla="*/ 10556 h 20000"/>
                <a:gd name="T8" fmla="*/ 652 w 20000"/>
                <a:gd name="T9" fmla="*/ 10993 h 20000"/>
                <a:gd name="T10" fmla="*/ 1370 w 20000"/>
                <a:gd name="T11" fmla="*/ 12071 h 20000"/>
                <a:gd name="T12" fmla="*/ 3065 w 20000"/>
                <a:gd name="T13" fmla="*/ 12593 h 20000"/>
                <a:gd name="T14" fmla="*/ 3413 w 20000"/>
                <a:gd name="T15" fmla="*/ 14024 h 20000"/>
                <a:gd name="T16" fmla="*/ 4522 w 20000"/>
                <a:gd name="T17" fmla="*/ 13906 h 20000"/>
                <a:gd name="T18" fmla="*/ 6000 w 20000"/>
                <a:gd name="T19" fmla="*/ 15724 h 20000"/>
                <a:gd name="T20" fmla="*/ 4891 w 20000"/>
                <a:gd name="T21" fmla="*/ 16465 h 20000"/>
                <a:gd name="T22" fmla="*/ 5478 w 20000"/>
                <a:gd name="T23" fmla="*/ 17879 h 20000"/>
                <a:gd name="T24" fmla="*/ 6587 w 20000"/>
                <a:gd name="T25" fmla="*/ 17660 h 20000"/>
                <a:gd name="T26" fmla="*/ 8065 w 20000"/>
                <a:gd name="T27" fmla="*/ 18737 h 20000"/>
                <a:gd name="T28" fmla="*/ 8957 w 20000"/>
                <a:gd name="T29" fmla="*/ 18165 h 20000"/>
                <a:gd name="T30" fmla="*/ 10283 w 20000"/>
                <a:gd name="T31" fmla="*/ 19983 h 20000"/>
                <a:gd name="T32" fmla="*/ 12109 w 20000"/>
                <a:gd name="T33" fmla="*/ 19461 h 20000"/>
                <a:gd name="T34" fmla="*/ 12043 w 20000"/>
                <a:gd name="T35" fmla="*/ 19209 h 20000"/>
                <a:gd name="T36" fmla="*/ 12870 w 20000"/>
                <a:gd name="T37" fmla="*/ 18148 h 20000"/>
                <a:gd name="T38" fmla="*/ 17130 w 20000"/>
                <a:gd name="T39" fmla="*/ 17845 h 20000"/>
                <a:gd name="T40" fmla="*/ 16891 w 20000"/>
                <a:gd name="T41" fmla="*/ 15556 h 20000"/>
                <a:gd name="T42" fmla="*/ 19087 w 20000"/>
                <a:gd name="T43" fmla="*/ 14899 h 20000"/>
                <a:gd name="T44" fmla="*/ 19978 w 20000"/>
                <a:gd name="T45" fmla="*/ 13451 h 20000"/>
                <a:gd name="T46" fmla="*/ 15870 w 20000"/>
                <a:gd name="T47" fmla="*/ 10690 h 20000"/>
                <a:gd name="T48" fmla="*/ 17043 w 20000"/>
                <a:gd name="T49" fmla="*/ 8199 h 20000"/>
                <a:gd name="T50" fmla="*/ 12022 w 20000"/>
                <a:gd name="T51" fmla="*/ 5320 h 20000"/>
                <a:gd name="T52" fmla="*/ 11978 w 20000"/>
                <a:gd name="T53" fmla="*/ 5253 h 20000"/>
                <a:gd name="T54" fmla="*/ 13065 w 20000"/>
                <a:gd name="T55" fmla="*/ 4613 h 20000"/>
                <a:gd name="T56" fmla="*/ 6522 w 20000"/>
                <a:gd name="T57" fmla="*/ 993 h 20000"/>
                <a:gd name="T58" fmla="*/ 5826 w 20000"/>
                <a:gd name="T59" fmla="*/ 1364 h 20000"/>
                <a:gd name="T60" fmla="*/ 5435 w 20000"/>
                <a:gd name="T61" fmla="*/ 0 h 20000"/>
                <a:gd name="T62" fmla="*/ 2283 w 20000"/>
                <a:gd name="T63" fmla="*/ 320 h 20000"/>
                <a:gd name="T64" fmla="*/ 3326 w 20000"/>
                <a:gd name="T65" fmla="*/ 875 h 20000"/>
                <a:gd name="T66" fmla="*/ 2109 w 20000"/>
                <a:gd name="T67" fmla="*/ 1700 h 20000"/>
                <a:gd name="T68" fmla="*/ 2957 w 20000"/>
                <a:gd name="T69" fmla="*/ 2508 h 20000"/>
                <a:gd name="T70" fmla="*/ 565 w 20000"/>
                <a:gd name="T71" fmla="*/ 2778 h 20000"/>
                <a:gd name="T72" fmla="*/ 0 w 20000"/>
                <a:gd name="T73" fmla="*/ 4024 h 20000"/>
                <a:gd name="T74" fmla="*/ 87 w 20000"/>
                <a:gd name="T75" fmla="*/ 4209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0000" h="20000">
                  <a:moveTo>
                    <a:pt x="87" y="4209"/>
                  </a:moveTo>
                  <a:lnTo>
                    <a:pt x="3326" y="6279"/>
                  </a:lnTo>
                  <a:lnTo>
                    <a:pt x="3717" y="7609"/>
                  </a:lnTo>
                  <a:lnTo>
                    <a:pt x="3370" y="10556"/>
                  </a:lnTo>
                  <a:lnTo>
                    <a:pt x="652" y="10993"/>
                  </a:lnTo>
                  <a:lnTo>
                    <a:pt x="1370" y="12071"/>
                  </a:lnTo>
                  <a:lnTo>
                    <a:pt x="3065" y="12593"/>
                  </a:lnTo>
                  <a:lnTo>
                    <a:pt x="3413" y="14024"/>
                  </a:lnTo>
                  <a:lnTo>
                    <a:pt x="4522" y="13906"/>
                  </a:lnTo>
                  <a:lnTo>
                    <a:pt x="6000" y="15724"/>
                  </a:lnTo>
                  <a:lnTo>
                    <a:pt x="4891" y="16465"/>
                  </a:lnTo>
                  <a:lnTo>
                    <a:pt x="5478" y="17879"/>
                  </a:lnTo>
                  <a:lnTo>
                    <a:pt x="6587" y="17660"/>
                  </a:lnTo>
                  <a:lnTo>
                    <a:pt x="8065" y="18737"/>
                  </a:lnTo>
                  <a:lnTo>
                    <a:pt x="8957" y="18165"/>
                  </a:lnTo>
                  <a:lnTo>
                    <a:pt x="10283" y="19983"/>
                  </a:lnTo>
                  <a:lnTo>
                    <a:pt x="12109" y="19461"/>
                  </a:lnTo>
                  <a:lnTo>
                    <a:pt x="12043" y="19209"/>
                  </a:lnTo>
                  <a:lnTo>
                    <a:pt x="12870" y="18148"/>
                  </a:lnTo>
                  <a:lnTo>
                    <a:pt x="17130" y="17845"/>
                  </a:lnTo>
                  <a:lnTo>
                    <a:pt x="16891" y="15556"/>
                  </a:lnTo>
                  <a:lnTo>
                    <a:pt x="19087" y="14899"/>
                  </a:lnTo>
                  <a:lnTo>
                    <a:pt x="19978" y="13451"/>
                  </a:lnTo>
                  <a:lnTo>
                    <a:pt x="15870" y="10690"/>
                  </a:lnTo>
                  <a:lnTo>
                    <a:pt x="17043" y="8199"/>
                  </a:lnTo>
                  <a:lnTo>
                    <a:pt x="12022" y="5320"/>
                  </a:lnTo>
                  <a:lnTo>
                    <a:pt x="11978" y="5253"/>
                  </a:lnTo>
                  <a:lnTo>
                    <a:pt x="13065" y="4613"/>
                  </a:lnTo>
                  <a:lnTo>
                    <a:pt x="6522" y="993"/>
                  </a:lnTo>
                  <a:lnTo>
                    <a:pt x="5826" y="1364"/>
                  </a:lnTo>
                  <a:lnTo>
                    <a:pt x="5435" y="0"/>
                  </a:lnTo>
                  <a:lnTo>
                    <a:pt x="2283" y="320"/>
                  </a:lnTo>
                  <a:lnTo>
                    <a:pt x="3326" y="875"/>
                  </a:lnTo>
                  <a:lnTo>
                    <a:pt x="2109" y="1700"/>
                  </a:lnTo>
                  <a:lnTo>
                    <a:pt x="2957" y="2508"/>
                  </a:lnTo>
                  <a:lnTo>
                    <a:pt x="565" y="2778"/>
                  </a:lnTo>
                  <a:lnTo>
                    <a:pt x="0" y="4024"/>
                  </a:lnTo>
                  <a:lnTo>
                    <a:pt x="87" y="4209"/>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17" name="Mayenne">
              <a:hlinkHover r:id="" action="ppaction://macro?name=Affichage_nom_dept"/>
            </p:cNvPr>
            <p:cNvSpPr>
              <a:spLocks/>
            </p:cNvSpPr>
            <p:nvPr/>
          </p:nvSpPr>
          <p:spPr bwMode="auto">
            <a:xfrm>
              <a:off x="1624584" y="2409825"/>
              <a:ext cx="569912" cy="558800"/>
            </a:xfrm>
            <a:custGeom>
              <a:avLst/>
              <a:gdLst>
                <a:gd name="T0" fmla="*/ 22 w 20000"/>
                <a:gd name="T1" fmla="*/ 17614 h 20000"/>
                <a:gd name="T2" fmla="*/ 9330 w 20000"/>
                <a:gd name="T3" fmla="*/ 19977 h 20000"/>
                <a:gd name="T4" fmla="*/ 11853 w 20000"/>
                <a:gd name="T5" fmla="*/ 18818 h 20000"/>
                <a:gd name="T6" fmla="*/ 13795 w 20000"/>
                <a:gd name="T7" fmla="*/ 19364 h 20000"/>
                <a:gd name="T8" fmla="*/ 12969 w 20000"/>
                <a:gd name="T9" fmla="*/ 18023 h 20000"/>
                <a:gd name="T10" fmla="*/ 12902 w 20000"/>
                <a:gd name="T11" fmla="*/ 17705 h 20000"/>
                <a:gd name="T12" fmla="*/ 14174 w 20000"/>
                <a:gd name="T13" fmla="*/ 16795 h 20000"/>
                <a:gd name="T14" fmla="*/ 13504 w 20000"/>
                <a:gd name="T15" fmla="*/ 15659 h 20000"/>
                <a:gd name="T16" fmla="*/ 15625 w 20000"/>
                <a:gd name="T17" fmla="*/ 14864 h 20000"/>
                <a:gd name="T18" fmla="*/ 14888 w 20000"/>
                <a:gd name="T19" fmla="*/ 12545 h 20000"/>
                <a:gd name="T20" fmla="*/ 16585 w 20000"/>
                <a:gd name="T21" fmla="*/ 12295 h 20000"/>
                <a:gd name="T22" fmla="*/ 16429 w 20000"/>
                <a:gd name="T23" fmla="*/ 9886 h 20000"/>
                <a:gd name="T24" fmla="*/ 18058 w 20000"/>
                <a:gd name="T25" fmla="*/ 8864 h 20000"/>
                <a:gd name="T26" fmla="*/ 18103 w 20000"/>
                <a:gd name="T27" fmla="*/ 5727 h 20000"/>
                <a:gd name="T28" fmla="*/ 19821 w 20000"/>
                <a:gd name="T29" fmla="*/ 4773 h 20000"/>
                <a:gd name="T30" fmla="*/ 19978 w 20000"/>
                <a:gd name="T31" fmla="*/ 2841 h 20000"/>
                <a:gd name="T32" fmla="*/ 18549 w 20000"/>
                <a:gd name="T33" fmla="*/ 2818 h 20000"/>
                <a:gd name="T34" fmla="*/ 18504 w 20000"/>
                <a:gd name="T35" fmla="*/ 977 h 20000"/>
                <a:gd name="T36" fmla="*/ 17031 w 20000"/>
                <a:gd name="T37" fmla="*/ 0 h 20000"/>
                <a:gd name="T38" fmla="*/ 15112 w 20000"/>
                <a:gd name="T39" fmla="*/ 1795 h 20000"/>
                <a:gd name="T40" fmla="*/ 13638 w 20000"/>
                <a:gd name="T41" fmla="*/ 1091 h 20000"/>
                <a:gd name="T42" fmla="*/ 10335 w 20000"/>
                <a:gd name="T43" fmla="*/ 2636 h 20000"/>
                <a:gd name="T44" fmla="*/ 10112 w 20000"/>
                <a:gd name="T45" fmla="*/ 1659 h 20000"/>
                <a:gd name="T46" fmla="*/ 8638 w 20000"/>
                <a:gd name="T47" fmla="*/ 2682 h 20000"/>
                <a:gd name="T48" fmla="*/ 7121 w 20000"/>
                <a:gd name="T49" fmla="*/ 1136 h 20000"/>
                <a:gd name="T50" fmla="*/ 3728 w 20000"/>
                <a:gd name="T51" fmla="*/ 705 h 20000"/>
                <a:gd name="T52" fmla="*/ 3884 w 20000"/>
                <a:gd name="T53" fmla="*/ 5136 h 20000"/>
                <a:gd name="T54" fmla="*/ 2879 w 20000"/>
                <a:gd name="T55" fmla="*/ 6659 h 20000"/>
                <a:gd name="T56" fmla="*/ 3884 w 20000"/>
                <a:gd name="T57" fmla="*/ 12773 h 20000"/>
                <a:gd name="T58" fmla="*/ 1652 w 20000"/>
                <a:gd name="T59" fmla="*/ 13795 h 20000"/>
                <a:gd name="T60" fmla="*/ 0 w 20000"/>
                <a:gd name="T61" fmla="*/ 17500 h 20000"/>
                <a:gd name="T62" fmla="*/ 22 w 20000"/>
                <a:gd name="T63" fmla="*/ 17614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0000" h="20000">
                  <a:moveTo>
                    <a:pt x="22" y="17614"/>
                  </a:moveTo>
                  <a:lnTo>
                    <a:pt x="9330" y="19977"/>
                  </a:lnTo>
                  <a:lnTo>
                    <a:pt x="11853" y="18818"/>
                  </a:lnTo>
                  <a:lnTo>
                    <a:pt x="13795" y="19364"/>
                  </a:lnTo>
                  <a:lnTo>
                    <a:pt x="12969" y="18023"/>
                  </a:lnTo>
                  <a:lnTo>
                    <a:pt x="12902" y="17705"/>
                  </a:lnTo>
                  <a:lnTo>
                    <a:pt x="14174" y="16795"/>
                  </a:lnTo>
                  <a:lnTo>
                    <a:pt x="13504" y="15659"/>
                  </a:lnTo>
                  <a:lnTo>
                    <a:pt x="15625" y="14864"/>
                  </a:lnTo>
                  <a:lnTo>
                    <a:pt x="14888" y="12545"/>
                  </a:lnTo>
                  <a:lnTo>
                    <a:pt x="16585" y="12295"/>
                  </a:lnTo>
                  <a:lnTo>
                    <a:pt x="16429" y="9886"/>
                  </a:lnTo>
                  <a:lnTo>
                    <a:pt x="18058" y="8864"/>
                  </a:lnTo>
                  <a:lnTo>
                    <a:pt x="18103" y="5727"/>
                  </a:lnTo>
                  <a:lnTo>
                    <a:pt x="19821" y="4773"/>
                  </a:lnTo>
                  <a:lnTo>
                    <a:pt x="19978" y="2841"/>
                  </a:lnTo>
                  <a:lnTo>
                    <a:pt x="18549" y="2818"/>
                  </a:lnTo>
                  <a:lnTo>
                    <a:pt x="18504" y="977"/>
                  </a:lnTo>
                  <a:lnTo>
                    <a:pt x="17031" y="0"/>
                  </a:lnTo>
                  <a:lnTo>
                    <a:pt x="15112" y="1795"/>
                  </a:lnTo>
                  <a:lnTo>
                    <a:pt x="13638" y="1091"/>
                  </a:lnTo>
                  <a:lnTo>
                    <a:pt x="10335" y="2636"/>
                  </a:lnTo>
                  <a:lnTo>
                    <a:pt x="10112" y="1659"/>
                  </a:lnTo>
                  <a:lnTo>
                    <a:pt x="8638" y="2682"/>
                  </a:lnTo>
                  <a:lnTo>
                    <a:pt x="7121" y="1136"/>
                  </a:lnTo>
                  <a:lnTo>
                    <a:pt x="3728" y="705"/>
                  </a:lnTo>
                  <a:lnTo>
                    <a:pt x="3884" y="5136"/>
                  </a:lnTo>
                  <a:lnTo>
                    <a:pt x="2879" y="6659"/>
                  </a:lnTo>
                  <a:lnTo>
                    <a:pt x="3884" y="12773"/>
                  </a:lnTo>
                  <a:lnTo>
                    <a:pt x="1652" y="13795"/>
                  </a:lnTo>
                  <a:lnTo>
                    <a:pt x="0" y="17500"/>
                  </a:lnTo>
                  <a:lnTo>
                    <a:pt x="22" y="17614"/>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18" name="Meurthe-et-Moselle">
              <a:hlinkHover r:id="" action="ppaction://macro?name=Affichage_nom_dept"/>
            </p:cNvPr>
            <p:cNvSpPr>
              <a:spLocks/>
            </p:cNvSpPr>
            <p:nvPr/>
          </p:nvSpPr>
          <p:spPr bwMode="auto">
            <a:xfrm>
              <a:off x="4674171" y="1749425"/>
              <a:ext cx="776288" cy="828675"/>
            </a:xfrm>
            <a:custGeom>
              <a:avLst/>
              <a:gdLst>
                <a:gd name="T0" fmla="*/ 16 w 20000"/>
                <a:gd name="T1" fmla="*/ 2730 h 20000"/>
                <a:gd name="T2" fmla="*/ 654 w 20000"/>
                <a:gd name="T3" fmla="*/ 2469 h 20000"/>
                <a:gd name="T4" fmla="*/ 310 w 20000"/>
                <a:gd name="T5" fmla="*/ 1196 h 20000"/>
                <a:gd name="T6" fmla="*/ 3644 w 20000"/>
                <a:gd name="T7" fmla="*/ 0 h 20000"/>
                <a:gd name="T8" fmla="*/ 5033 w 20000"/>
                <a:gd name="T9" fmla="*/ 1074 h 20000"/>
                <a:gd name="T10" fmla="*/ 5098 w 20000"/>
                <a:gd name="T11" fmla="*/ 1319 h 20000"/>
                <a:gd name="T12" fmla="*/ 6797 w 20000"/>
                <a:gd name="T13" fmla="*/ 5138 h 20000"/>
                <a:gd name="T14" fmla="*/ 6520 w 20000"/>
                <a:gd name="T15" fmla="*/ 7423 h 20000"/>
                <a:gd name="T16" fmla="*/ 5686 w 20000"/>
                <a:gd name="T17" fmla="*/ 7776 h 20000"/>
                <a:gd name="T18" fmla="*/ 7092 w 20000"/>
                <a:gd name="T19" fmla="*/ 9601 h 20000"/>
                <a:gd name="T20" fmla="*/ 10196 w 20000"/>
                <a:gd name="T21" fmla="*/ 10460 h 20000"/>
                <a:gd name="T22" fmla="*/ 9951 w 20000"/>
                <a:gd name="T23" fmla="*/ 11641 h 20000"/>
                <a:gd name="T24" fmla="*/ 10915 w 20000"/>
                <a:gd name="T25" fmla="*/ 12699 h 20000"/>
                <a:gd name="T26" fmla="*/ 13235 w 20000"/>
                <a:gd name="T27" fmla="*/ 13037 h 20000"/>
                <a:gd name="T28" fmla="*/ 14542 w 20000"/>
                <a:gd name="T29" fmla="*/ 14448 h 20000"/>
                <a:gd name="T30" fmla="*/ 18578 w 20000"/>
                <a:gd name="T31" fmla="*/ 15276 h 20000"/>
                <a:gd name="T32" fmla="*/ 19363 w 20000"/>
                <a:gd name="T33" fmla="*/ 16488 h 20000"/>
                <a:gd name="T34" fmla="*/ 19984 w 20000"/>
                <a:gd name="T35" fmla="*/ 16794 h 20000"/>
                <a:gd name="T36" fmla="*/ 16095 w 20000"/>
                <a:gd name="T37" fmla="*/ 19034 h 20000"/>
                <a:gd name="T38" fmla="*/ 14281 w 20000"/>
                <a:gd name="T39" fmla="*/ 17745 h 20000"/>
                <a:gd name="T40" fmla="*/ 13709 w 20000"/>
                <a:gd name="T41" fmla="*/ 18666 h 20000"/>
                <a:gd name="T42" fmla="*/ 11765 w 20000"/>
                <a:gd name="T43" fmla="*/ 19126 h 20000"/>
                <a:gd name="T44" fmla="*/ 10392 w 20000"/>
                <a:gd name="T45" fmla="*/ 18497 h 20000"/>
                <a:gd name="T46" fmla="*/ 8709 w 20000"/>
                <a:gd name="T47" fmla="*/ 19034 h 20000"/>
                <a:gd name="T48" fmla="*/ 8301 w 20000"/>
                <a:gd name="T49" fmla="*/ 19877 h 20000"/>
                <a:gd name="T50" fmla="*/ 7974 w 20000"/>
                <a:gd name="T51" fmla="*/ 19402 h 20000"/>
                <a:gd name="T52" fmla="*/ 6569 w 20000"/>
                <a:gd name="T53" fmla="*/ 19985 h 20000"/>
                <a:gd name="T54" fmla="*/ 6111 w 20000"/>
                <a:gd name="T55" fmla="*/ 18681 h 20000"/>
                <a:gd name="T56" fmla="*/ 5278 w 20000"/>
                <a:gd name="T57" fmla="*/ 19049 h 20000"/>
                <a:gd name="T58" fmla="*/ 5735 w 20000"/>
                <a:gd name="T59" fmla="*/ 17623 h 20000"/>
                <a:gd name="T60" fmla="*/ 4085 w 20000"/>
                <a:gd name="T61" fmla="*/ 17669 h 20000"/>
                <a:gd name="T62" fmla="*/ 3513 w 20000"/>
                <a:gd name="T63" fmla="*/ 16365 h 20000"/>
                <a:gd name="T64" fmla="*/ 4477 w 20000"/>
                <a:gd name="T65" fmla="*/ 15506 h 20000"/>
                <a:gd name="T66" fmla="*/ 3954 w 20000"/>
                <a:gd name="T67" fmla="*/ 15567 h 20000"/>
                <a:gd name="T68" fmla="*/ 3431 w 20000"/>
                <a:gd name="T69" fmla="*/ 13543 h 20000"/>
                <a:gd name="T70" fmla="*/ 4820 w 20000"/>
                <a:gd name="T71" fmla="*/ 8558 h 20000"/>
                <a:gd name="T72" fmla="*/ 3301 w 20000"/>
                <a:gd name="T73" fmla="*/ 6028 h 20000"/>
                <a:gd name="T74" fmla="*/ 3758 w 20000"/>
                <a:gd name="T75" fmla="*/ 4356 h 20000"/>
                <a:gd name="T76" fmla="*/ 3252 w 20000"/>
                <a:gd name="T77" fmla="*/ 2699 h 20000"/>
                <a:gd name="T78" fmla="*/ 2108 w 20000"/>
                <a:gd name="T79" fmla="*/ 2147 h 20000"/>
                <a:gd name="T80" fmla="*/ 0 w 20000"/>
                <a:gd name="T81" fmla="*/ 2761 h 20000"/>
                <a:gd name="T82" fmla="*/ 16 w 20000"/>
                <a:gd name="T83" fmla="*/ 2730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0000" h="20000">
                  <a:moveTo>
                    <a:pt x="16" y="2730"/>
                  </a:moveTo>
                  <a:lnTo>
                    <a:pt x="654" y="2469"/>
                  </a:lnTo>
                  <a:lnTo>
                    <a:pt x="310" y="1196"/>
                  </a:lnTo>
                  <a:lnTo>
                    <a:pt x="3644" y="0"/>
                  </a:lnTo>
                  <a:lnTo>
                    <a:pt x="5033" y="1074"/>
                  </a:lnTo>
                  <a:lnTo>
                    <a:pt x="5098" y="1319"/>
                  </a:lnTo>
                  <a:lnTo>
                    <a:pt x="6797" y="5138"/>
                  </a:lnTo>
                  <a:lnTo>
                    <a:pt x="6520" y="7423"/>
                  </a:lnTo>
                  <a:lnTo>
                    <a:pt x="5686" y="7776"/>
                  </a:lnTo>
                  <a:lnTo>
                    <a:pt x="7092" y="9601"/>
                  </a:lnTo>
                  <a:lnTo>
                    <a:pt x="10196" y="10460"/>
                  </a:lnTo>
                  <a:lnTo>
                    <a:pt x="9951" y="11641"/>
                  </a:lnTo>
                  <a:lnTo>
                    <a:pt x="10915" y="12699"/>
                  </a:lnTo>
                  <a:lnTo>
                    <a:pt x="13235" y="13037"/>
                  </a:lnTo>
                  <a:lnTo>
                    <a:pt x="14542" y="14448"/>
                  </a:lnTo>
                  <a:lnTo>
                    <a:pt x="18578" y="15276"/>
                  </a:lnTo>
                  <a:lnTo>
                    <a:pt x="19363" y="16488"/>
                  </a:lnTo>
                  <a:lnTo>
                    <a:pt x="19984" y="16794"/>
                  </a:lnTo>
                  <a:lnTo>
                    <a:pt x="16095" y="19034"/>
                  </a:lnTo>
                  <a:lnTo>
                    <a:pt x="14281" y="17745"/>
                  </a:lnTo>
                  <a:lnTo>
                    <a:pt x="13709" y="18666"/>
                  </a:lnTo>
                  <a:lnTo>
                    <a:pt x="11765" y="19126"/>
                  </a:lnTo>
                  <a:lnTo>
                    <a:pt x="10392" y="18497"/>
                  </a:lnTo>
                  <a:lnTo>
                    <a:pt x="8709" y="19034"/>
                  </a:lnTo>
                  <a:lnTo>
                    <a:pt x="8301" y="19877"/>
                  </a:lnTo>
                  <a:lnTo>
                    <a:pt x="7974" y="19402"/>
                  </a:lnTo>
                  <a:lnTo>
                    <a:pt x="6569" y="19985"/>
                  </a:lnTo>
                  <a:lnTo>
                    <a:pt x="6111" y="18681"/>
                  </a:lnTo>
                  <a:lnTo>
                    <a:pt x="5278" y="19049"/>
                  </a:lnTo>
                  <a:lnTo>
                    <a:pt x="5735" y="17623"/>
                  </a:lnTo>
                  <a:lnTo>
                    <a:pt x="4085" y="17669"/>
                  </a:lnTo>
                  <a:lnTo>
                    <a:pt x="3513" y="16365"/>
                  </a:lnTo>
                  <a:lnTo>
                    <a:pt x="4477" y="15506"/>
                  </a:lnTo>
                  <a:lnTo>
                    <a:pt x="3954" y="15567"/>
                  </a:lnTo>
                  <a:lnTo>
                    <a:pt x="3431" y="13543"/>
                  </a:lnTo>
                  <a:lnTo>
                    <a:pt x="4820" y="8558"/>
                  </a:lnTo>
                  <a:lnTo>
                    <a:pt x="3301" y="6028"/>
                  </a:lnTo>
                  <a:lnTo>
                    <a:pt x="3758" y="4356"/>
                  </a:lnTo>
                  <a:lnTo>
                    <a:pt x="3252" y="2699"/>
                  </a:lnTo>
                  <a:lnTo>
                    <a:pt x="2108" y="2147"/>
                  </a:lnTo>
                  <a:lnTo>
                    <a:pt x="0" y="2761"/>
                  </a:lnTo>
                  <a:lnTo>
                    <a:pt x="16" y="2730"/>
                  </a:lnTo>
                  <a:close/>
                </a:path>
              </a:pathLst>
            </a:custGeom>
            <a:solidFill>
              <a:srgbClr val="00B050"/>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19" name="Meuse">
              <a:hlinkHover r:id="" action="ppaction://macro?name=Affichage_nom_dept"/>
            </p:cNvPr>
            <p:cNvSpPr>
              <a:spLocks/>
            </p:cNvSpPr>
            <p:nvPr/>
          </p:nvSpPr>
          <p:spPr bwMode="auto">
            <a:xfrm>
              <a:off x="4431284" y="1719263"/>
              <a:ext cx="430212" cy="815975"/>
            </a:xfrm>
            <a:custGeom>
              <a:avLst/>
              <a:gdLst>
                <a:gd name="T0" fmla="*/ 88 w 20000"/>
                <a:gd name="T1" fmla="*/ 13624 h 20000"/>
                <a:gd name="T2" fmla="*/ 2566 w 20000"/>
                <a:gd name="T3" fmla="*/ 14790 h 20000"/>
                <a:gd name="T4" fmla="*/ 2183 w 20000"/>
                <a:gd name="T5" fmla="*/ 15708 h 20000"/>
                <a:gd name="T6" fmla="*/ 2684 w 20000"/>
                <a:gd name="T7" fmla="*/ 16967 h 20000"/>
                <a:gd name="T8" fmla="*/ 3658 w 20000"/>
                <a:gd name="T9" fmla="*/ 16625 h 20000"/>
                <a:gd name="T10" fmla="*/ 12537 w 20000"/>
                <a:gd name="T11" fmla="*/ 19984 h 20000"/>
                <a:gd name="T12" fmla="*/ 18643 w 20000"/>
                <a:gd name="T13" fmla="*/ 18678 h 20000"/>
                <a:gd name="T14" fmla="*/ 17611 w 20000"/>
                <a:gd name="T15" fmla="*/ 17372 h 20000"/>
                <a:gd name="T16" fmla="*/ 19351 w 20000"/>
                <a:gd name="T17" fmla="*/ 16485 h 20000"/>
                <a:gd name="T18" fmla="*/ 18407 w 20000"/>
                <a:gd name="T19" fmla="*/ 16547 h 20000"/>
                <a:gd name="T20" fmla="*/ 17463 w 20000"/>
                <a:gd name="T21" fmla="*/ 14495 h 20000"/>
                <a:gd name="T22" fmla="*/ 19971 w 20000"/>
                <a:gd name="T23" fmla="*/ 9456 h 20000"/>
                <a:gd name="T24" fmla="*/ 17227 w 20000"/>
                <a:gd name="T25" fmla="*/ 6890 h 20000"/>
                <a:gd name="T26" fmla="*/ 18053 w 20000"/>
                <a:gd name="T27" fmla="*/ 5194 h 20000"/>
                <a:gd name="T28" fmla="*/ 17139 w 20000"/>
                <a:gd name="T29" fmla="*/ 3515 h 20000"/>
                <a:gd name="T30" fmla="*/ 15074 w 20000"/>
                <a:gd name="T31" fmla="*/ 2955 h 20000"/>
                <a:gd name="T32" fmla="*/ 11268 w 20000"/>
                <a:gd name="T33" fmla="*/ 3577 h 20000"/>
                <a:gd name="T34" fmla="*/ 11298 w 20000"/>
                <a:gd name="T35" fmla="*/ 3530 h 20000"/>
                <a:gd name="T36" fmla="*/ 12448 w 20000"/>
                <a:gd name="T37" fmla="*/ 3281 h 20000"/>
                <a:gd name="T38" fmla="*/ 11829 w 20000"/>
                <a:gd name="T39" fmla="*/ 1991 h 20000"/>
                <a:gd name="T40" fmla="*/ 9971 w 20000"/>
                <a:gd name="T41" fmla="*/ 0 h 20000"/>
                <a:gd name="T42" fmla="*/ 7463 w 20000"/>
                <a:gd name="T43" fmla="*/ 1275 h 20000"/>
                <a:gd name="T44" fmla="*/ 4100 w 20000"/>
                <a:gd name="T45" fmla="*/ 669 h 20000"/>
                <a:gd name="T46" fmla="*/ 3127 w 20000"/>
                <a:gd name="T47" fmla="*/ 1991 h 20000"/>
                <a:gd name="T48" fmla="*/ 4159 w 20000"/>
                <a:gd name="T49" fmla="*/ 3888 h 20000"/>
                <a:gd name="T50" fmla="*/ 3009 w 20000"/>
                <a:gd name="T51" fmla="*/ 5863 h 20000"/>
                <a:gd name="T52" fmla="*/ 1268 w 20000"/>
                <a:gd name="T53" fmla="*/ 6423 h 20000"/>
                <a:gd name="T54" fmla="*/ 1534 w 20000"/>
                <a:gd name="T55" fmla="*/ 10016 h 20000"/>
                <a:gd name="T56" fmla="*/ 2979 w 20000"/>
                <a:gd name="T57" fmla="*/ 10109 h 20000"/>
                <a:gd name="T58" fmla="*/ 2979 w 20000"/>
                <a:gd name="T59" fmla="*/ 11213 h 20000"/>
                <a:gd name="T60" fmla="*/ 914 w 20000"/>
                <a:gd name="T61" fmla="*/ 11757 h 20000"/>
                <a:gd name="T62" fmla="*/ 0 w 20000"/>
                <a:gd name="T63" fmla="*/ 13499 h 20000"/>
                <a:gd name="T64" fmla="*/ 88 w 20000"/>
                <a:gd name="T65" fmla="*/ 13624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0000" h="20000">
                  <a:moveTo>
                    <a:pt x="88" y="13624"/>
                  </a:moveTo>
                  <a:lnTo>
                    <a:pt x="2566" y="14790"/>
                  </a:lnTo>
                  <a:lnTo>
                    <a:pt x="2183" y="15708"/>
                  </a:lnTo>
                  <a:lnTo>
                    <a:pt x="2684" y="16967"/>
                  </a:lnTo>
                  <a:lnTo>
                    <a:pt x="3658" y="16625"/>
                  </a:lnTo>
                  <a:lnTo>
                    <a:pt x="12537" y="19984"/>
                  </a:lnTo>
                  <a:lnTo>
                    <a:pt x="18643" y="18678"/>
                  </a:lnTo>
                  <a:lnTo>
                    <a:pt x="17611" y="17372"/>
                  </a:lnTo>
                  <a:lnTo>
                    <a:pt x="19351" y="16485"/>
                  </a:lnTo>
                  <a:lnTo>
                    <a:pt x="18407" y="16547"/>
                  </a:lnTo>
                  <a:lnTo>
                    <a:pt x="17463" y="14495"/>
                  </a:lnTo>
                  <a:lnTo>
                    <a:pt x="19971" y="9456"/>
                  </a:lnTo>
                  <a:lnTo>
                    <a:pt x="17227" y="6890"/>
                  </a:lnTo>
                  <a:lnTo>
                    <a:pt x="18053" y="5194"/>
                  </a:lnTo>
                  <a:lnTo>
                    <a:pt x="17139" y="3515"/>
                  </a:lnTo>
                  <a:lnTo>
                    <a:pt x="15074" y="2955"/>
                  </a:lnTo>
                  <a:lnTo>
                    <a:pt x="11268" y="3577"/>
                  </a:lnTo>
                  <a:lnTo>
                    <a:pt x="11298" y="3530"/>
                  </a:lnTo>
                  <a:lnTo>
                    <a:pt x="12448" y="3281"/>
                  </a:lnTo>
                  <a:lnTo>
                    <a:pt x="11829" y="1991"/>
                  </a:lnTo>
                  <a:lnTo>
                    <a:pt x="9971" y="0"/>
                  </a:lnTo>
                  <a:lnTo>
                    <a:pt x="7463" y="1275"/>
                  </a:lnTo>
                  <a:lnTo>
                    <a:pt x="4100" y="669"/>
                  </a:lnTo>
                  <a:lnTo>
                    <a:pt x="3127" y="1991"/>
                  </a:lnTo>
                  <a:lnTo>
                    <a:pt x="4159" y="3888"/>
                  </a:lnTo>
                  <a:lnTo>
                    <a:pt x="3009" y="5863"/>
                  </a:lnTo>
                  <a:lnTo>
                    <a:pt x="1268" y="6423"/>
                  </a:lnTo>
                  <a:lnTo>
                    <a:pt x="1534" y="10016"/>
                  </a:lnTo>
                  <a:lnTo>
                    <a:pt x="2979" y="10109"/>
                  </a:lnTo>
                  <a:lnTo>
                    <a:pt x="2979" y="11213"/>
                  </a:lnTo>
                  <a:lnTo>
                    <a:pt x="914" y="11757"/>
                  </a:lnTo>
                  <a:lnTo>
                    <a:pt x="0" y="13499"/>
                  </a:lnTo>
                  <a:lnTo>
                    <a:pt x="88" y="13624"/>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20" name="Morbihan">
              <a:hlinkHover r:id="" action="ppaction://macro?name=Affichage_nom_dept"/>
            </p:cNvPr>
            <p:cNvSpPr>
              <a:spLocks/>
            </p:cNvSpPr>
            <p:nvPr/>
          </p:nvSpPr>
          <p:spPr bwMode="auto">
            <a:xfrm>
              <a:off x="500634" y="2563813"/>
              <a:ext cx="757237" cy="546100"/>
            </a:xfrm>
            <a:custGeom>
              <a:avLst/>
              <a:gdLst>
                <a:gd name="T0" fmla="*/ 117 w 20000"/>
                <a:gd name="T1" fmla="*/ 1279 h 20000"/>
                <a:gd name="T2" fmla="*/ 2112 w 20000"/>
                <a:gd name="T3" fmla="*/ 0 h 20000"/>
                <a:gd name="T4" fmla="*/ 5599 w 20000"/>
                <a:gd name="T5" fmla="*/ 1628 h 20000"/>
                <a:gd name="T6" fmla="*/ 8030 w 20000"/>
                <a:gd name="T7" fmla="*/ 163 h 20000"/>
                <a:gd name="T8" fmla="*/ 11115 w 20000"/>
                <a:gd name="T9" fmla="*/ 1977 h 20000"/>
                <a:gd name="T10" fmla="*/ 11500 w 20000"/>
                <a:gd name="T11" fmla="*/ 3558 h 20000"/>
                <a:gd name="T12" fmla="*/ 12959 w 20000"/>
                <a:gd name="T13" fmla="*/ 2791 h 20000"/>
                <a:gd name="T14" fmla="*/ 12825 w 20000"/>
                <a:gd name="T15" fmla="*/ 5093 h 20000"/>
                <a:gd name="T16" fmla="*/ 14199 w 20000"/>
                <a:gd name="T17" fmla="*/ 4163 h 20000"/>
                <a:gd name="T18" fmla="*/ 14619 w 20000"/>
                <a:gd name="T19" fmla="*/ 2093 h 20000"/>
                <a:gd name="T20" fmla="*/ 17402 w 20000"/>
                <a:gd name="T21" fmla="*/ 3070 h 20000"/>
                <a:gd name="T22" fmla="*/ 17770 w 20000"/>
                <a:gd name="T23" fmla="*/ 4860 h 20000"/>
                <a:gd name="T24" fmla="*/ 18759 w 20000"/>
                <a:gd name="T25" fmla="*/ 4558 h 20000"/>
                <a:gd name="T26" fmla="*/ 17435 w 20000"/>
                <a:gd name="T27" fmla="*/ 6070 h 20000"/>
                <a:gd name="T28" fmla="*/ 17267 w 20000"/>
                <a:gd name="T29" fmla="*/ 6488 h 20000"/>
                <a:gd name="T30" fmla="*/ 18944 w 20000"/>
                <a:gd name="T31" fmla="*/ 6907 h 20000"/>
                <a:gd name="T32" fmla="*/ 19631 w 20000"/>
                <a:gd name="T33" fmla="*/ 8605 h 20000"/>
                <a:gd name="T34" fmla="*/ 19128 w 20000"/>
                <a:gd name="T35" fmla="*/ 10349 h 20000"/>
                <a:gd name="T36" fmla="*/ 19983 w 20000"/>
                <a:gd name="T37" fmla="*/ 10233 h 20000"/>
                <a:gd name="T38" fmla="*/ 18826 w 20000"/>
                <a:gd name="T39" fmla="*/ 12302 h 20000"/>
                <a:gd name="T40" fmla="*/ 19665 w 20000"/>
                <a:gd name="T41" fmla="*/ 12884 h 20000"/>
                <a:gd name="T42" fmla="*/ 18759 w 20000"/>
                <a:gd name="T43" fmla="*/ 13512 h 20000"/>
                <a:gd name="T44" fmla="*/ 19028 w 20000"/>
                <a:gd name="T45" fmla="*/ 15860 h 20000"/>
                <a:gd name="T46" fmla="*/ 18156 w 20000"/>
                <a:gd name="T47" fmla="*/ 19186 h 20000"/>
                <a:gd name="T48" fmla="*/ 16513 w 20000"/>
                <a:gd name="T49" fmla="*/ 18535 h 20000"/>
                <a:gd name="T50" fmla="*/ 16211 w 20000"/>
                <a:gd name="T51" fmla="*/ 19791 h 20000"/>
                <a:gd name="T52" fmla="*/ 14384 w 20000"/>
                <a:gd name="T53" fmla="*/ 19977 h 20000"/>
                <a:gd name="T54" fmla="*/ 13915 w 20000"/>
                <a:gd name="T55" fmla="*/ 18837 h 20000"/>
                <a:gd name="T56" fmla="*/ 14887 w 20000"/>
                <a:gd name="T57" fmla="*/ 18674 h 20000"/>
                <a:gd name="T58" fmla="*/ 13931 w 20000"/>
                <a:gd name="T59" fmla="*/ 18023 h 20000"/>
                <a:gd name="T60" fmla="*/ 10394 w 20000"/>
                <a:gd name="T61" fmla="*/ 18535 h 20000"/>
                <a:gd name="T62" fmla="*/ 9003 w 20000"/>
                <a:gd name="T63" fmla="*/ 17000 h 20000"/>
                <a:gd name="T64" fmla="*/ 11266 w 20000"/>
                <a:gd name="T65" fmla="*/ 17279 h 20000"/>
                <a:gd name="T66" fmla="*/ 11567 w 20000"/>
                <a:gd name="T67" fmla="*/ 15814 h 20000"/>
                <a:gd name="T68" fmla="*/ 9790 w 20000"/>
                <a:gd name="T69" fmla="*/ 15093 h 20000"/>
                <a:gd name="T70" fmla="*/ 9070 w 20000"/>
                <a:gd name="T71" fmla="*/ 15953 h 20000"/>
                <a:gd name="T72" fmla="*/ 8583 w 20000"/>
                <a:gd name="T73" fmla="*/ 14767 h 20000"/>
                <a:gd name="T74" fmla="*/ 8734 w 20000"/>
                <a:gd name="T75" fmla="*/ 16674 h 20000"/>
                <a:gd name="T76" fmla="*/ 6538 w 20000"/>
                <a:gd name="T77" fmla="*/ 15488 h 20000"/>
                <a:gd name="T78" fmla="*/ 6756 w 20000"/>
                <a:gd name="T79" fmla="*/ 18535 h 20000"/>
                <a:gd name="T80" fmla="*/ 6253 w 20000"/>
                <a:gd name="T81" fmla="*/ 18372 h 20000"/>
                <a:gd name="T82" fmla="*/ 6136 w 20000"/>
                <a:gd name="T83" fmla="*/ 15023 h 20000"/>
                <a:gd name="T84" fmla="*/ 3906 w 20000"/>
                <a:gd name="T85" fmla="*/ 12744 h 20000"/>
                <a:gd name="T86" fmla="*/ 4728 w 20000"/>
                <a:gd name="T87" fmla="*/ 12581 h 20000"/>
                <a:gd name="T88" fmla="*/ 2749 w 20000"/>
                <a:gd name="T89" fmla="*/ 12395 h 20000"/>
                <a:gd name="T90" fmla="*/ 1777 w 20000"/>
                <a:gd name="T91" fmla="*/ 10558 h 20000"/>
                <a:gd name="T92" fmla="*/ 2028 w 20000"/>
                <a:gd name="T93" fmla="*/ 8628 h 20000"/>
                <a:gd name="T94" fmla="*/ 3521 w 20000"/>
                <a:gd name="T95" fmla="*/ 8256 h 20000"/>
                <a:gd name="T96" fmla="*/ 3856 w 20000"/>
                <a:gd name="T97" fmla="*/ 6093 h 20000"/>
                <a:gd name="T98" fmla="*/ 872 w 20000"/>
                <a:gd name="T99" fmla="*/ 4814 h 20000"/>
                <a:gd name="T100" fmla="*/ 0 w 20000"/>
                <a:gd name="T101" fmla="*/ 2023 h 20000"/>
                <a:gd name="T102" fmla="*/ 117 w 20000"/>
                <a:gd name="T103" fmla="*/ 1279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0000" h="20000">
                  <a:moveTo>
                    <a:pt x="117" y="1279"/>
                  </a:moveTo>
                  <a:lnTo>
                    <a:pt x="2112" y="0"/>
                  </a:lnTo>
                  <a:lnTo>
                    <a:pt x="5599" y="1628"/>
                  </a:lnTo>
                  <a:lnTo>
                    <a:pt x="8030" y="163"/>
                  </a:lnTo>
                  <a:lnTo>
                    <a:pt x="11115" y="1977"/>
                  </a:lnTo>
                  <a:lnTo>
                    <a:pt x="11500" y="3558"/>
                  </a:lnTo>
                  <a:lnTo>
                    <a:pt x="12959" y="2791"/>
                  </a:lnTo>
                  <a:lnTo>
                    <a:pt x="12825" y="5093"/>
                  </a:lnTo>
                  <a:lnTo>
                    <a:pt x="14199" y="4163"/>
                  </a:lnTo>
                  <a:lnTo>
                    <a:pt x="14619" y="2093"/>
                  </a:lnTo>
                  <a:lnTo>
                    <a:pt x="17402" y="3070"/>
                  </a:lnTo>
                  <a:lnTo>
                    <a:pt x="17770" y="4860"/>
                  </a:lnTo>
                  <a:lnTo>
                    <a:pt x="18759" y="4558"/>
                  </a:lnTo>
                  <a:lnTo>
                    <a:pt x="17435" y="6070"/>
                  </a:lnTo>
                  <a:lnTo>
                    <a:pt x="17267" y="6488"/>
                  </a:lnTo>
                  <a:lnTo>
                    <a:pt x="18944" y="6907"/>
                  </a:lnTo>
                  <a:lnTo>
                    <a:pt x="19631" y="8605"/>
                  </a:lnTo>
                  <a:lnTo>
                    <a:pt x="19128" y="10349"/>
                  </a:lnTo>
                  <a:lnTo>
                    <a:pt x="19983" y="10233"/>
                  </a:lnTo>
                  <a:lnTo>
                    <a:pt x="18826" y="12302"/>
                  </a:lnTo>
                  <a:lnTo>
                    <a:pt x="19665" y="12884"/>
                  </a:lnTo>
                  <a:lnTo>
                    <a:pt x="18759" y="13512"/>
                  </a:lnTo>
                  <a:lnTo>
                    <a:pt x="19028" y="15860"/>
                  </a:lnTo>
                  <a:lnTo>
                    <a:pt x="18156" y="19186"/>
                  </a:lnTo>
                  <a:lnTo>
                    <a:pt x="16513" y="18535"/>
                  </a:lnTo>
                  <a:lnTo>
                    <a:pt x="16211" y="19791"/>
                  </a:lnTo>
                  <a:lnTo>
                    <a:pt x="14384" y="19977"/>
                  </a:lnTo>
                  <a:lnTo>
                    <a:pt x="13915" y="18837"/>
                  </a:lnTo>
                  <a:lnTo>
                    <a:pt x="14887" y="18674"/>
                  </a:lnTo>
                  <a:lnTo>
                    <a:pt x="13931" y="18023"/>
                  </a:lnTo>
                  <a:lnTo>
                    <a:pt x="10394" y="18535"/>
                  </a:lnTo>
                  <a:lnTo>
                    <a:pt x="9003" y="17000"/>
                  </a:lnTo>
                  <a:lnTo>
                    <a:pt x="11266" y="17279"/>
                  </a:lnTo>
                  <a:lnTo>
                    <a:pt x="11567" y="15814"/>
                  </a:lnTo>
                  <a:lnTo>
                    <a:pt x="9790" y="15093"/>
                  </a:lnTo>
                  <a:lnTo>
                    <a:pt x="9070" y="15953"/>
                  </a:lnTo>
                  <a:lnTo>
                    <a:pt x="8583" y="14767"/>
                  </a:lnTo>
                  <a:lnTo>
                    <a:pt x="8734" y="16674"/>
                  </a:lnTo>
                  <a:lnTo>
                    <a:pt x="6538" y="15488"/>
                  </a:lnTo>
                  <a:lnTo>
                    <a:pt x="6756" y="18535"/>
                  </a:lnTo>
                  <a:lnTo>
                    <a:pt x="6253" y="18372"/>
                  </a:lnTo>
                  <a:lnTo>
                    <a:pt x="6136" y="15023"/>
                  </a:lnTo>
                  <a:lnTo>
                    <a:pt x="3906" y="12744"/>
                  </a:lnTo>
                  <a:lnTo>
                    <a:pt x="4728" y="12581"/>
                  </a:lnTo>
                  <a:lnTo>
                    <a:pt x="2749" y="12395"/>
                  </a:lnTo>
                  <a:lnTo>
                    <a:pt x="1777" y="10558"/>
                  </a:lnTo>
                  <a:lnTo>
                    <a:pt x="2028" y="8628"/>
                  </a:lnTo>
                  <a:lnTo>
                    <a:pt x="3521" y="8256"/>
                  </a:lnTo>
                  <a:lnTo>
                    <a:pt x="3856" y="6093"/>
                  </a:lnTo>
                  <a:lnTo>
                    <a:pt x="872" y="4814"/>
                  </a:lnTo>
                  <a:lnTo>
                    <a:pt x="0" y="2023"/>
                  </a:lnTo>
                  <a:lnTo>
                    <a:pt x="117" y="1279"/>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21" name="Moselle">
              <a:hlinkHover r:id="" action="ppaction://macro?name=Affichage_nom_dept"/>
            </p:cNvPr>
            <p:cNvSpPr>
              <a:spLocks/>
            </p:cNvSpPr>
            <p:nvPr/>
          </p:nvSpPr>
          <p:spPr bwMode="auto">
            <a:xfrm>
              <a:off x="4869434" y="1781175"/>
              <a:ext cx="795337" cy="652463"/>
            </a:xfrm>
            <a:custGeom>
              <a:avLst/>
              <a:gdLst>
                <a:gd name="T0" fmla="*/ 64 w 20000"/>
                <a:gd name="T1" fmla="*/ 739 h 20000"/>
                <a:gd name="T2" fmla="*/ 1722 w 20000"/>
                <a:gd name="T3" fmla="*/ 5584 h 20000"/>
                <a:gd name="T4" fmla="*/ 1451 w 20000"/>
                <a:gd name="T5" fmla="*/ 8482 h 20000"/>
                <a:gd name="T6" fmla="*/ 638 w 20000"/>
                <a:gd name="T7" fmla="*/ 8930 h 20000"/>
                <a:gd name="T8" fmla="*/ 2010 w 20000"/>
                <a:gd name="T9" fmla="*/ 11226 h 20000"/>
                <a:gd name="T10" fmla="*/ 5040 w 20000"/>
                <a:gd name="T11" fmla="*/ 12335 h 20000"/>
                <a:gd name="T12" fmla="*/ 4801 w 20000"/>
                <a:gd name="T13" fmla="*/ 13813 h 20000"/>
                <a:gd name="T14" fmla="*/ 5758 w 20000"/>
                <a:gd name="T15" fmla="*/ 15156 h 20000"/>
                <a:gd name="T16" fmla="*/ 8006 w 20000"/>
                <a:gd name="T17" fmla="*/ 15603 h 20000"/>
                <a:gd name="T18" fmla="*/ 9298 w 20000"/>
                <a:gd name="T19" fmla="*/ 17374 h 20000"/>
                <a:gd name="T20" fmla="*/ 13222 w 20000"/>
                <a:gd name="T21" fmla="*/ 18424 h 20000"/>
                <a:gd name="T22" fmla="*/ 13987 w 20000"/>
                <a:gd name="T23" fmla="*/ 19981 h 20000"/>
                <a:gd name="T24" fmla="*/ 15965 w 20000"/>
                <a:gd name="T25" fmla="*/ 18988 h 20000"/>
                <a:gd name="T26" fmla="*/ 16507 w 20000"/>
                <a:gd name="T27" fmla="*/ 17198 h 20000"/>
                <a:gd name="T28" fmla="*/ 15789 w 20000"/>
                <a:gd name="T29" fmla="*/ 16576 h 20000"/>
                <a:gd name="T30" fmla="*/ 16571 w 20000"/>
                <a:gd name="T31" fmla="*/ 14942 h 20000"/>
                <a:gd name="T32" fmla="*/ 15024 w 20000"/>
                <a:gd name="T33" fmla="*/ 13346 h 20000"/>
                <a:gd name="T34" fmla="*/ 13892 w 20000"/>
                <a:gd name="T35" fmla="*/ 14689 h 20000"/>
                <a:gd name="T36" fmla="*/ 13971 w 20000"/>
                <a:gd name="T37" fmla="*/ 13093 h 20000"/>
                <a:gd name="T38" fmla="*/ 12249 w 20000"/>
                <a:gd name="T39" fmla="*/ 11907 h 20000"/>
                <a:gd name="T40" fmla="*/ 12249 w 20000"/>
                <a:gd name="T41" fmla="*/ 11732 h 20000"/>
                <a:gd name="T42" fmla="*/ 13174 w 20000"/>
                <a:gd name="T43" fmla="*/ 11128 h 20000"/>
                <a:gd name="T44" fmla="*/ 13652 w 20000"/>
                <a:gd name="T45" fmla="*/ 8716 h 20000"/>
                <a:gd name="T46" fmla="*/ 14242 w 20000"/>
                <a:gd name="T47" fmla="*/ 10058 h 20000"/>
                <a:gd name="T48" fmla="*/ 16507 w 20000"/>
                <a:gd name="T49" fmla="*/ 11206 h 20000"/>
                <a:gd name="T50" fmla="*/ 18947 w 20000"/>
                <a:gd name="T51" fmla="*/ 11265 h 20000"/>
                <a:gd name="T52" fmla="*/ 19984 w 20000"/>
                <a:gd name="T53" fmla="*/ 8774 h 20000"/>
                <a:gd name="T54" fmla="*/ 17624 w 20000"/>
                <a:gd name="T55" fmla="*/ 6187 h 20000"/>
                <a:gd name="T56" fmla="*/ 15981 w 20000"/>
                <a:gd name="T57" fmla="*/ 7646 h 20000"/>
                <a:gd name="T58" fmla="*/ 13732 w 20000"/>
                <a:gd name="T59" fmla="*/ 6984 h 20000"/>
                <a:gd name="T60" fmla="*/ 13270 w 20000"/>
                <a:gd name="T61" fmla="*/ 7802 h 20000"/>
                <a:gd name="T62" fmla="*/ 12982 w 20000"/>
                <a:gd name="T63" fmla="*/ 6265 h 20000"/>
                <a:gd name="T64" fmla="*/ 11786 w 20000"/>
                <a:gd name="T65" fmla="*/ 5623 h 20000"/>
                <a:gd name="T66" fmla="*/ 10797 w 20000"/>
                <a:gd name="T67" fmla="*/ 5914 h 20000"/>
                <a:gd name="T68" fmla="*/ 10766 w 20000"/>
                <a:gd name="T69" fmla="*/ 7179 h 20000"/>
                <a:gd name="T70" fmla="*/ 9633 w 20000"/>
                <a:gd name="T71" fmla="*/ 6907 h 20000"/>
                <a:gd name="T72" fmla="*/ 6443 w 20000"/>
                <a:gd name="T73" fmla="*/ 817 h 20000"/>
                <a:gd name="T74" fmla="*/ 3413 w 20000"/>
                <a:gd name="T75" fmla="*/ 0 h 20000"/>
                <a:gd name="T76" fmla="*/ 1659 w 20000"/>
                <a:gd name="T77" fmla="*/ 1362 h 20000"/>
                <a:gd name="T78" fmla="*/ 0 w 20000"/>
                <a:gd name="T79" fmla="*/ 428 h 20000"/>
                <a:gd name="T80" fmla="*/ 64 w 20000"/>
                <a:gd name="T81" fmla="*/ 739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0000" h="20000">
                  <a:moveTo>
                    <a:pt x="64" y="739"/>
                  </a:moveTo>
                  <a:lnTo>
                    <a:pt x="1722" y="5584"/>
                  </a:lnTo>
                  <a:lnTo>
                    <a:pt x="1451" y="8482"/>
                  </a:lnTo>
                  <a:lnTo>
                    <a:pt x="638" y="8930"/>
                  </a:lnTo>
                  <a:lnTo>
                    <a:pt x="2010" y="11226"/>
                  </a:lnTo>
                  <a:lnTo>
                    <a:pt x="5040" y="12335"/>
                  </a:lnTo>
                  <a:lnTo>
                    <a:pt x="4801" y="13813"/>
                  </a:lnTo>
                  <a:lnTo>
                    <a:pt x="5758" y="15156"/>
                  </a:lnTo>
                  <a:lnTo>
                    <a:pt x="8006" y="15603"/>
                  </a:lnTo>
                  <a:lnTo>
                    <a:pt x="9298" y="17374"/>
                  </a:lnTo>
                  <a:lnTo>
                    <a:pt x="13222" y="18424"/>
                  </a:lnTo>
                  <a:lnTo>
                    <a:pt x="13987" y="19981"/>
                  </a:lnTo>
                  <a:lnTo>
                    <a:pt x="15965" y="18988"/>
                  </a:lnTo>
                  <a:lnTo>
                    <a:pt x="16507" y="17198"/>
                  </a:lnTo>
                  <a:lnTo>
                    <a:pt x="15789" y="16576"/>
                  </a:lnTo>
                  <a:lnTo>
                    <a:pt x="16571" y="14942"/>
                  </a:lnTo>
                  <a:lnTo>
                    <a:pt x="15024" y="13346"/>
                  </a:lnTo>
                  <a:lnTo>
                    <a:pt x="13892" y="14689"/>
                  </a:lnTo>
                  <a:lnTo>
                    <a:pt x="13971" y="13093"/>
                  </a:lnTo>
                  <a:lnTo>
                    <a:pt x="12249" y="11907"/>
                  </a:lnTo>
                  <a:lnTo>
                    <a:pt x="12249" y="11732"/>
                  </a:lnTo>
                  <a:lnTo>
                    <a:pt x="13174" y="11128"/>
                  </a:lnTo>
                  <a:lnTo>
                    <a:pt x="13652" y="8716"/>
                  </a:lnTo>
                  <a:lnTo>
                    <a:pt x="14242" y="10058"/>
                  </a:lnTo>
                  <a:lnTo>
                    <a:pt x="16507" y="11206"/>
                  </a:lnTo>
                  <a:lnTo>
                    <a:pt x="18947" y="11265"/>
                  </a:lnTo>
                  <a:lnTo>
                    <a:pt x="19984" y="8774"/>
                  </a:lnTo>
                  <a:lnTo>
                    <a:pt x="17624" y="6187"/>
                  </a:lnTo>
                  <a:lnTo>
                    <a:pt x="15981" y="7646"/>
                  </a:lnTo>
                  <a:lnTo>
                    <a:pt x="13732" y="6984"/>
                  </a:lnTo>
                  <a:lnTo>
                    <a:pt x="13270" y="7802"/>
                  </a:lnTo>
                  <a:lnTo>
                    <a:pt x="12982" y="6265"/>
                  </a:lnTo>
                  <a:lnTo>
                    <a:pt x="11786" y="5623"/>
                  </a:lnTo>
                  <a:lnTo>
                    <a:pt x="10797" y="5914"/>
                  </a:lnTo>
                  <a:lnTo>
                    <a:pt x="10766" y="7179"/>
                  </a:lnTo>
                  <a:lnTo>
                    <a:pt x="9633" y="6907"/>
                  </a:lnTo>
                  <a:lnTo>
                    <a:pt x="6443" y="817"/>
                  </a:lnTo>
                  <a:lnTo>
                    <a:pt x="3413" y="0"/>
                  </a:lnTo>
                  <a:lnTo>
                    <a:pt x="1659" y="1362"/>
                  </a:lnTo>
                  <a:lnTo>
                    <a:pt x="0" y="428"/>
                  </a:lnTo>
                  <a:lnTo>
                    <a:pt x="64" y="739"/>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22" name="Nièvre">
              <a:hlinkHover r:id="" action="ppaction://macro?name=Affichage_nom_dept"/>
            </p:cNvPr>
            <p:cNvSpPr>
              <a:spLocks/>
            </p:cNvSpPr>
            <p:nvPr/>
          </p:nvSpPr>
          <p:spPr bwMode="auto">
            <a:xfrm>
              <a:off x="3504184" y="3117850"/>
              <a:ext cx="644525" cy="641350"/>
            </a:xfrm>
            <a:custGeom>
              <a:avLst/>
              <a:gdLst>
                <a:gd name="T0" fmla="*/ 177 w 20000"/>
                <a:gd name="T1" fmla="*/ 752 h 20000"/>
                <a:gd name="T2" fmla="*/ 1890 w 20000"/>
                <a:gd name="T3" fmla="*/ 337 h 20000"/>
                <a:gd name="T4" fmla="*/ 3780 w 20000"/>
                <a:gd name="T5" fmla="*/ 0 h 20000"/>
                <a:gd name="T6" fmla="*/ 4606 w 20000"/>
                <a:gd name="T7" fmla="*/ 1446 h 20000"/>
                <a:gd name="T8" fmla="*/ 4626 w 20000"/>
                <a:gd name="T9" fmla="*/ 1446 h 20000"/>
                <a:gd name="T10" fmla="*/ 7185 w 20000"/>
                <a:gd name="T11" fmla="*/ 2535 h 20000"/>
                <a:gd name="T12" fmla="*/ 7874 w 20000"/>
                <a:gd name="T13" fmla="*/ 1683 h 20000"/>
                <a:gd name="T14" fmla="*/ 9213 w 20000"/>
                <a:gd name="T15" fmla="*/ 1980 h 20000"/>
                <a:gd name="T16" fmla="*/ 9350 w 20000"/>
                <a:gd name="T17" fmla="*/ 554 h 20000"/>
                <a:gd name="T18" fmla="*/ 12776 w 20000"/>
                <a:gd name="T19" fmla="*/ 4020 h 20000"/>
                <a:gd name="T20" fmla="*/ 14094 w 20000"/>
                <a:gd name="T21" fmla="*/ 4376 h 20000"/>
                <a:gd name="T22" fmla="*/ 14803 w 20000"/>
                <a:gd name="T23" fmla="*/ 3347 h 20000"/>
                <a:gd name="T24" fmla="*/ 14724 w 20000"/>
                <a:gd name="T25" fmla="*/ 4653 h 20000"/>
                <a:gd name="T26" fmla="*/ 16004 w 20000"/>
                <a:gd name="T27" fmla="*/ 4238 h 20000"/>
                <a:gd name="T28" fmla="*/ 16693 w 20000"/>
                <a:gd name="T29" fmla="*/ 5842 h 20000"/>
                <a:gd name="T30" fmla="*/ 18110 w 20000"/>
                <a:gd name="T31" fmla="*/ 5267 h 20000"/>
                <a:gd name="T32" fmla="*/ 18602 w 20000"/>
                <a:gd name="T33" fmla="*/ 7347 h 20000"/>
                <a:gd name="T34" fmla="*/ 19980 w 20000"/>
                <a:gd name="T35" fmla="*/ 8040 h 20000"/>
                <a:gd name="T36" fmla="*/ 19685 w 20000"/>
                <a:gd name="T37" fmla="*/ 9168 h 20000"/>
                <a:gd name="T38" fmla="*/ 19252 w 20000"/>
                <a:gd name="T39" fmla="*/ 9287 h 20000"/>
                <a:gd name="T40" fmla="*/ 18307 w 20000"/>
                <a:gd name="T41" fmla="*/ 9406 h 20000"/>
                <a:gd name="T42" fmla="*/ 18386 w 20000"/>
                <a:gd name="T43" fmla="*/ 9802 h 20000"/>
                <a:gd name="T44" fmla="*/ 17343 w 20000"/>
                <a:gd name="T45" fmla="*/ 10059 h 20000"/>
                <a:gd name="T46" fmla="*/ 17717 w 20000"/>
                <a:gd name="T47" fmla="*/ 11267 h 20000"/>
                <a:gd name="T48" fmla="*/ 16614 w 20000"/>
                <a:gd name="T49" fmla="*/ 12970 h 20000"/>
                <a:gd name="T50" fmla="*/ 18110 w 20000"/>
                <a:gd name="T51" fmla="*/ 15465 h 20000"/>
                <a:gd name="T52" fmla="*/ 17638 w 20000"/>
                <a:gd name="T53" fmla="*/ 16911 h 20000"/>
                <a:gd name="T54" fmla="*/ 14035 w 20000"/>
                <a:gd name="T55" fmla="*/ 18832 h 20000"/>
                <a:gd name="T56" fmla="*/ 11319 w 20000"/>
                <a:gd name="T57" fmla="*/ 17901 h 20000"/>
                <a:gd name="T58" fmla="*/ 8799 w 20000"/>
                <a:gd name="T59" fmla="*/ 19980 h 20000"/>
                <a:gd name="T60" fmla="*/ 7795 w 20000"/>
                <a:gd name="T61" fmla="*/ 18535 h 20000"/>
                <a:gd name="T62" fmla="*/ 4980 w 20000"/>
                <a:gd name="T63" fmla="*/ 19386 h 20000"/>
                <a:gd name="T64" fmla="*/ 2480 w 20000"/>
                <a:gd name="T65" fmla="*/ 16832 h 20000"/>
                <a:gd name="T66" fmla="*/ 3268 w 20000"/>
                <a:gd name="T67" fmla="*/ 11822 h 20000"/>
                <a:gd name="T68" fmla="*/ 1929 w 20000"/>
                <a:gd name="T69" fmla="*/ 7010 h 20000"/>
                <a:gd name="T70" fmla="*/ 295 w 20000"/>
                <a:gd name="T71" fmla="*/ 5406 h 20000"/>
                <a:gd name="T72" fmla="*/ 1280 w 20000"/>
                <a:gd name="T73" fmla="*/ 3228 h 20000"/>
                <a:gd name="T74" fmla="*/ 394 w 20000"/>
                <a:gd name="T75" fmla="*/ 1366 h 20000"/>
                <a:gd name="T76" fmla="*/ 0 w 20000"/>
                <a:gd name="T77" fmla="*/ 792 h 20000"/>
                <a:gd name="T78" fmla="*/ 177 w 20000"/>
                <a:gd name="T79" fmla="*/ 752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0000" h="20000">
                  <a:moveTo>
                    <a:pt x="177" y="752"/>
                  </a:moveTo>
                  <a:lnTo>
                    <a:pt x="1890" y="337"/>
                  </a:lnTo>
                  <a:lnTo>
                    <a:pt x="3780" y="0"/>
                  </a:lnTo>
                  <a:lnTo>
                    <a:pt x="4606" y="1446"/>
                  </a:lnTo>
                  <a:lnTo>
                    <a:pt x="4626" y="1446"/>
                  </a:lnTo>
                  <a:lnTo>
                    <a:pt x="7185" y="2535"/>
                  </a:lnTo>
                  <a:lnTo>
                    <a:pt x="7874" y="1683"/>
                  </a:lnTo>
                  <a:lnTo>
                    <a:pt x="9213" y="1980"/>
                  </a:lnTo>
                  <a:lnTo>
                    <a:pt x="9350" y="554"/>
                  </a:lnTo>
                  <a:lnTo>
                    <a:pt x="12776" y="4020"/>
                  </a:lnTo>
                  <a:lnTo>
                    <a:pt x="14094" y="4376"/>
                  </a:lnTo>
                  <a:lnTo>
                    <a:pt x="14803" y="3347"/>
                  </a:lnTo>
                  <a:lnTo>
                    <a:pt x="14724" y="4653"/>
                  </a:lnTo>
                  <a:lnTo>
                    <a:pt x="16004" y="4238"/>
                  </a:lnTo>
                  <a:lnTo>
                    <a:pt x="16693" y="5842"/>
                  </a:lnTo>
                  <a:lnTo>
                    <a:pt x="18110" y="5267"/>
                  </a:lnTo>
                  <a:lnTo>
                    <a:pt x="18602" y="7347"/>
                  </a:lnTo>
                  <a:lnTo>
                    <a:pt x="19980" y="8040"/>
                  </a:lnTo>
                  <a:lnTo>
                    <a:pt x="19685" y="9168"/>
                  </a:lnTo>
                  <a:lnTo>
                    <a:pt x="19252" y="9287"/>
                  </a:lnTo>
                  <a:lnTo>
                    <a:pt x="18307" y="9406"/>
                  </a:lnTo>
                  <a:lnTo>
                    <a:pt x="18386" y="9802"/>
                  </a:lnTo>
                  <a:lnTo>
                    <a:pt x="17343" y="10059"/>
                  </a:lnTo>
                  <a:lnTo>
                    <a:pt x="17717" y="11267"/>
                  </a:lnTo>
                  <a:lnTo>
                    <a:pt x="16614" y="12970"/>
                  </a:lnTo>
                  <a:lnTo>
                    <a:pt x="18110" y="15465"/>
                  </a:lnTo>
                  <a:lnTo>
                    <a:pt x="17638" y="16911"/>
                  </a:lnTo>
                  <a:lnTo>
                    <a:pt x="14035" y="18832"/>
                  </a:lnTo>
                  <a:lnTo>
                    <a:pt x="11319" y="17901"/>
                  </a:lnTo>
                  <a:lnTo>
                    <a:pt x="8799" y="19980"/>
                  </a:lnTo>
                  <a:lnTo>
                    <a:pt x="7795" y="18535"/>
                  </a:lnTo>
                  <a:lnTo>
                    <a:pt x="4980" y="19386"/>
                  </a:lnTo>
                  <a:lnTo>
                    <a:pt x="2480" y="16832"/>
                  </a:lnTo>
                  <a:lnTo>
                    <a:pt x="3268" y="11822"/>
                  </a:lnTo>
                  <a:lnTo>
                    <a:pt x="1929" y="7010"/>
                  </a:lnTo>
                  <a:lnTo>
                    <a:pt x="295" y="5406"/>
                  </a:lnTo>
                  <a:lnTo>
                    <a:pt x="1280" y="3228"/>
                  </a:lnTo>
                  <a:lnTo>
                    <a:pt x="394" y="1366"/>
                  </a:lnTo>
                  <a:lnTo>
                    <a:pt x="0" y="792"/>
                  </a:lnTo>
                  <a:lnTo>
                    <a:pt x="177" y="752"/>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23" name="Nord">
              <a:hlinkHover r:id="" action="ppaction://macro?name=Affichage_nom_dept"/>
            </p:cNvPr>
            <p:cNvSpPr>
              <a:spLocks/>
            </p:cNvSpPr>
            <p:nvPr/>
          </p:nvSpPr>
          <p:spPr bwMode="auto">
            <a:xfrm>
              <a:off x="3196209" y="720725"/>
              <a:ext cx="930275" cy="762000"/>
            </a:xfrm>
            <a:custGeom>
              <a:avLst/>
              <a:gdLst>
                <a:gd name="T0" fmla="*/ 4208 w 20000"/>
                <a:gd name="T1" fmla="*/ 0 h 20000"/>
                <a:gd name="T2" fmla="*/ 4986 w 20000"/>
                <a:gd name="T3" fmla="*/ 2533 h 20000"/>
                <a:gd name="T4" fmla="*/ 4686 w 20000"/>
                <a:gd name="T5" fmla="*/ 4217 h 20000"/>
                <a:gd name="T6" fmla="*/ 6653 w 20000"/>
                <a:gd name="T7" fmla="*/ 6683 h 20000"/>
                <a:gd name="T8" fmla="*/ 7445 w 20000"/>
                <a:gd name="T9" fmla="*/ 7033 h 20000"/>
                <a:gd name="T10" fmla="*/ 8552 w 20000"/>
                <a:gd name="T11" fmla="*/ 5650 h 20000"/>
                <a:gd name="T12" fmla="*/ 9727 w 20000"/>
                <a:gd name="T13" fmla="*/ 5400 h 20000"/>
                <a:gd name="T14" fmla="*/ 10833 w 20000"/>
                <a:gd name="T15" fmla="*/ 7067 h 20000"/>
                <a:gd name="T16" fmla="*/ 11025 w 20000"/>
                <a:gd name="T17" fmla="*/ 10083 h 20000"/>
                <a:gd name="T18" fmla="*/ 14098 w 20000"/>
                <a:gd name="T19" fmla="*/ 10700 h 20000"/>
                <a:gd name="T20" fmla="*/ 15055 w 20000"/>
                <a:gd name="T21" fmla="*/ 14200 h 20000"/>
                <a:gd name="T22" fmla="*/ 15355 w 20000"/>
                <a:gd name="T23" fmla="*/ 13317 h 20000"/>
                <a:gd name="T24" fmla="*/ 18033 w 20000"/>
                <a:gd name="T25" fmla="*/ 13117 h 20000"/>
                <a:gd name="T26" fmla="*/ 19085 w 20000"/>
                <a:gd name="T27" fmla="*/ 14917 h 20000"/>
                <a:gd name="T28" fmla="*/ 19768 w 20000"/>
                <a:gd name="T29" fmla="*/ 14667 h 20000"/>
                <a:gd name="T30" fmla="*/ 19030 w 20000"/>
                <a:gd name="T31" fmla="*/ 17167 h 20000"/>
                <a:gd name="T32" fmla="*/ 19645 w 20000"/>
                <a:gd name="T33" fmla="*/ 17167 h 20000"/>
                <a:gd name="T34" fmla="*/ 19986 w 20000"/>
                <a:gd name="T35" fmla="*/ 18383 h 20000"/>
                <a:gd name="T36" fmla="*/ 19194 w 20000"/>
                <a:gd name="T37" fmla="*/ 19983 h 20000"/>
                <a:gd name="T38" fmla="*/ 15096 w 20000"/>
                <a:gd name="T39" fmla="*/ 18367 h 20000"/>
                <a:gd name="T40" fmla="*/ 14153 w 20000"/>
                <a:gd name="T41" fmla="*/ 19133 h 20000"/>
                <a:gd name="T42" fmla="*/ 13579 w 20000"/>
                <a:gd name="T43" fmla="*/ 18617 h 20000"/>
                <a:gd name="T44" fmla="*/ 12964 w 20000"/>
                <a:gd name="T45" fmla="*/ 19350 h 20000"/>
                <a:gd name="T46" fmla="*/ 9959 w 20000"/>
                <a:gd name="T47" fmla="*/ 19300 h 20000"/>
                <a:gd name="T48" fmla="*/ 9167 w 20000"/>
                <a:gd name="T49" fmla="*/ 18650 h 20000"/>
                <a:gd name="T50" fmla="*/ 10109 w 20000"/>
                <a:gd name="T51" fmla="*/ 15467 h 20000"/>
                <a:gd name="T52" fmla="*/ 8470 w 20000"/>
                <a:gd name="T53" fmla="*/ 14783 h 20000"/>
                <a:gd name="T54" fmla="*/ 9153 w 20000"/>
                <a:gd name="T55" fmla="*/ 14017 h 20000"/>
                <a:gd name="T56" fmla="*/ 8210 w 20000"/>
                <a:gd name="T57" fmla="*/ 12383 h 20000"/>
                <a:gd name="T58" fmla="*/ 9098 w 20000"/>
                <a:gd name="T59" fmla="*/ 11600 h 20000"/>
                <a:gd name="T60" fmla="*/ 8033 w 20000"/>
                <a:gd name="T61" fmla="*/ 10367 h 20000"/>
                <a:gd name="T62" fmla="*/ 6544 w 20000"/>
                <a:gd name="T63" fmla="*/ 10067 h 20000"/>
                <a:gd name="T64" fmla="*/ 7131 w 20000"/>
                <a:gd name="T65" fmla="*/ 8167 h 20000"/>
                <a:gd name="T66" fmla="*/ 6557 w 20000"/>
                <a:gd name="T67" fmla="*/ 7533 h 20000"/>
                <a:gd name="T68" fmla="*/ 6011 w 20000"/>
                <a:gd name="T69" fmla="*/ 8650 h 20000"/>
                <a:gd name="T70" fmla="*/ 2459 w 20000"/>
                <a:gd name="T71" fmla="*/ 7317 h 20000"/>
                <a:gd name="T72" fmla="*/ 2240 w 20000"/>
                <a:gd name="T73" fmla="*/ 6217 h 20000"/>
                <a:gd name="T74" fmla="*/ 2814 w 20000"/>
                <a:gd name="T75" fmla="*/ 5650 h 20000"/>
                <a:gd name="T76" fmla="*/ 1052 w 20000"/>
                <a:gd name="T77" fmla="*/ 4933 h 20000"/>
                <a:gd name="T78" fmla="*/ 0 w 20000"/>
                <a:gd name="T79" fmla="*/ 1433 h 20000"/>
                <a:gd name="T80" fmla="*/ 4208 w 20000"/>
                <a:gd name="T81" fmla="*/ 0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0000" h="20000">
                  <a:moveTo>
                    <a:pt x="4208" y="0"/>
                  </a:moveTo>
                  <a:lnTo>
                    <a:pt x="4986" y="2533"/>
                  </a:lnTo>
                  <a:lnTo>
                    <a:pt x="4686" y="4217"/>
                  </a:lnTo>
                  <a:lnTo>
                    <a:pt x="6653" y="6683"/>
                  </a:lnTo>
                  <a:lnTo>
                    <a:pt x="7445" y="7033"/>
                  </a:lnTo>
                  <a:lnTo>
                    <a:pt x="8552" y="5650"/>
                  </a:lnTo>
                  <a:lnTo>
                    <a:pt x="9727" y="5400"/>
                  </a:lnTo>
                  <a:lnTo>
                    <a:pt x="10833" y="7067"/>
                  </a:lnTo>
                  <a:lnTo>
                    <a:pt x="11025" y="10083"/>
                  </a:lnTo>
                  <a:lnTo>
                    <a:pt x="14098" y="10700"/>
                  </a:lnTo>
                  <a:lnTo>
                    <a:pt x="15055" y="14200"/>
                  </a:lnTo>
                  <a:lnTo>
                    <a:pt x="15355" y="13317"/>
                  </a:lnTo>
                  <a:lnTo>
                    <a:pt x="18033" y="13117"/>
                  </a:lnTo>
                  <a:lnTo>
                    <a:pt x="19085" y="14917"/>
                  </a:lnTo>
                  <a:lnTo>
                    <a:pt x="19768" y="14667"/>
                  </a:lnTo>
                  <a:lnTo>
                    <a:pt x="19030" y="17167"/>
                  </a:lnTo>
                  <a:lnTo>
                    <a:pt x="19645" y="17167"/>
                  </a:lnTo>
                  <a:lnTo>
                    <a:pt x="19986" y="18383"/>
                  </a:lnTo>
                  <a:lnTo>
                    <a:pt x="19194" y="19983"/>
                  </a:lnTo>
                  <a:lnTo>
                    <a:pt x="15096" y="18367"/>
                  </a:lnTo>
                  <a:lnTo>
                    <a:pt x="14153" y="19133"/>
                  </a:lnTo>
                  <a:lnTo>
                    <a:pt x="13579" y="18617"/>
                  </a:lnTo>
                  <a:lnTo>
                    <a:pt x="12964" y="19350"/>
                  </a:lnTo>
                  <a:lnTo>
                    <a:pt x="9959" y="19300"/>
                  </a:lnTo>
                  <a:lnTo>
                    <a:pt x="9167" y="18650"/>
                  </a:lnTo>
                  <a:lnTo>
                    <a:pt x="10109" y="15467"/>
                  </a:lnTo>
                  <a:lnTo>
                    <a:pt x="8470" y="14783"/>
                  </a:lnTo>
                  <a:lnTo>
                    <a:pt x="9153" y="14017"/>
                  </a:lnTo>
                  <a:lnTo>
                    <a:pt x="8210" y="12383"/>
                  </a:lnTo>
                  <a:lnTo>
                    <a:pt x="9098" y="11600"/>
                  </a:lnTo>
                  <a:lnTo>
                    <a:pt x="8033" y="10367"/>
                  </a:lnTo>
                  <a:lnTo>
                    <a:pt x="6544" y="10067"/>
                  </a:lnTo>
                  <a:lnTo>
                    <a:pt x="7131" y="8167"/>
                  </a:lnTo>
                  <a:lnTo>
                    <a:pt x="6557" y="7533"/>
                  </a:lnTo>
                  <a:lnTo>
                    <a:pt x="6011" y="8650"/>
                  </a:lnTo>
                  <a:lnTo>
                    <a:pt x="2459" y="7317"/>
                  </a:lnTo>
                  <a:lnTo>
                    <a:pt x="2240" y="6217"/>
                  </a:lnTo>
                  <a:lnTo>
                    <a:pt x="2814" y="5650"/>
                  </a:lnTo>
                  <a:lnTo>
                    <a:pt x="1052" y="4933"/>
                  </a:lnTo>
                  <a:lnTo>
                    <a:pt x="0" y="1433"/>
                  </a:lnTo>
                  <a:lnTo>
                    <a:pt x="4208" y="0"/>
                  </a:lnTo>
                  <a:close/>
                </a:path>
              </a:pathLst>
            </a:custGeom>
            <a:solidFill>
              <a:srgbClr val="00B050"/>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24" name="Oise">
              <a:hlinkHover r:id="" action="ppaction://macro?name=Affichage_nom_dept"/>
            </p:cNvPr>
            <p:cNvSpPr>
              <a:spLocks/>
            </p:cNvSpPr>
            <p:nvPr/>
          </p:nvSpPr>
          <p:spPr bwMode="auto">
            <a:xfrm>
              <a:off x="3000946" y="1622425"/>
              <a:ext cx="655638" cy="479425"/>
            </a:xfrm>
            <a:custGeom>
              <a:avLst/>
              <a:gdLst>
                <a:gd name="T0" fmla="*/ 77 w 20000"/>
                <a:gd name="T1" fmla="*/ 14582 h 20000"/>
                <a:gd name="T2" fmla="*/ 1375 w 20000"/>
                <a:gd name="T3" fmla="*/ 13918 h 20000"/>
                <a:gd name="T4" fmla="*/ 213 w 20000"/>
                <a:gd name="T5" fmla="*/ 9960 h 20000"/>
                <a:gd name="T6" fmla="*/ 1297 w 20000"/>
                <a:gd name="T7" fmla="*/ 7596 h 20000"/>
                <a:gd name="T8" fmla="*/ 387 w 20000"/>
                <a:gd name="T9" fmla="*/ 7251 h 20000"/>
                <a:gd name="T10" fmla="*/ 136 w 20000"/>
                <a:gd name="T11" fmla="*/ 3240 h 20000"/>
                <a:gd name="T12" fmla="*/ 852 w 20000"/>
                <a:gd name="T13" fmla="*/ 2205 h 20000"/>
                <a:gd name="T14" fmla="*/ 58 w 20000"/>
                <a:gd name="T15" fmla="*/ 1753 h 20000"/>
                <a:gd name="T16" fmla="*/ 1336 w 20000"/>
                <a:gd name="T17" fmla="*/ 0 h 20000"/>
                <a:gd name="T18" fmla="*/ 2207 w 20000"/>
                <a:gd name="T19" fmla="*/ 1673 h 20000"/>
                <a:gd name="T20" fmla="*/ 7531 w 20000"/>
                <a:gd name="T21" fmla="*/ 1780 h 20000"/>
                <a:gd name="T22" fmla="*/ 12972 w 20000"/>
                <a:gd name="T23" fmla="*/ 5604 h 20000"/>
                <a:gd name="T24" fmla="*/ 13533 w 20000"/>
                <a:gd name="T25" fmla="*/ 4143 h 20000"/>
                <a:gd name="T26" fmla="*/ 14947 w 20000"/>
                <a:gd name="T27" fmla="*/ 4382 h 20000"/>
                <a:gd name="T28" fmla="*/ 15973 w 20000"/>
                <a:gd name="T29" fmla="*/ 1939 h 20000"/>
                <a:gd name="T30" fmla="*/ 17076 w 20000"/>
                <a:gd name="T31" fmla="*/ 2869 h 20000"/>
                <a:gd name="T32" fmla="*/ 19380 w 20000"/>
                <a:gd name="T33" fmla="*/ 1859 h 20000"/>
                <a:gd name="T34" fmla="*/ 19032 w 20000"/>
                <a:gd name="T35" fmla="*/ 7251 h 20000"/>
                <a:gd name="T36" fmla="*/ 19981 w 20000"/>
                <a:gd name="T37" fmla="*/ 9296 h 20000"/>
                <a:gd name="T38" fmla="*/ 17212 w 20000"/>
                <a:gd name="T39" fmla="*/ 12829 h 20000"/>
                <a:gd name="T40" fmla="*/ 18238 w 20000"/>
                <a:gd name="T41" fmla="*/ 15511 h 20000"/>
                <a:gd name="T42" fmla="*/ 17212 w 20000"/>
                <a:gd name="T43" fmla="*/ 15432 h 20000"/>
                <a:gd name="T44" fmla="*/ 17212 w 20000"/>
                <a:gd name="T45" fmla="*/ 16149 h 20000"/>
                <a:gd name="T46" fmla="*/ 18199 w 20000"/>
                <a:gd name="T47" fmla="*/ 17131 h 20000"/>
                <a:gd name="T48" fmla="*/ 17677 w 20000"/>
                <a:gd name="T49" fmla="*/ 15963 h 20000"/>
                <a:gd name="T50" fmla="*/ 18412 w 20000"/>
                <a:gd name="T51" fmla="*/ 16042 h 20000"/>
                <a:gd name="T52" fmla="*/ 19013 w 20000"/>
                <a:gd name="T53" fmla="*/ 17610 h 20000"/>
                <a:gd name="T54" fmla="*/ 18742 w 20000"/>
                <a:gd name="T55" fmla="*/ 18752 h 20000"/>
                <a:gd name="T56" fmla="*/ 17502 w 20000"/>
                <a:gd name="T57" fmla="*/ 19973 h 20000"/>
                <a:gd name="T58" fmla="*/ 12081 w 20000"/>
                <a:gd name="T59" fmla="*/ 19708 h 20000"/>
                <a:gd name="T60" fmla="*/ 8364 w 20000"/>
                <a:gd name="T61" fmla="*/ 16600 h 20000"/>
                <a:gd name="T62" fmla="*/ 7009 w 20000"/>
                <a:gd name="T63" fmla="*/ 17503 h 20000"/>
                <a:gd name="T64" fmla="*/ 5189 w 20000"/>
                <a:gd name="T65" fmla="*/ 15883 h 20000"/>
                <a:gd name="T66" fmla="*/ 2517 w 20000"/>
                <a:gd name="T67" fmla="*/ 17131 h 20000"/>
                <a:gd name="T68" fmla="*/ 523 w 20000"/>
                <a:gd name="T69" fmla="*/ 16574 h 20000"/>
                <a:gd name="T70" fmla="*/ 77 w 20000"/>
                <a:gd name="T71" fmla="*/ 15007 h 20000"/>
                <a:gd name="T72" fmla="*/ 0 w 20000"/>
                <a:gd name="T73" fmla="*/ 14821 h 20000"/>
                <a:gd name="T74" fmla="*/ 77 w 20000"/>
                <a:gd name="T75" fmla="*/ 14582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0000" h="20000">
                  <a:moveTo>
                    <a:pt x="77" y="14582"/>
                  </a:moveTo>
                  <a:lnTo>
                    <a:pt x="1375" y="13918"/>
                  </a:lnTo>
                  <a:lnTo>
                    <a:pt x="213" y="9960"/>
                  </a:lnTo>
                  <a:lnTo>
                    <a:pt x="1297" y="7596"/>
                  </a:lnTo>
                  <a:lnTo>
                    <a:pt x="387" y="7251"/>
                  </a:lnTo>
                  <a:lnTo>
                    <a:pt x="136" y="3240"/>
                  </a:lnTo>
                  <a:lnTo>
                    <a:pt x="852" y="2205"/>
                  </a:lnTo>
                  <a:lnTo>
                    <a:pt x="58" y="1753"/>
                  </a:lnTo>
                  <a:lnTo>
                    <a:pt x="1336" y="0"/>
                  </a:lnTo>
                  <a:lnTo>
                    <a:pt x="2207" y="1673"/>
                  </a:lnTo>
                  <a:lnTo>
                    <a:pt x="7531" y="1780"/>
                  </a:lnTo>
                  <a:lnTo>
                    <a:pt x="12972" y="5604"/>
                  </a:lnTo>
                  <a:lnTo>
                    <a:pt x="13533" y="4143"/>
                  </a:lnTo>
                  <a:lnTo>
                    <a:pt x="14947" y="4382"/>
                  </a:lnTo>
                  <a:lnTo>
                    <a:pt x="15973" y="1939"/>
                  </a:lnTo>
                  <a:lnTo>
                    <a:pt x="17076" y="2869"/>
                  </a:lnTo>
                  <a:lnTo>
                    <a:pt x="19380" y="1859"/>
                  </a:lnTo>
                  <a:lnTo>
                    <a:pt x="19032" y="7251"/>
                  </a:lnTo>
                  <a:lnTo>
                    <a:pt x="19981" y="9296"/>
                  </a:lnTo>
                  <a:lnTo>
                    <a:pt x="17212" y="12829"/>
                  </a:lnTo>
                  <a:lnTo>
                    <a:pt x="18238" y="15511"/>
                  </a:lnTo>
                  <a:lnTo>
                    <a:pt x="17212" y="15432"/>
                  </a:lnTo>
                  <a:lnTo>
                    <a:pt x="17212" y="16149"/>
                  </a:lnTo>
                  <a:lnTo>
                    <a:pt x="18199" y="17131"/>
                  </a:lnTo>
                  <a:lnTo>
                    <a:pt x="17677" y="15963"/>
                  </a:lnTo>
                  <a:lnTo>
                    <a:pt x="18412" y="16042"/>
                  </a:lnTo>
                  <a:lnTo>
                    <a:pt x="19013" y="17610"/>
                  </a:lnTo>
                  <a:lnTo>
                    <a:pt x="18742" y="18752"/>
                  </a:lnTo>
                  <a:lnTo>
                    <a:pt x="17502" y="19973"/>
                  </a:lnTo>
                  <a:lnTo>
                    <a:pt x="12081" y="19708"/>
                  </a:lnTo>
                  <a:lnTo>
                    <a:pt x="8364" y="16600"/>
                  </a:lnTo>
                  <a:lnTo>
                    <a:pt x="7009" y="17503"/>
                  </a:lnTo>
                  <a:lnTo>
                    <a:pt x="5189" y="15883"/>
                  </a:lnTo>
                  <a:lnTo>
                    <a:pt x="2517" y="17131"/>
                  </a:lnTo>
                  <a:lnTo>
                    <a:pt x="523" y="16574"/>
                  </a:lnTo>
                  <a:lnTo>
                    <a:pt x="77" y="15007"/>
                  </a:lnTo>
                  <a:lnTo>
                    <a:pt x="0" y="14821"/>
                  </a:lnTo>
                  <a:lnTo>
                    <a:pt x="77" y="14582"/>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25" name="Orne">
              <a:hlinkHover r:id="" action="ppaction://macro?name=Affichage_nom_dept"/>
            </p:cNvPr>
            <p:cNvSpPr>
              <a:spLocks/>
            </p:cNvSpPr>
            <p:nvPr/>
          </p:nvSpPr>
          <p:spPr bwMode="auto">
            <a:xfrm>
              <a:off x="1827784" y="2152650"/>
              <a:ext cx="830262" cy="530225"/>
            </a:xfrm>
            <a:custGeom>
              <a:avLst/>
              <a:gdLst>
                <a:gd name="T0" fmla="*/ 0 w 20000"/>
                <a:gd name="T1" fmla="*/ 10863 h 20000"/>
                <a:gd name="T2" fmla="*/ 1055 w 20000"/>
                <a:gd name="T3" fmla="*/ 12518 h 20000"/>
                <a:gd name="T4" fmla="*/ 2064 w 20000"/>
                <a:gd name="T5" fmla="*/ 11415 h 20000"/>
                <a:gd name="T6" fmla="*/ 2202 w 20000"/>
                <a:gd name="T7" fmla="*/ 12446 h 20000"/>
                <a:gd name="T8" fmla="*/ 4465 w 20000"/>
                <a:gd name="T9" fmla="*/ 10839 h 20000"/>
                <a:gd name="T10" fmla="*/ 5474 w 20000"/>
                <a:gd name="T11" fmla="*/ 11583 h 20000"/>
                <a:gd name="T12" fmla="*/ 6789 w 20000"/>
                <a:gd name="T13" fmla="*/ 9688 h 20000"/>
                <a:gd name="T14" fmla="*/ 7798 w 20000"/>
                <a:gd name="T15" fmla="*/ 10719 h 20000"/>
                <a:gd name="T16" fmla="*/ 7844 w 20000"/>
                <a:gd name="T17" fmla="*/ 12638 h 20000"/>
                <a:gd name="T18" fmla="*/ 8807 w 20000"/>
                <a:gd name="T19" fmla="*/ 12686 h 20000"/>
                <a:gd name="T20" fmla="*/ 8700 w 20000"/>
                <a:gd name="T21" fmla="*/ 14700 h 20000"/>
                <a:gd name="T22" fmla="*/ 12462 w 20000"/>
                <a:gd name="T23" fmla="*/ 12230 h 20000"/>
                <a:gd name="T24" fmla="*/ 13502 w 20000"/>
                <a:gd name="T25" fmla="*/ 13645 h 20000"/>
                <a:gd name="T26" fmla="*/ 13624 w 20000"/>
                <a:gd name="T27" fmla="*/ 16475 h 20000"/>
                <a:gd name="T28" fmla="*/ 17875 w 20000"/>
                <a:gd name="T29" fmla="*/ 19976 h 20000"/>
                <a:gd name="T30" fmla="*/ 17661 w 20000"/>
                <a:gd name="T31" fmla="*/ 17266 h 20000"/>
                <a:gd name="T32" fmla="*/ 17599 w 20000"/>
                <a:gd name="T33" fmla="*/ 17266 h 20000"/>
                <a:gd name="T34" fmla="*/ 19985 w 20000"/>
                <a:gd name="T35" fmla="*/ 13717 h 20000"/>
                <a:gd name="T36" fmla="*/ 18333 w 20000"/>
                <a:gd name="T37" fmla="*/ 7698 h 20000"/>
                <a:gd name="T38" fmla="*/ 16116 w 20000"/>
                <a:gd name="T39" fmla="*/ 1847 h 20000"/>
                <a:gd name="T40" fmla="*/ 14266 w 20000"/>
                <a:gd name="T41" fmla="*/ 1847 h 20000"/>
                <a:gd name="T42" fmla="*/ 14159 w 20000"/>
                <a:gd name="T43" fmla="*/ 216 h 20000"/>
                <a:gd name="T44" fmla="*/ 11070 w 20000"/>
                <a:gd name="T45" fmla="*/ 0 h 20000"/>
                <a:gd name="T46" fmla="*/ 8226 w 20000"/>
                <a:gd name="T47" fmla="*/ 3237 h 20000"/>
                <a:gd name="T48" fmla="*/ 6116 w 20000"/>
                <a:gd name="T49" fmla="*/ 1990 h 20000"/>
                <a:gd name="T50" fmla="*/ 5841 w 20000"/>
                <a:gd name="T51" fmla="*/ 2830 h 20000"/>
                <a:gd name="T52" fmla="*/ 4954 w 20000"/>
                <a:gd name="T53" fmla="*/ 1511 h 20000"/>
                <a:gd name="T54" fmla="*/ 3440 w 20000"/>
                <a:gd name="T55" fmla="*/ 2518 h 20000"/>
                <a:gd name="T56" fmla="*/ 2156 w 20000"/>
                <a:gd name="T57" fmla="*/ 1990 h 20000"/>
                <a:gd name="T58" fmla="*/ 520 w 20000"/>
                <a:gd name="T59" fmla="*/ 4293 h 20000"/>
                <a:gd name="T60" fmla="*/ 1407 w 20000"/>
                <a:gd name="T61" fmla="*/ 7770 h 20000"/>
                <a:gd name="T62" fmla="*/ 0 w 20000"/>
                <a:gd name="T63" fmla="*/ 10576 h 20000"/>
                <a:gd name="T64" fmla="*/ 0 w 20000"/>
                <a:gd name="T65" fmla="*/ 10863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0000" h="20000">
                  <a:moveTo>
                    <a:pt x="0" y="10863"/>
                  </a:moveTo>
                  <a:lnTo>
                    <a:pt x="1055" y="12518"/>
                  </a:lnTo>
                  <a:lnTo>
                    <a:pt x="2064" y="11415"/>
                  </a:lnTo>
                  <a:lnTo>
                    <a:pt x="2202" y="12446"/>
                  </a:lnTo>
                  <a:lnTo>
                    <a:pt x="4465" y="10839"/>
                  </a:lnTo>
                  <a:lnTo>
                    <a:pt x="5474" y="11583"/>
                  </a:lnTo>
                  <a:lnTo>
                    <a:pt x="6789" y="9688"/>
                  </a:lnTo>
                  <a:lnTo>
                    <a:pt x="7798" y="10719"/>
                  </a:lnTo>
                  <a:lnTo>
                    <a:pt x="7844" y="12638"/>
                  </a:lnTo>
                  <a:lnTo>
                    <a:pt x="8807" y="12686"/>
                  </a:lnTo>
                  <a:lnTo>
                    <a:pt x="8700" y="14700"/>
                  </a:lnTo>
                  <a:lnTo>
                    <a:pt x="12462" y="12230"/>
                  </a:lnTo>
                  <a:lnTo>
                    <a:pt x="13502" y="13645"/>
                  </a:lnTo>
                  <a:lnTo>
                    <a:pt x="13624" y="16475"/>
                  </a:lnTo>
                  <a:lnTo>
                    <a:pt x="17875" y="19976"/>
                  </a:lnTo>
                  <a:lnTo>
                    <a:pt x="17661" y="17266"/>
                  </a:lnTo>
                  <a:lnTo>
                    <a:pt x="17599" y="17266"/>
                  </a:lnTo>
                  <a:lnTo>
                    <a:pt x="19985" y="13717"/>
                  </a:lnTo>
                  <a:lnTo>
                    <a:pt x="18333" y="7698"/>
                  </a:lnTo>
                  <a:lnTo>
                    <a:pt x="16116" y="1847"/>
                  </a:lnTo>
                  <a:lnTo>
                    <a:pt x="14266" y="1847"/>
                  </a:lnTo>
                  <a:lnTo>
                    <a:pt x="14159" y="216"/>
                  </a:lnTo>
                  <a:lnTo>
                    <a:pt x="11070" y="0"/>
                  </a:lnTo>
                  <a:lnTo>
                    <a:pt x="8226" y="3237"/>
                  </a:lnTo>
                  <a:lnTo>
                    <a:pt x="6116" y="1990"/>
                  </a:lnTo>
                  <a:lnTo>
                    <a:pt x="5841" y="2830"/>
                  </a:lnTo>
                  <a:lnTo>
                    <a:pt x="4954" y="1511"/>
                  </a:lnTo>
                  <a:lnTo>
                    <a:pt x="3440" y="2518"/>
                  </a:lnTo>
                  <a:lnTo>
                    <a:pt x="2156" y="1990"/>
                  </a:lnTo>
                  <a:lnTo>
                    <a:pt x="520" y="4293"/>
                  </a:lnTo>
                  <a:lnTo>
                    <a:pt x="1407" y="7770"/>
                  </a:lnTo>
                  <a:lnTo>
                    <a:pt x="0" y="10576"/>
                  </a:lnTo>
                  <a:lnTo>
                    <a:pt x="0" y="10863"/>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26" name="Pas-de-Calais">
              <a:hlinkHover r:id="" action="ppaction://macro?name=Affichage_nom_dept"/>
            </p:cNvPr>
            <p:cNvSpPr>
              <a:spLocks/>
            </p:cNvSpPr>
            <p:nvPr/>
          </p:nvSpPr>
          <p:spPr bwMode="auto">
            <a:xfrm>
              <a:off x="2972371" y="774700"/>
              <a:ext cx="695325" cy="676275"/>
            </a:xfrm>
            <a:custGeom>
              <a:avLst/>
              <a:gdLst>
                <a:gd name="T0" fmla="*/ 73 w 20000"/>
                <a:gd name="T1" fmla="*/ 12676 h 20000"/>
                <a:gd name="T2" fmla="*/ 804 w 20000"/>
                <a:gd name="T3" fmla="*/ 13465 h 20000"/>
                <a:gd name="T4" fmla="*/ 2137 w 20000"/>
                <a:gd name="T5" fmla="*/ 12901 h 20000"/>
                <a:gd name="T6" fmla="*/ 4274 w 20000"/>
                <a:gd name="T7" fmla="*/ 13577 h 20000"/>
                <a:gd name="T8" fmla="*/ 6886 w 20000"/>
                <a:gd name="T9" fmla="*/ 16469 h 20000"/>
                <a:gd name="T10" fmla="*/ 10667 w 20000"/>
                <a:gd name="T11" fmla="*/ 15700 h 20000"/>
                <a:gd name="T12" fmla="*/ 11269 w 20000"/>
                <a:gd name="T13" fmla="*/ 16338 h 20000"/>
                <a:gd name="T14" fmla="*/ 9881 w 20000"/>
                <a:gd name="T15" fmla="*/ 17277 h 20000"/>
                <a:gd name="T16" fmla="*/ 10338 w 20000"/>
                <a:gd name="T17" fmla="*/ 18592 h 20000"/>
                <a:gd name="T18" fmla="*/ 11014 w 20000"/>
                <a:gd name="T19" fmla="*/ 17559 h 20000"/>
                <a:gd name="T20" fmla="*/ 12365 w 20000"/>
                <a:gd name="T21" fmla="*/ 17577 h 20000"/>
                <a:gd name="T22" fmla="*/ 13808 w 20000"/>
                <a:gd name="T23" fmla="*/ 18704 h 20000"/>
                <a:gd name="T24" fmla="*/ 13900 w 20000"/>
                <a:gd name="T25" fmla="*/ 17859 h 20000"/>
                <a:gd name="T26" fmla="*/ 14795 w 20000"/>
                <a:gd name="T27" fmla="*/ 18122 h 20000"/>
                <a:gd name="T28" fmla="*/ 14502 w 20000"/>
                <a:gd name="T29" fmla="*/ 19624 h 20000"/>
                <a:gd name="T30" fmla="*/ 15635 w 20000"/>
                <a:gd name="T31" fmla="*/ 18836 h 20000"/>
                <a:gd name="T32" fmla="*/ 15799 w 20000"/>
                <a:gd name="T33" fmla="*/ 19981 h 20000"/>
                <a:gd name="T34" fmla="*/ 18721 w 20000"/>
                <a:gd name="T35" fmla="*/ 19399 h 20000"/>
                <a:gd name="T36" fmla="*/ 19982 w 20000"/>
                <a:gd name="T37" fmla="*/ 15812 h 20000"/>
                <a:gd name="T38" fmla="*/ 17790 w 20000"/>
                <a:gd name="T39" fmla="*/ 15023 h 20000"/>
                <a:gd name="T40" fmla="*/ 18703 w 20000"/>
                <a:gd name="T41" fmla="*/ 14160 h 20000"/>
                <a:gd name="T42" fmla="*/ 17443 w 20000"/>
                <a:gd name="T43" fmla="*/ 12319 h 20000"/>
                <a:gd name="T44" fmla="*/ 18630 w 20000"/>
                <a:gd name="T45" fmla="*/ 11437 h 20000"/>
                <a:gd name="T46" fmla="*/ 17205 w 20000"/>
                <a:gd name="T47" fmla="*/ 10047 h 20000"/>
                <a:gd name="T48" fmla="*/ 15215 w 20000"/>
                <a:gd name="T49" fmla="*/ 9728 h 20000"/>
                <a:gd name="T50" fmla="*/ 16000 w 20000"/>
                <a:gd name="T51" fmla="*/ 7568 h 20000"/>
                <a:gd name="T52" fmla="*/ 15233 w 20000"/>
                <a:gd name="T53" fmla="*/ 6873 h 20000"/>
                <a:gd name="T54" fmla="*/ 14502 w 20000"/>
                <a:gd name="T55" fmla="*/ 8131 h 20000"/>
                <a:gd name="T56" fmla="*/ 9753 w 20000"/>
                <a:gd name="T57" fmla="*/ 6610 h 20000"/>
                <a:gd name="T58" fmla="*/ 9461 w 20000"/>
                <a:gd name="T59" fmla="*/ 5371 h 20000"/>
                <a:gd name="T60" fmla="*/ 10228 w 20000"/>
                <a:gd name="T61" fmla="*/ 4751 h 20000"/>
                <a:gd name="T62" fmla="*/ 7854 w 20000"/>
                <a:gd name="T63" fmla="*/ 3944 h 20000"/>
                <a:gd name="T64" fmla="*/ 6466 w 20000"/>
                <a:gd name="T65" fmla="*/ 0 h 20000"/>
                <a:gd name="T66" fmla="*/ 4475 w 20000"/>
                <a:gd name="T67" fmla="*/ 131 h 20000"/>
                <a:gd name="T68" fmla="*/ 0 w 20000"/>
                <a:gd name="T69" fmla="*/ 2554 h 20000"/>
                <a:gd name="T70" fmla="*/ 73 w 20000"/>
                <a:gd name="T71" fmla="*/ 12676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000" h="20000">
                  <a:moveTo>
                    <a:pt x="73" y="12676"/>
                  </a:moveTo>
                  <a:lnTo>
                    <a:pt x="804" y="13465"/>
                  </a:lnTo>
                  <a:lnTo>
                    <a:pt x="2137" y="12901"/>
                  </a:lnTo>
                  <a:lnTo>
                    <a:pt x="4274" y="13577"/>
                  </a:lnTo>
                  <a:lnTo>
                    <a:pt x="6886" y="16469"/>
                  </a:lnTo>
                  <a:lnTo>
                    <a:pt x="10667" y="15700"/>
                  </a:lnTo>
                  <a:lnTo>
                    <a:pt x="11269" y="16338"/>
                  </a:lnTo>
                  <a:lnTo>
                    <a:pt x="9881" y="17277"/>
                  </a:lnTo>
                  <a:lnTo>
                    <a:pt x="10338" y="18592"/>
                  </a:lnTo>
                  <a:lnTo>
                    <a:pt x="11014" y="17559"/>
                  </a:lnTo>
                  <a:lnTo>
                    <a:pt x="12365" y="17577"/>
                  </a:lnTo>
                  <a:lnTo>
                    <a:pt x="13808" y="18704"/>
                  </a:lnTo>
                  <a:lnTo>
                    <a:pt x="13900" y="17859"/>
                  </a:lnTo>
                  <a:lnTo>
                    <a:pt x="14795" y="18122"/>
                  </a:lnTo>
                  <a:lnTo>
                    <a:pt x="14502" y="19624"/>
                  </a:lnTo>
                  <a:lnTo>
                    <a:pt x="15635" y="18836"/>
                  </a:lnTo>
                  <a:lnTo>
                    <a:pt x="15799" y="19981"/>
                  </a:lnTo>
                  <a:lnTo>
                    <a:pt x="18721" y="19399"/>
                  </a:lnTo>
                  <a:lnTo>
                    <a:pt x="19982" y="15812"/>
                  </a:lnTo>
                  <a:lnTo>
                    <a:pt x="17790" y="15023"/>
                  </a:lnTo>
                  <a:lnTo>
                    <a:pt x="18703" y="14160"/>
                  </a:lnTo>
                  <a:lnTo>
                    <a:pt x="17443" y="12319"/>
                  </a:lnTo>
                  <a:lnTo>
                    <a:pt x="18630" y="11437"/>
                  </a:lnTo>
                  <a:lnTo>
                    <a:pt x="17205" y="10047"/>
                  </a:lnTo>
                  <a:lnTo>
                    <a:pt x="15215" y="9728"/>
                  </a:lnTo>
                  <a:lnTo>
                    <a:pt x="16000" y="7568"/>
                  </a:lnTo>
                  <a:lnTo>
                    <a:pt x="15233" y="6873"/>
                  </a:lnTo>
                  <a:lnTo>
                    <a:pt x="14502" y="8131"/>
                  </a:lnTo>
                  <a:lnTo>
                    <a:pt x="9753" y="6610"/>
                  </a:lnTo>
                  <a:lnTo>
                    <a:pt x="9461" y="5371"/>
                  </a:lnTo>
                  <a:lnTo>
                    <a:pt x="10228" y="4751"/>
                  </a:lnTo>
                  <a:lnTo>
                    <a:pt x="7854" y="3944"/>
                  </a:lnTo>
                  <a:lnTo>
                    <a:pt x="6466" y="0"/>
                  </a:lnTo>
                  <a:lnTo>
                    <a:pt x="4475" y="131"/>
                  </a:lnTo>
                  <a:lnTo>
                    <a:pt x="0" y="2554"/>
                  </a:lnTo>
                  <a:lnTo>
                    <a:pt x="73" y="12676"/>
                  </a:lnTo>
                  <a:close/>
                </a:path>
              </a:pathLst>
            </a:custGeom>
            <a:solidFill>
              <a:srgbClr val="00B050"/>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27" name="Puy-de-Dôme">
              <a:hlinkHover r:id="" action="ppaction://macro?name=Affichage_nom_dept"/>
            </p:cNvPr>
            <p:cNvSpPr>
              <a:spLocks/>
            </p:cNvSpPr>
            <p:nvPr/>
          </p:nvSpPr>
          <p:spPr bwMode="auto">
            <a:xfrm>
              <a:off x="3275584" y="4030663"/>
              <a:ext cx="766762" cy="658812"/>
            </a:xfrm>
            <a:custGeom>
              <a:avLst/>
              <a:gdLst>
                <a:gd name="T0" fmla="*/ 182 w 20000"/>
                <a:gd name="T1" fmla="*/ 8428 h 20000"/>
                <a:gd name="T2" fmla="*/ 2831 w 20000"/>
                <a:gd name="T3" fmla="*/ 5632 h 20000"/>
                <a:gd name="T4" fmla="*/ 2252 w 20000"/>
                <a:gd name="T5" fmla="*/ 2237 h 20000"/>
                <a:gd name="T6" fmla="*/ 3079 w 20000"/>
                <a:gd name="T7" fmla="*/ 2642 h 20000"/>
                <a:gd name="T8" fmla="*/ 4338 w 20000"/>
                <a:gd name="T9" fmla="*/ 579 h 20000"/>
                <a:gd name="T10" fmla="*/ 5248 w 20000"/>
                <a:gd name="T11" fmla="*/ 1003 h 20000"/>
                <a:gd name="T12" fmla="*/ 5464 w 20000"/>
                <a:gd name="T13" fmla="*/ 135 h 20000"/>
                <a:gd name="T14" fmla="*/ 6705 w 20000"/>
                <a:gd name="T15" fmla="*/ 0 h 20000"/>
                <a:gd name="T16" fmla="*/ 7285 w 20000"/>
                <a:gd name="T17" fmla="*/ 2681 h 20000"/>
                <a:gd name="T18" fmla="*/ 9851 w 20000"/>
                <a:gd name="T19" fmla="*/ 3857 h 20000"/>
                <a:gd name="T20" fmla="*/ 13228 w 20000"/>
                <a:gd name="T21" fmla="*/ 3857 h 20000"/>
                <a:gd name="T22" fmla="*/ 13427 w 20000"/>
                <a:gd name="T23" fmla="*/ 4976 h 20000"/>
                <a:gd name="T24" fmla="*/ 14950 w 20000"/>
                <a:gd name="T25" fmla="*/ 4725 h 20000"/>
                <a:gd name="T26" fmla="*/ 16242 w 20000"/>
                <a:gd name="T27" fmla="*/ 6557 h 20000"/>
                <a:gd name="T28" fmla="*/ 17036 w 20000"/>
                <a:gd name="T29" fmla="*/ 7502 h 20000"/>
                <a:gd name="T30" fmla="*/ 16275 w 20000"/>
                <a:gd name="T31" fmla="*/ 9527 h 20000"/>
                <a:gd name="T32" fmla="*/ 19983 w 20000"/>
                <a:gd name="T33" fmla="*/ 15718 h 20000"/>
                <a:gd name="T34" fmla="*/ 18891 w 20000"/>
                <a:gd name="T35" fmla="*/ 18631 h 20000"/>
                <a:gd name="T36" fmla="*/ 16142 w 20000"/>
                <a:gd name="T37" fmla="*/ 18052 h 20000"/>
                <a:gd name="T38" fmla="*/ 15414 w 20000"/>
                <a:gd name="T39" fmla="*/ 18959 h 20000"/>
                <a:gd name="T40" fmla="*/ 13808 w 20000"/>
                <a:gd name="T41" fmla="*/ 17203 h 20000"/>
                <a:gd name="T42" fmla="*/ 12053 w 20000"/>
                <a:gd name="T43" fmla="*/ 17203 h 20000"/>
                <a:gd name="T44" fmla="*/ 8957 w 20000"/>
                <a:gd name="T45" fmla="*/ 18708 h 20000"/>
                <a:gd name="T46" fmla="*/ 7699 w 20000"/>
                <a:gd name="T47" fmla="*/ 19981 h 20000"/>
                <a:gd name="T48" fmla="*/ 6126 w 20000"/>
                <a:gd name="T49" fmla="*/ 17994 h 20000"/>
                <a:gd name="T50" fmla="*/ 3957 w 20000"/>
                <a:gd name="T51" fmla="*/ 17975 h 20000"/>
                <a:gd name="T52" fmla="*/ 3659 w 20000"/>
                <a:gd name="T53" fmla="*/ 16856 h 20000"/>
                <a:gd name="T54" fmla="*/ 1424 w 20000"/>
                <a:gd name="T55" fmla="*/ 15931 h 20000"/>
                <a:gd name="T56" fmla="*/ 1242 w 20000"/>
                <a:gd name="T57" fmla="*/ 10550 h 20000"/>
                <a:gd name="T58" fmla="*/ 0 w 20000"/>
                <a:gd name="T59" fmla="*/ 8640 h 20000"/>
                <a:gd name="T60" fmla="*/ 182 w 20000"/>
                <a:gd name="T61" fmla="*/ 8428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0000" h="20000">
                  <a:moveTo>
                    <a:pt x="182" y="8428"/>
                  </a:moveTo>
                  <a:lnTo>
                    <a:pt x="2831" y="5632"/>
                  </a:lnTo>
                  <a:lnTo>
                    <a:pt x="2252" y="2237"/>
                  </a:lnTo>
                  <a:lnTo>
                    <a:pt x="3079" y="2642"/>
                  </a:lnTo>
                  <a:lnTo>
                    <a:pt x="4338" y="579"/>
                  </a:lnTo>
                  <a:lnTo>
                    <a:pt x="5248" y="1003"/>
                  </a:lnTo>
                  <a:lnTo>
                    <a:pt x="5464" y="135"/>
                  </a:lnTo>
                  <a:lnTo>
                    <a:pt x="6705" y="0"/>
                  </a:lnTo>
                  <a:lnTo>
                    <a:pt x="7285" y="2681"/>
                  </a:lnTo>
                  <a:lnTo>
                    <a:pt x="9851" y="3857"/>
                  </a:lnTo>
                  <a:lnTo>
                    <a:pt x="13228" y="3857"/>
                  </a:lnTo>
                  <a:lnTo>
                    <a:pt x="13427" y="4976"/>
                  </a:lnTo>
                  <a:lnTo>
                    <a:pt x="14950" y="4725"/>
                  </a:lnTo>
                  <a:lnTo>
                    <a:pt x="16242" y="6557"/>
                  </a:lnTo>
                  <a:lnTo>
                    <a:pt x="17036" y="7502"/>
                  </a:lnTo>
                  <a:lnTo>
                    <a:pt x="16275" y="9527"/>
                  </a:lnTo>
                  <a:lnTo>
                    <a:pt x="19983" y="15718"/>
                  </a:lnTo>
                  <a:lnTo>
                    <a:pt x="18891" y="18631"/>
                  </a:lnTo>
                  <a:lnTo>
                    <a:pt x="16142" y="18052"/>
                  </a:lnTo>
                  <a:lnTo>
                    <a:pt x="15414" y="18959"/>
                  </a:lnTo>
                  <a:lnTo>
                    <a:pt x="13808" y="17203"/>
                  </a:lnTo>
                  <a:lnTo>
                    <a:pt x="12053" y="17203"/>
                  </a:lnTo>
                  <a:lnTo>
                    <a:pt x="8957" y="18708"/>
                  </a:lnTo>
                  <a:lnTo>
                    <a:pt x="7699" y="19981"/>
                  </a:lnTo>
                  <a:lnTo>
                    <a:pt x="6126" y="17994"/>
                  </a:lnTo>
                  <a:lnTo>
                    <a:pt x="3957" y="17975"/>
                  </a:lnTo>
                  <a:lnTo>
                    <a:pt x="3659" y="16856"/>
                  </a:lnTo>
                  <a:lnTo>
                    <a:pt x="1424" y="15931"/>
                  </a:lnTo>
                  <a:lnTo>
                    <a:pt x="1242" y="10550"/>
                  </a:lnTo>
                  <a:lnTo>
                    <a:pt x="0" y="8640"/>
                  </a:lnTo>
                  <a:lnTo>
                    <a:pt x="182" y="8428"/>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28" name="Pyrénées-Atlantiques">
              <a:hlinkHover r:id="" action="ppaction://macro?name=Affichage_nom_dept"/>
            </p:cNvPr>
            <p:cNvSpPr>
              <a:spLocks/>
            </p:cNvSpPr>
            <p:nvPr/>
          </p:nvSpPr>
          <p:spPr bwMode="auto">
            <a:xfrm>
              <a:off x="1175321" y="5802313"/>
              <a:ext cx="904875" cy="547687"/>
            </a:xfrm>
            <a:custGeom>
              <a:avLst/>
              <a:gdLst>
                <a:gd name="T0" fmla="*/ 603 w 20000"/>
                <a:gd name="T1" fmla="*/ 5970 h 20000"/>
                <a:gd name="T2" fmla="*/ 1739 w 20000"/>
                <a:gd name="T3" fmla="*/ 5970 h 20000"/>
                <a:gd name="T4" fmla="*/ 1823 w 20000"/>
                <a:gd name="T5" fmla="*/ 7178 h 20000"/>
                <a:gd name="T6" fmla="*/ 2777 w 20000"/>
                <a:gd name="T7" fmla="*/ 6318 h 20000"/>
                <a:gd name="T8" fmla="*/ 4109 w 20000"/>
                <a:gd name="T9" fmla="*/ 7085 h 20000"/>
                <a:gd name="T10" fmla="*/ 3997 w 20000"/>
                <a:gd name="T11" fmla="*/ 9965 h 20000"/>
                <a:gd name="T12" fmla="*/ 3212 w 20000"/>
                <a:gd name="T13" fmla="*/ 11429 h 20000"/>
                <a:gd name="T14" fmla="*/ 3534 w 20000"/>
                <a:gd name="T15" fmla="*/ 12590 h 20000"/>
                <a:gd name="T16" fmla="*/ 4488 w 20000"/>
                <a:gd name="T17" fmla="*/ 13055 h 20000"/>
                <a:gd name="T18" fmla="*/ 4797 w 20000"/>
                <a:gd name="T19" fmla="*/ 11196 h 20000"/>
                <a:gd name="T20" fmla="*/ 5358 w 20000"/>
                <a:gd name="T21" fmla="*/ 11150 h 20000"/>
                <a:gd name="T22" fmla="*/ 5470 w 20000"/>
                <a:gd name="T23" fmla="*/ 12915 h 20000"/>
                <a:gd name="T24" fmla="*/ 8696 w 20000"/>
                <a:gd name="T25" fmla="*/ 15261 h 20000"/>
                <a:gd name="T26" fmla="*/ 11108 w 20000"/>
                <a:gd name="T27" fmla="*/ 15377 h 20000"/>
                <a:gd name="T28" fmla="*/ 12903 w 20000"/>
                <a:gd name="T29" fmla="*/ 19977 h 20000"/>
                <a:gd name="T30" fmla="*/ 13731 w 20000"/>
                <a:gd name="T31" fmla="*/ 19071 h 20000"/>
                <a:gd name="T32" fmla="*/ 15891 w 20000"/>
                <a:gd name="T33" fmla="*/ 18815 h 20000"/>
                <a:gd name="T34" fmla="*/ 15778 w 20000"/>
                <a:gd name="T35" fmla="*/ 17027 h 20000"/>
                <a:gd name="T36" fmla="*/ 19986 w 20000"/>
                <a:gd name="T37" fmla="*/ 6667 h 20000"/>
                <a:gd name="T38" fmla="*/ 19691 w 20000"/>
                <a:gd name="T39" fmla="*/ 4135 h 20000"/>
                <a:gd name="T40" fmla="*/ 19018 w 20000"/>
                <a:gd name="T41" fmla="*/ 4855 h 20000"/>
                <a:gd name="T42" fmla="*/ 19523 w 20000"/>
                <a:gd name="T43" fmla="*/ 3438 h 20000"/>
                <a:gd name="T44" fmla="*/ 18752 w 20000"/>
                <a:gd name="T45" fmla="*/ 534 h 20000"/>
                <a:gd name="T46" fmla="*/ 17209 w 20000"/>
                <a:gd name="T47" fmla="*/ 302 h 20000"/>
                <a:gd name="T48" fmla="*/ 14979 w 20000"/>
                <a:gd name="T49" fmla="*/ 1022 h 20000"/>
                <a:gd name="T50" fmla="*/ 14741 w 20000"/>
                <a:gd name="T51" fmla="*/ 0 h 20000"/>
                <a:gd name="T52" fmla="*/ 13058 w 20000"/>
                <a:gd name="T53" fmla="*/ 1161 h 20000"/>
                <a:gd name="T54" fmla="*/ 11360 w 20000"/>
                <a:gd name="T55" fmla="*/ 0 h 20000"/>
                <a:gd name="T56" fmla="*/ 7223 w 20000"/>
                <a:gd name="T57" fmla="*/ 1882 h 20000"/>
                <a:gd name="T58" fmla="*/ 6928 w 20000"/>
                <a:gd name="T59" fmla="*/ 372 h 20000"/>
                <a:gd name="T60" fmla="*/ 4684 w 20000"/>
                <a:gd name="T61" fmla="*/ 1510 h 20000"/>
                <a:gd name="T62" fmla="*/ 3324 w 20000"/>
                <a:gd name="T63" fmla="*/ 557 h 20000"/>
                <a:gd name="T64" fmla="*/ 3100 w 20000"/>
                <a:gd name="T65" fmla="*/ 372 h 20000"/>
                <a:gd name="T66" fmla="*/ 1360 w 20000"/>
                <a:gd name="T67" fmla="*/ 3740 h 20000"/>
                <a:gd name="T68" fmla="*/ 0 w 20000"/>
                <a:gd name="T69" fmla="*/ 3972 h 20000"/>
                <a:gd name="T70" fmla="*/ 603 w 20000"/>
                <a:gd name="T71" fmla="*/ 5970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000" h="20000">
                  <a:moveTo>
                    <a:pt x="603" y="5970"/>
                  </a:moveTo>
                  <a:lnTo>
                    <a:pt x="1739" y="5970"/>
                  </a:lnTo>
                  <a:lnTo>
                    <a:pt x="1823" y="7178"/>
                  </a:lnTo>
                  <a:lnTo>
                    <a:pt x="2777" y="6318"/>
                  </a:lnTo>
                  <a:lnTo>
                    <a:pt x="4109" y="7085"/>
                  </a:lnTo>
                  <a:lnTo>
                    <a:pt x="3997" y="9965"/>
                  </a:lnTo>
                  <a:lnTo>
                    <a:pt x="3212" y="11429"/>
                  </a:lnTo>
                  <a:lnTo>
                    <a:pt x="3534" y="12590"/>
                  </a:lnTo>
                  <a:lnTo>
                    <a:pt x="4488" y="13055"/>
                  </a:lnTo>
                  <a:lnTo>
                    <a:pt x="4797" y="11196"/>
                  </a:lnTo>
                  <a:lnTo>
                    <a:pt x="5358" y="11150"/>
                  </a:lnTo>
                  <a:lnTo>
                    <a:pt x="5470" y="12915"/>
                  </a:lnTo>
                  <a:lnTo>
                    <a:pt x="8696" y="15261"/>
                  </a:lnTo>
                  <a:lnTo>
                    <a:pt x="11108" y="15377"/>
                  </a:lnTo>
                  <a:lnTo>
                    <a:pt x="12903" y="19977"/>
                  </a:lnTo>
                  <a:lnTo>
                    <a:pt x="13731" y="19071"/>
                  </a:lnTo>
                  <a:lnTo>
                    <a:pt x="15891" y="18815"/>
                  </a:lnTo>
                  <a:lnTo>
                    <a:pt x="15778" y="17027"/>
                  </a:lnTo>
                  <a:lnTo>
                    <a:pt x="19986" y="6667"/>
                  </a:lnTo>
                  <a:lnTo>
                    <a:pt x="19691" y="4135"/>
                  </a:lnTo>
                  <a:lnTo>
                    <a:pt x="19018" y="4855"/>
                  </a:lnTo>
                  <a:lnTo>
                    <a:pt x="19523" y="3438"/>
                  </a:lnTo>
                  <a:lnTo>
                    <a:pt x="18752" y="534"/>
                  </a:lnTo>
                  <a:lnTo>
                    <a:pt x="17209" y="302"/>
                  </a:lnTo>
                  <a:lnTo>
                    <a:pt x="14979" y="1022"/>
                  </a:lnTo>
                  <a:lnTo>
                    <a:pt x="14741" y="0"/>
                  </a:lnTo>
                  <a:lnTo>
                    <a:pt x="13058" y="1161"/>
                  </a:lnTo>
                  <a:lnTo>
                    <a:pt x="11360" y="0"/>
                  </a:lnTo>
                  <a:lnTo>
                    <a:pt x="7223" y="1882"/>
                  </a:lnTo>
                  <a:lnTo>
                    <a:pt x="6928" y="372"/>
                  </a:lnTo>
                  <a:lnTo>
                    <a:pt x="4684" y="1510"/>
                  </a:lnTo>
                  <a:lnTo>
                    <a:pt x="3324" y="557"/>
                  </a:lnTo>
                  <a:lnTo>
                    <a:pt x="3100" y="372"/>
                  </a:lnTo>
                  <a:lnTo>
                    <a:pt x="1360" y="3740"/>
                  </a:lnTo>
                  <a:lnTo>
                    <a:pt x="0" y="3972"/>
                  </a:lnTo>
                  <a:lnTo>
                    <a:pt x="603" y="5970"/>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29" name="Hautes-Pyrénées">
              <a:hlinkHover r:id="" action="ppaction://macro?name=Affichage_nom_dept"/>
            </p:cNvPr>
            <p:cNvSpPr>
              <a:spLocks/>
            </p:cNvSpPr>
            <p:nvPr/>
          </p:nvSpPr>
          <p:spPr bwMode="auto">
            <a:xfrm>
              <a:off x="1888109" y="5803900"/>
              <a:ext cx="492125" cy="644525"/>
            </a:xfrm>
            <a:custGeom>
              <a:avLst/>
              <a:gdLst>
                <a:gd name="T0" fmla="*/ 206 w 20000"/>
                <a:gd name="T1" fmla="*/ 15925 h 20000"/>
                <a:gd name="T2" fmla="*/ 3200 w 20000"/>
                <a:gd name="T3" fmla="*/ 17106 h 20000"/>
                <a:gd name="T4" fmla="*/ 5213 w 20000"/>
                <a:gd name="T5" fmla="*/ 19331 h 20000"/>
                <a:gd name="T6" fmla="*/ 10116 w 20000"/>
                <a:gd name="T7" fmla="*/ 18622 h 20000"/>
                <a:gd name="T8" fmla="*/ 12439 w 20000"/>
                <a:gd name="T9" fmla="*/ 19980 h 20000"/>
                <a:gd name="T10" fmla="*/ 13858 w 20000"/>
                <a:gd name="T11" fmla="*/ 18996 h 20000"/>
                <a:gd name="T12" fmla="*/ 16361 w 20000"/>
                <a:gd name="T13" fmla="*/ 19606 h 20000"/>
                <a:gd name="T14" fmla="*/ 15690 w 20000"/>
                <a:gd name="T15" fmla="*/ 18799 h 20000"/>
                <a:gd name="T16" fmla="*/ 15897 w 20000"/>
                <a:gd name="T17" fmla="*/ 18465 h 20000"/>
                <a:gd name="T18" fmla="*/ 16465 w 20000"/>
                <a:gd name="T19" fmla="*/ 15728 h 20000"/>
                <a:gd name="T20" fmla="*/ 18065 w 20000"/>
                <a:gd name="T21" fmla="*/ 16161 h 20000"/>
                <a:gd name="T22" fmla="*/ 19974 w 20000"/>
                <a:gd name="T23" fmla="*/ 14035 h 20000"/>
                <a:gd name="T24" fmla="*/ 19200 w 20000"/>
                <a:gd name="T25" fmla="*/ 12500 h 20000"/>
                <a:gd name="T26" fmla="*/ 17497 w 20000"/>
                <a:gd name="T27" fmla="*/ 13031 h 20000"/>
                <a:gd name="T28" fmla="*/ 18219 w 20000"/>
                <a:gd name="T29" fmla="*/ 11634 h 20000"/>
                <a:gd name="T30" fmla="*/ 16000 w 20000"/>
                <a:gd name="T31" fmla="*/ 10354 h 20000"/>
                <a:gd name="T32" fmla="*/ 19484 w 20000"/>
                <a:gd name="T33" fmla="*/ 6654 h 20000"/>
                <a:gd name="T34" fmla="*/ 13961 w 20000"/>
                <a:gd name="T35" fmla="*/ 5768 h 20000"/>
                <a:gd name="T36" fmla="*/ 13239 w 20000"/>
                <a:gd name="T37" fmla="*/ 4803 h 20000"/>
                <a:gd name="T38" fmla="*/ 10890 w 20000"/>
                <a:gd name="T39" fmla="*/ 5118 h 20000"/>
                <a:gd name="T40" fmla="*/ 9626 w 20000"/>
                <a:gd name="T41" fmla="*/ 1969 h 20000"/>
                <a:gd name="T42" fmla="*/ 7148 w 20000"/>
                <a:gd name="T43" fmla="*/ 0 h 20000"/>
                <a:gd name="T44" fmla="*/ 5497 w 20000"/>
                <a:gd name="T45" fmla="*/ 433 h 20000"/>
                <a:gd name="T46" fmla="*/ 6916 w 20000"/>
                <a:gd name="T47" fmla="*/ 2894 h 20000"/>
                <a:gd name="T48" fmla="*/ 5961 w 20000"/>
                <a:gd name="T49" fmla="*/ 4075 h 20000"/>
                <a:gd name="T50" fmla="*/ 7226 w 20000"/>
                <a:gd name="T51" fmla="*/ 3465 h 20000"/>
                <a:gd name="T52" fmla="*/ 7742 w 20000"/>
                <a:gd name="T53" fmla="*/ 5610 h 20000"/>
                <a:gd name="T54" fmla="*/ 0 w 20000"/>
                <a:gd name="T55" fmla="*/ 14409 h 20000"/>
                <a:gd name="T56" fmla="*/ 206 w 20000"/>
                <a:gd name="T57" fmla="*/ 15925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0000" h="20000">
                  <a:moveTo>
                    <a:pt x="206" y="15925"/>
                  </a:moveTo>
                  <a:lnTo>
                    <a:pt x="3200" y="17106"/>
                  </a:lnTo>
                  <a:lnTo>
                    <a:pt x="5213" y="19331"/>
                  </a:lnTo>
                  <a:lnTo>
                    <a:pt x="10116" y="18622"/>
                  </a:lnTo>
                  <a:lnTo>
                    <a:pt x="12439" y="19980"/>
                  </a:lnTo>
                  <a:lnTo>
                    <a:pt x="13858" y="18996"/>
                  </a:lnTo>
                  <a:lnTo>
                    <a:pt x="16361" y="19606"/>
                  </a:lnTo>
                  <a:lnTo>
                    <a:pt x="15690" y="18799"/>
                  </a:lnTo>
                  <a:lnTo>
                    <a:pt x="15897" y="18465"/>
                  </a:lnTo>
                  <a:lnTo>
                    <a:pt x="16465" y="15728"/>
                  </a:lnTo>
                  <a:lnTo>
                    <a:pt x="18065" y="16161"/>
                  </a:lnTo>
                  <a:lnTo>
                    <a:pt x="19974" y="14035"/>
                  </a:lnTo>
                  <a:lnTo>
                    <a:pt x="19200" y="12500"/>
                  </a:lnTo>
                  <a:lnTo>
                    <a:pt x="17497" y="13031"/>
                  </a:lnTo>
                  <a:lnTo>
                    <a:pt x="18219" y="11634"/>
                  </a:lnTo>
                  <a:lnTo>
                    <a:pt x="16000" y="10354"/>
                  </a:lnTo>
                  <a:lnTo>
                    <a:pt x="19484" y="6654"/>
                  </a:lnTo>
                  <a:lnTo>
                    <a:pt x="13961" y="5768"/>
                  </a:lnTo>
                  <a:lnTo>
                    <a:pt x="13239" y="4803"/>
                  </a:lnTo>
                  <a:lnTo>
                    <a:pt x="10890" y="5118"/>
                  </a:lnTo>
                  <a:lnTo>
                    <a:pt x="9626" y="1969"/>
                  </a:lnTo>
                  <a:lnTo>
                    <a:pt x="7148" y="0"/>
                  </a:lnTo>
                  <a:lnTo>
                    <a:pt x="5497" y="433"/>
                  </a:lnTo>
                  <a:lnTo>
                    <a:pt x="6916" y="2894"/>
                  </a:lnTo>
                  <a:lnTo>
                    <a:pt x="5961" y="4075"/>
                  </a:lnTo>
                  <a:lnTo>
                    <a:pt x="7226" y="3465"/>
                  </a:lnTo>
                  <a:lnTo>
                    <a:pt x="7742" y="5610"/>
                  </a:lnTo>
                  <a:lnTo>
                    <a:pt x="0" y="14409"/>
                  </a:lnTo>
                  <a:lnTo>
                    <a:pt x="206" y="15925"/>
                  </a:lnTo>
                  <a:close/>
                </a:path>
              </a:pathLst>
            </a:custGeom>
            <a:solidFill>
              <a:srgbClr val="00B050"/>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30" name="Pyrénées-Orientales">
              <a:hlinkHover r:id="" action="ppaction://macro?name=Affichage_nom_dept"/>
            </p:cNvPr>
            <p:cNvSpPr>
              <a:spLocks/>
            </p:cNvSpPr>
            <p:nvPr/>
          </p:nvSpPr>
          <p:spPr bwMode="auto">
            <a:xfrm>
              <a:off x="2918396" y="6311900"/>
              <a:ext cx="730250" cy="398463"/>
            </a:xfrm>
            <a:custGeom>
              <a:avLst/>
              <a:gdLst>
                <a:gd name="T0" fmla="*/ 0 w 20000"/>
                <a:gd name="T1" fmla="*/ 14172 h 20000"/>
                <a:gd name="T2" fmla="*/ 2765 w 20000"/>
                <a:gd name="T3" fmla="*/ 15796 h 20000"/>
                <a:gd name="T4" fmla="*/ 3913 w 20000"/>
                <a:gd name="T5" fmla="*/ 19395 h 20000"/>
                <a:gd name="T6" fmla="*/ 7322 w 20000"/>
                <a:gd name="T7" fmla="*/ 16433 h 20000"/>
                <a:gd name="T8" fmla="*/ 11183 w 20000"/>
                <a:gd name="T9" fmla="*/ 19968 h 20000"/>
                <a:gd name="T10" fmla="*/ 13078 w 20000"/>
                <a:gd name="T11" fmla="*/ 19713 h 20000"/>
                <a:gd name="T12" fmla="*/ 13130 w 20000"/>
                <a:gd name="T13" fmla="*/ 17516 h 20000"/>
                <a:gd name="T14" fmla="*/ 16870 w 20000"/>
                <a:gd name="T15" fmla="*/ 15127 h 20000"/>
                <a:gd name="T16" fmla="*/ 19983 w 20000"/>
                <a:gd name="T17" fmla="*/ 16624 h 20000"/>
                <a:gd name="T18" fmla="*/ 19478 w 20000"/>
                <a:gd name="T19" fmla="*/ 13885 h 20000"/>
                <a:gd name="T20" fmla="*/ 18348 w 20000"/>
                <a:gd name="T21" fmla="*/ 12962 h 20000"/>
                <a:gd name="T22" fmla="*/ 18122 w 20000"/>
                <a:gd name="T23" fmla="*/ 2739 h 20000"/>
                <a:gd name="T24" fmla="*/ 17948 w 20000"/>
                <a:gd name="T25" fmla="*/ 2516 h 20000"/>
                <a:gd name="T26" fmla="*/ 17270 w 20000"/>
                <a:gd name="T27" fmla="*/ 3949 h 20000"/>
                <a:gd name="T28" fmla="*/ 17217 w 20000"/>
                <a:gd name="T29" fmla="*/ 1752 h 20000"/>
                <a:gd name="T30" fmla="*/ 15774 w 20000"/>
                <a:gd name="T31" fmla="*/ 0 h 20000"/>
                <a:gd name="T32" fmla="*/ 13948 w 20000"/>
                <a:gd name="T33" fmla="*/ 2898 h 20000"/>
                <a:gd name="T34" fmla="*/ 8939 w 20000"/>
                <a:gd name="T35" fmla="*/ 2325 h 20000"/>
                <a:gd name="T36" fmla="*/ 8330 w 20000"/>
                <a:gd name="T37" fmla="*/ 2739 h 20000"/>
                <a:gd name="T38" fmla="*/ 8748 w 20000"/>
                <a:gd name="T39" fmla="*/ 6178 h 20000"/>
                <a:gd name="T40" fmla="*/ 6052 w 20000"/>
                <a:gd name="T41" fmla="*/ 8567 h 20000"/>
                <a:gd name="T42" fmla="*/ 3843 w 20000"/>
                <a:gd name="T43" fmla="*/ 8662 h 20000"/>
                <a:gd name="T44" fmla="*/ 765 w 20000"/>
                <a:gd name="T45" fmla="*/ 11529 h 20000"/>
                <a:gd name="T46" fmla="*/ 0 w 20000"/>
                <a:gd name="T47" fmla="*/ 14172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0000" h="20000">
                  <a:moveTo>
                    <a:pt x="0" y="14172"/>
                  </a:moveTo>
                  <a:lnTo>
                    <a:pt x="2765" y="15796"/>
                  </a:lnTo>
                  <a:lnTo>
                    <a:pt x="3913" y="19395"/>
                  </a:lnTo>
                  <a:lnTo>
                    <a:pt x="7322" y="16433"/>
                  </a:lnTo>
                  <a:lnTo>
                    <a:pt x="11183" y="19968"/>
                  </a:lnTo>
                  <a:lnTo>
                    <a:pt x="13078" y="19713"/>
                  </a:lnTo>
                  <a:lnTo>
                    <a:pt x="13130" y="17516"/>
                  </a:lnTo>
                  <a:lnTo>
                    <a:pt x="16870" y="15127"/>
                  </a:lnTo>
                  <a:lnTo>
                    <a:pt x="19983" y="16624"/>
                  </a:lnTo>
                  <a:lnTo>
                    <a:pt x="19478" y="13885"/>
                  </a:lnTo>
                  <a:lnTo>
                    <a:pt x="18348" y="12962"/>
                  </a:lnTo>
                  <a:lnTo>
                    <a:pt x="18122" y="2739"/>
                  </a:lnTo>
                  <a:lnTo>
                    <a:pt x="17948" y="2516"/>
                  </a:lnTo>
                  <a:lnTo>
                    <a:pt x="17270" y="3949"/>
                  </a:lnTo>
                  <a:lnTo>
                    <a:pt x="17217" y="1752"/>
                  </a:lnTo>
                  <a:lnTo>
                    <a:pt x="15774" y="0"/>
                  </a:lnTo>
                  <a:lnTo>
                    <a:pt x="13948" y="2898"/>
                  </a:lnTo>
                  <a:lnTo>
                    <a:pt x="8939" y="2325"/>
                  </a:lnTo>
                  <a:lnTo>
                    <a:pt x="8330" y="2739"/>
                  </a:lnTo>
                  <a:lnTo>
                    <a:pt x="8748" y="6178"/>
                  </a:lnTo>
                  <a:lnTo>
                    <a:pt x="6052" y="8567"/>
                  </a:lnTo>
                  <a:lnTo>
                    <a:pt x="3843" y="8662"/>
                  </a:lnTo>
                  <a:lnTo>
                    <a:pt x="765" y="11529"/>
                  </a:lnTo>
                  <a:lnTo>
                    <a:pt x="0" y="14172"/>
                  </a:lnTo>
                  <a:close/>
                </a:path>
              </a:pathLst>
            </a:custGeom>
            <a:solidFill>
              <a:schemeClr val="tx2">
                <a:lumMod val="40000"/>
                <a:lumOff val="60000"/>
              </a:schemeClr>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31" name="Bas-Rhin">
              <a:hlinkHover r:id="" action="ppaction://macro?name=Affichage_nom_dept"/>
            </p:cNvPr>
            <p:cNvSpPr>
              <a:spLocks/>
            </p:cNvSpPr>
            <p:nvPr/>
          </p:nvSpPr>
          <p:spPr bwMode="auto">
            <a:xfrm>
              <a:off x="5356796" y="2054225"/>
              <a:ext cx="576263" cy="650875"/>
            </a:xfrm>
            <a:custGeom>
              <a:avLst/>
              <a:gdLst>
                <a:gd name="T0" fmla="*/ 0 w 20000"/>
                <a:gd name="T1" fmla="*/ 3356 h 20000"/>
                <a:gd name="T2" fmla="*/ 1279 w 20000"/>
                <a:gd name="T3" fmla="*/ 2751 h 20000"/>
                <a:gd name="T4" fmla="*/ 1918 w 20000"/>
                <a:gd name="T5" fmla="*/ 332 h 20000"/>
                <a:gd name="T6" fmla="*/ 2756 w 20000"/>
                <a:gd name="T7" fmla="*/ 1678 h 20000"/>
                <a:gd name="T8" fmla="*/ 5865 w 20000"/>
                <a:gd name="T9" fmla="*/ 2829 h 20000"/>
                <a:gd name="T10" fmla="*/ 9261 w 20000"/>
                <a:gd name="T11" fmla="*/ 2888 h 20000"/>
                <a:gd name="T12" fmla="*/ 10673 w 20000"/>
                <a:gd name="T13" fmla="*/ 390 h 20000"/>
                <a:gd name="T14" fmla="*/ 15259 w 20000"/>
                <a:gd name="T15" fmla="*/ 0 h 20000"/>
                <a:gd name="T16" fmla="*/ 19978 w 20000"/>
                <a:gd name="T17" fmla="*/ 1659 h 20000"/>
                <a:gd name="T18" fmla="*/ 18258 w 20000"/>
                <a:gd name="T19" fmla="*/ 4956 h 20000"/>
                <a:gd name="T20" fmla="*/ 14355 w 20000"/>
                <a:gd name="T21" fmla="*/ 8741 h 20000"/>
                <a:gd name="T22" fmla="*/ 13297 w 20000"/>
                <a:gd name="T23" fmla="*/ 15512 h 20000"/>
                <a:gd name="T24" fmla="*/ 10827 w 20000"/>
                <a:gd name="T25" fmla="*/ 19980 h 20000"/>
                <a:gd name="T26" fmla="*/ 4697 w 20000"/>
                <a:gd name="T27" fmla="*/ 16215 h 20000"/>
                <a:gd name="T28" fmla="*/ 2690 w 20000"/>
                <a:gd name="T29" fmla="*/ 15415 h 20000"/>
                <a:gd name="T30" fmla="*/ 3241 w 20000"/>
                <a:gd name="T31" fmla="*/ 12020 h 20000"/>
                <a:gd name="T32" fmla="*/ 2404 w 20000"/>
                <a:gd name="T33" fmla="*/ 11629 h 20000"/>
                <a:gd name="T34" fmla="*/ 5138 w 20000"/>
                <a:gd name="T35" fmla="*/ 10634 h 20000"/>
                <a:gd name="T36" fmla="*/ 5865 w 20000"/>
                <a:gd name="T37" fmla="*/ 8839 h 20000"/>
                <a:gd name="T38" fmla="*/ 4895 w 20000"/>
                <a:gd name="T39" fmla="*/ 8215 h 20000"/>
                <a:gd name="T40" fmla="*/ 5954 w 20000"/>
                <a:gd name="T41" fmla="*/ 6595 h 20000"/>
                <a:gd name="T42" fmla="*/ 3837 w 20000"/>
                <a:gd name="T43" fmla="*/ 4995 h 20000"/>
                <a:gd name="T44" fmla="*/ 2249 w 20000"/>
                <a:gd name="T45" fmla="*/ 6322 h 20000"/>
                <a:gd name="T46" fmla="*/ 2381 w 20000"/>
                <a:gd name="T47" fmla="*/ 4722 h 20000"/>
                <a:gd name="T48" fmla="*/ 0 w 20000"/>
                <a:gd name="T49" fmla="*/ 3551 h 20000"/>
                <a:gd name="T50" fmla="*/ 0 w 20000"/>
                <a:gd name="T51" fmla="*/ 3356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0000" h="20000">
                  <a:moveTo>
                    <a:pt x="0" y="3356"/>
                  </a:moveTo>
                  <a:lnTo>
                    <a:pt x="1279" y="2751"/>
                  </a:lnTo>
                  <a:lnTo>
                    <a:pt x="1918" y="332"/>
                  </a:lnTo>
                  <a:lnTo>
                    <a:pt x="2756" y="1678"/>
                  </a:lnTo>
                  <a:lnTo>
                    <a:pt x="5865" y="2829"/>
                  </a:lnTo>
                  <a:lnTo>
                    <a:pt x="9261" y="2888"/>
                  </a:lnTo>
                  <a:lnTo>
                    <a:pt x="10673" y="390"/>
                  </a:lnTo>
                  <a:lnTo>
                    <a:pt x="15259" y="0"/>
                  </a:lnTo>
                  <a:lnTo>
                    <a:pt x="19978" y="1659"/>
                  </a:lnTo>
                  <a:lnTo>
                    <a:pt x="18258" y="4956"/>
                  </a:lnTo>
                  <a:lnTo>
                    <a:pt x="14355" y="8741"/>
                  </a:lnTo>
                  <a:lnTo>
                    <a:pt x="13297" y="15512"/>
                  </a:lnTo>
                  <a:lnTo>
                    <a:pt x="10827" y="19980"/>
                  </a:lnTo>
                  <a:lnTo>
                    <a:pt x="4697" y="16215"/>
                  </a:lnTo>
                  <a:lnTo>
                    <a:pt x="2690" y="15415"/>
                  </a:lnTo>
                  <a:lnTo>
                    <a:pt x="3241" y="12020"/>
                  </a:lnTo>
                  <a:lnTo>
                    <a:pt x="2404" y="11629"/>
                  </a:lnTo>
                  <a:lnTo>
                    <a:pt x="5138" y="10634"/>
                  </a:lnTo>
                  <a:lnTo>
                    <a:pt x="5865" y="8839"/>
                  </a:lnTo>
                  <a:lnTo>
                    <a:pt x="4895" y="8215"/>
                  </a:lnTo>
                  <a:lnTo>
                    <a:pt x="5954" y="6595"/>
                  </a:lnTo>
                  <a:lnTo>
                    <a:pt x="3837" y="4995"/>
                  </a:lnTo>
                  <a:lnTo>
                    <a:pt x="2249" y="6322"/>
                  </a:lnTo>
                  <a:lnTo>
                    <a:pt x="2381" y="4722"/>
                  </a:lnTo>
                  <a:lnTo>
                    <a:pt x="0" y="3551"/>
                  </a:lnTo>
                  <a:lnTo>
                    <a:pt x="0" y="3356"/>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32" name="Haut-Rhin">
              <a:hlinkHover r:id="" action="ppaction://macro?name=Affichage_nom_dept"/>
            </p:cNvPr>
            <p:cNvSpPr>
              <a:spLocks/>
            </p:cNvSpPr>
            <p:nvPr/>
          </p:nvSpPr>
          <p:spPr bwMode="auto">
            <a:xfrm>
              <a:off x="5344096" y="2582863"/>
              <a:ext cx="352425" cy="595312"/>
            </a:xfrm>
            <a:custGeom>
              <a:avLst/>
              <a:gdLst>
                <a:gd name="T0" fmla="*/ 252 w 20000"/>
                <a:gd name="T1" fmla="*/ 11715 h 20000"/>
                <a:gd name="T2" fmla="*/ 5216 w 20000"/>
                <a:gd name="T3" fmla="*/ 13674 h 20000"/>
                <a:gd name="T4" fmla="*/ 4640 w 20000"/>
                <a:gd name="T5" fmla="*/ 16486 h 20000"/>
                <a:gd name="T6" fmla="*/ 6547 w 20000"/>
                <a:gd name="T7" fmla="*/ 16443 h 20000"/>
                <a:gd name="T8" fmla="*/ 8237 w 20000"/>
                <a:gd name="T9" fmla="*/ 18594 h 20000"/>
                <a:gd name="T10" fmla="*/ 9964 w 20000"/>
                <a:gd name="T11" fmla="*/ 18701 h 20000"/>
                <a:gd name="T12" fmla="*/ 9353 w 20000"/>
                <a:gd name="T13" fmla="*/ 19979 h 20000"/>
                <a:gd name="T14" fmla="*/ 15000 w 20000"/>
                <a:gd name="T15" fmla="*/ 19936 h 20000"/>
                <a:gd name="T16" fmla="*/ 19892 w 20000"/>
                <a:gd name="T17" fmla="*/ 16379 h 20000"/>
                <a:gd name="T18" fmla="*/ 17662 w 20000"/>
                <a:gd name="T19" fmla="*/ 13759 h 20000"/>
                <a:gd name="T20" fmla="*/ 19964 w 20000"/>
                <a:gd name="T21" fmla="*/ 7412 h 20000"/>
                <a:gd name="T22" fmla="*/ 18417 w 20000"/>
                <a:gd name="T23" fmla="*/ 4089 h 20000"/>
                <a:gd name="T24" fmla="*/ 8381 w 20000"/>
                <a:gd name="T25" fmla="*/ 0 h 20000"/>
                <a:gd name="T26" fmla="*/ 2266 w 20000"/>
                <a:gd name="T27" fmla="*/ 7540 h 20000"/>
                <a:gd name="T28" fmla="*/ 1942 w 20000"/>
                <a:gd name="T29" fmla="*/ 10735 h 20000"/>
                <a:gd name="T30" fmla="*/ 0 w 20000"/>
                <a:gd name="T31" fmla="*/ 11480 h 20000"/>
                <a:gd name="T32" fmla="*/ 252 w 20000"/>
                <a:gd name="T33" fmla="*/ 11715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000" h="20000">
                  <a:moveTo>
                    <a:pt x="252" y="11715"/>
                  </a:moveTo>
                  <a:lnTo>
                    <a:pt x="5216" y="13674"/>
                  </a:lnTo>
                  <a:lnTo>
                    <a:pt x="4640" y="16486"/>
                  </a:lnTo>
                  <a:lnTo>
                    <a:pt x="6547" y="16443"/>
                  </a:lnTo>
                  <a:lnTo>
                    <a:pt x="8237" y="18594"/>
                  </a:lnTo>
                  <a:lnTo>
                    <a:pt x="9964" y="18701"/>
                  </a:lnTo>
                  <a:lnTo>
                    <a:pt x="9353" y="19979"/>
                  </a:lnTo>
                  <a:lnTo>
                    <a:pt x="15000" y="19936"/>
                  </a:lnTo>
                  <a:lnTo>
                    <a:pt x="19892" y="16379"/>
                  </a:lnTo>
                  <a:lnTo>
                    <a:pt x="17662" y="13759"/>
                  </a:lnTo>
                  <a:lnTo>
                    <a:pt x="19964" y="7412"/>
                  </a:lnTo>
                  <a:lnTo>
                    <a:pt x="18417" y="4089"/>
                  </a:lnTo>
                  <a:lnTo>
                    <a:pt x="8381" y="0"/>
                  </a:lnTo>
                  <a:lnTo>
                    <a:pt x="2266" y="7540"/>
                  </a:lnTo>
                  <a:lnTo>
                    <a:pt x="1942" y="10735"/>
                  </a:lnTo>
                  <a:lnTo>
                    <a:pt x="0" y="11480"/>
                  </a:lnTo>
                  <a:lnTo>
                    <a:pt x="252" y="11715"/>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33" name="Rhône">
              <a:hlinkHover r:id="" action="ppaction://macro?name=Affichage_nom_dept"/>
            </p:cNvPr>
            <p:cNvSpPr>
              <a:spLocks/>
            </p:cNvSpPr>
            <p:nvPr/>
          </p:nvSpPr>
          <p:spPr bwMode="auto">
            <a:xfrm>
              <a:off x="4166171" y="3987800"/>
              <a:ext cx="439738" cy="581025"/>
            </a:xfrm>
            <a:custGeom>
              <a:avLst/>
              <a:gdLst>
                <a:gd name="T0" fmla="*/ 29 w 20000"/>
                <a:gd name="T1" fmla="*/ 7667 h 20000"/>
                <a:gd name="T2" fmla="*/ 3261 w 20000"/>
                <a:gd name="T3" fmla="*/ 10668 h 20000"/>
                <a:gd name="T4" fmla="*/ 2713 w 20000"/>
                <a:gd name="T5" fmla="*/ 14984 h 20000"/>
                <a:gd name="T6" fmla="*/ 5022 w 20000"/>
                <a:gd name="T7" fmla="*/ 17021 h 20000"/>
                <a:gd name="T8" fmla="*/ 9755 w 20000"/>
                <a:gd name="T9" fmla="*/ 17612 h 20000"/>
                <a:gd name="T10" fmla="*/ 8860 w 20000"/>
                <a:gd name="T11" fmla="*/ 19124 h 20000"/>
                <a:gd name="T12" fmla="*/ 11371 w 20000"/>
                <a:gd name="T13" fmla="*/ 19978 h 20000"/>
                <a:gd name="T14" fmla="*/ 13824 w 20000"/>
                <a:gd name="T15" fmla="*/ 18313 h 20000"/>
                <a:gd name="T16" fmla="*/ 11804 w 20000"/>
                <a:gd name="T17" fmla="*/ 16999 h 20000"/>
                <a:gd name="T18" fmla="*/ 17287 w 20000"/>
                <a:gd name="T19" fmla="*/ 16254 h 20000"/>
                <a:gd name="T20" fmla="*/ 19971 w 20000"/>
                <a:gd name="T21" fmla="*/ 13932 h 20000"/>
                <a:gd name="T22" fmla="*/ 17720 w 20000"/>
                <a:gd name="T23" fmla="*/ 12377 h 20000"/>
                <a:gd name="T24" fmla="*/ 18615 w 20000"/>
                <a:gd name="T25" fmla="*/ 11544 h 20000"/>
                <a:gd name="T26" fmla="*/ 14574 w 20000"/>
                <a:gd name="T27" fmla="*/ 11763 h 20000"/>
                <a:gd name="T28" fmla="*/ 13593 w 20000"/>
                <a:gd name="T29" fmla="*/ 9485 h 20000"/>
                <a:gd name="T30" fmla="*/ 10534 w 20000"/>
                <a:gd name="T31" fmla="*/ 8631 h 20000"/>
                <a:gd name="T32" fmla="*/ 11342 w 20000"/>
                <a:gd name="T33" fmla="*/ 3023 h 20000"/>
                <a:gd name="T34" fmla="*/ 10130 w 20000"/>
                <a:gd name="T35" fmla="*/ 2848 h 20000"/>
                <a:gd name="T36" fmla="*/ 9235 w 20000"/>
                <a:gd name="T37" fmla="*/ 0 h 20000"/>
                <a:gd name="T38" fmla="*/ 7879 w 20000"/>
                <a:gd name="T39" fmla="*/ 964 h 20000"/>
                <a:gd name="T40" fmla="*/ 3723 w 20000"/>
                <a:gd name="T41" fmla="*/ 175 h 20000"/>
                <a:gd name="T42" fmla="*/ 2886 w 20000"/>
                <a:gd name="T43" fmla="*/ 2037 h 20000"/>
                <a:gd name="T44" fmla="*/ 4069 w 20000"/>
                <a:gd name="T45" fmla="*/ 3264 h 20000"/>
                <a:gd name="T46" fmla="*/ 1443 w 20000"/>
                <a:gd name="T47" fmla="*/ 4206 h 20000"/>
                <a:gd name="T48" fmla="*/ 0 w 20000"/>
                <a:gd name="T49" fmla="*/ 6221 h 20000"/>
                <a:gd name="T50" fmla="*/ 1356 w 20000"/>
                <a:gd name="T51" fmla="*/ 7010 h 20000"/>
                <a:gd name="T52" fmla="*/ 0 w 20000"/>
                <a:gd name="T53" fmla="*/ 7426 h 20000"/>
                <a:gd name="T54" fmla="*/ 29 w 20000"/>
                <a:gd name="T55" fmla="*/ 7667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0000" h="20000">
                  <a:moveTo>
                    <a:pt x="29" y="7667"/>
                  </a:moveTo>
                  <a:lnTo>
                    <a:pt x="3261" y="10668"/>
                  </a:lnTo>
                  <a:lnTo>
                    <a:pt x="2713" y="14984"/>
                  </a:lnTo>
                  <a:lnTo>
                    <a:pt x="5022" y="17021"/>
                  </a:lnTo>
                  <a:lnTo>
                    <a:pt x="9755" y="17612"/>
                  </a:lnTo>
                  <a:lnTo>
                    <a:pt x="8860" y="19124"/>
                  </a:lnTo>
                  <a:lnTo>
                    <a:pt x="11371" y="19978"/>
                  </a:lnTo>
                  <a:lnTo>
                    <a:pt x="13824" y="18313"/>
                  </a:lnTo>
                  <a:lnTo>
                    <a:pt x="11804" y="16999"/>
                  </a:lnTo>
                  <a:lnTo>
                    <a:pt x="17287" y="16254"/>
                  </a:lnTo>
                  <a:lnTo>
                    <a:pt x="19971" y="13932"/>
                  </a:lnTo>
                  <a:lnTo>
                    <a:pt x="17720" y="12377"/>
                  </a:lnTo>
                  <a:lnTo>
                    <a:pt x="18615" y="11544"/>
                  </a:lnTo>
                  <a:lnTo>
                    <a:pt x="14574" y="11763"/>
                  </a:lnTo>
                  <a:lnTo>
                    <a:pt x="13593" y="9485"/>
                  </a:lnTo>
                  <a:lnTo>
                    <a:pt x="10534" y="8631"/>
                  </a:lnTo>
                  <a:lnTo>
                    <a:pt x="11342" y="3023"/>
                  </a:lnTo>
                  <a:lnTo>
                    <a:pt x="10130" y="2848"/>
                  </a:lnTo>
                  <a:lnTo>
                    <a:pt x="9235" y="0"/>
                  </a:lnTo>
                  <a:lnTo>
                    <a:pt x="7879" y="964"/>
                  </a:lnTo>
                  <a:lnTo>
                    <a:pt x="3723" y="175"/>
                  </a:lnTo>
                  <a:lnTo>
                    <a:pt x="2886" y="2037"/>
                  </a:lnTo>
                  <a:lnTo>
                    <a:pt x="4069" y="3264"/>
                  </a:lnTo>
                  <a:lnTo>
                    <a:pt x="1443" y="4206"/>
                  </a:lnTo>
                  <a:lnTo>
                    <a:pt x="0" y="6221"/>
                  </a:lnTo>
                  <a:lnTo>
                    <a:pt x="1356" y="7010"/>
                  </a:lnTo>
                  <a:lnTo>
                    <a:pt x="0" y="7426"/>
                  </a:lnTo>
                  <a:lnTo>
                    <a:pt x="29" y="7667"/>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34" name="Haute-Saône">
              <a:hlinkHover r:id="" action="ppaction://macro?name=Affichage_nom_dept"/>
            </p:cNvPr>
            <p:cNvSpPr>
              <a:spLocks/>
            </p:cNvSpPr>
            <p:nvPr/>
          </p:nvSpPr>
          <p:spPr bwMode="auto">
            <a:xfrm>
              <a:off x="4670996" y="2798763"/>
              <a:ext cx="665163" cy="533400"/>
            </a:xfrm>
            <a:custGeom>
              <a:avLst/>
              <a:gdLst>
                <a:gd name="T0" fmla="*/ 57 w 20000"/>
                <a:gd name="T1" fmla="*/ 11082 h 20000"/>
                <a:gd name="T2" fmla="*/ 1565 w 20000"/>
                <a:gd name="T3" fmla="*/ 11177 h 20000"/>
                <a:gd name="T4" fmla="*/ 1641 w 20000"/>
                <a:gd name="T5" fmla="*/ 13056 h 20000"/>
                <a:gd name="T6" fmla="*/ 172 w 20000"/>
                <a:gd name="T7" fmla="*/ 14649 h 20000"/>
                <a:gd name="T8" fmla="*/ 1851 w 20000"/>
                <a:gd name="T9" fmla="*/ 16504 h 20000"/>
                <a:gd name="T10" fmla="*/ 2290 w 20000"/>
                <a:gd name="T11" fmla="*/ 18763 h 20000"/>
                <a:gd name="T12" fmla="*/ 3187 w 20000"/>
                <a:gd name="T13" fmla="*/ 19976 h 20000"/>
                <a:gd name="T14" fmla="*/ 4847 w 20000"/>
                <a:gd name="T15" fmla="*/ 19596 h 20000"/>
                <a:gd name="T16" fmla="*/ 4981 w 20000"/>
                <a:gd name="T17" fmla="*/ 19477 h 20000"/>
                <a:gd name="T18" fmla="*/ 12271 w 20000"/>
                <a:gd name="T19" fmla="*/ 15577 h 20000"/>
                <a:gd name="T20" fmla="*/ 13435 w 20000"/>
                <a:gd name="T21" fmla="*/ 13175 h 20000"/>
                <a:gd name="T22" fmla="*/ 16508 w 20000"/>
                <a:gd name="T23" fmla="*/ 13341 h 20000"/>
                <a:gd name="T24" fmla="*/ 17939 w 20000"/>
                <a:gd name="T25" fmla="*/ 11130 h 20000"/>
                <a:gd name="T26" fmla="*/ 19981 w 20000"/>
                <a:gd name="T27" fmla="*/ 11415 h 20000"/>
                <a:gd name="T28" fmla="*/ 19179 w 20000"/>
                <a:gd name="T29" fmla="*/ 6873 h 20000"/>
                <a:gd name="T30" fmla="*/ 19103 w 20000"/>
                <a:gd name="T31" fmla="*/ 6635 h 20000"/>
                <a:gd name="T32" fmla="*/ 19943 w 20000"/>
                <a:gd name="T33" fmla="*/ 4875 h 20000"/>
                <a:gd name="T34" fmla="*/ 16813 w 20000"/>
                <a:gd name="T35" fmla="*/ 1665 h 20000"/>
                <a:gd name="T36" fmla="*/ 15115 w 20000"/>
                <a:gd name="T37" fmla="*/ 3210 h 20000"/>
                <a:gd name="T38" fmla="*/ 14141 w 20000"/>
                <a:gd name="T39" fmla="*/ 1831 h 20000"/>
                <a:gd name="T40" fmla="*/ 14122 w 20000"/>
                <a:gd name="T41" fmla="*/ 1784 h 20000"/>
                <a:gd name="T42" fmla="*/ 11469 w 20000"/>
                <a:gd name="T43" fmla="*/ 2331 h 20000"/>
                <a:gd name="T44" fmla="*/ 10248 w 20000"/>
                <a:gd name="T45" fmla="*/ 0 h 20000"/>
                <a:gd name="T46" fmla="*/ 6966 w 20000"/>
                <a:gd name="T47" fmla="*/ 2592 h 20000"/>
                <a:gd name="T48" fmla="*/ 6183 w 20000"/>
                <a:gd name="T49" fmla="*/ 4637 h 20000"/>
                <a:gd name="T50" fmla="*/ 4256 w 20000"/>
                <a:gd name="T51" fmla="*/ 5565 h 20000"/>
                <a:gd name="T52" fmla="*/ 4466 w 20000"/>
                <a:gd name="T53" fmla="*/ 8799 h 20000"/>
                <a:gd name="T54" fmla="*/ 725 w 20000"/>
                <a:gd name="T55" fmla="*/ 9227 h 20000"/>
                <a:gd name="T56" fmla="*/ 0 w 20000"/>
                <a:gd name="T57" fmla="*/ 10725 h 20000"/>
                <a:gd name="T58" fmla="*/ 57 w 20000"/>
                <a:gd name="T59" fmla="*/ 11082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0000" h="20000">
                  <a:moveTo>
                    <a:pt x="57" y="11082"/>
                  </a:moveTo>
                  <a:lnTo>
                    <a:pt x="1565" y="11177"/>
                  </a:lnTo>
                  <a:lnTo>
                    <a:pt x="1641" y="13056"/>
                  </a:lnTo>
                  <a:lnTo>
                    <a:pt x="172" y="14649"/>
                  </a:lnTo>
                  <a:lnTo>
                    <a:pt x="1851" y="16504"/>
                  </a:lnTo>
                  <a:lnTo>
                    <a:pt x="2290" y="18763"/>
                  </a:lnTo>
                  <a:lnTo>
                    <a:pt x="3187" y="19976"/>
                  </a:lnTo>
                  <a:lnTo>
                    <a:pt x="4847" y="19596"/>
                  </a:lnTo>
                  <a:lnTo>
                    <a:pt x="4981" y="19477"/>
                  </a:lnTo>
                  <a:lnTo>
                    <a:pt x="12271" y="15577"/>
                  </a:lnTo>
                  <a:lnTo>
                    <a:pt x="13435" y="13175"/>
                  </a:lnTo>
                  <a:lnTo>
                    <a:pt x="16508" y="13341"/>
                  </a:lnTo>
                  <a:lnTo>
                    <a:pt x="17939" y="11130"/>
                  </a:lnTo>
                  <a:lnTo>
                    <a:pt x="19981" y="11415"/>
                  </a:lnTo>
                  <a:lnTo>
                    <a:pt x="19179" y="6873"/>
                  </a:lnTo>
                  <a:lnTo>
                    <a:pt x="19103" y="6635"/>
                  </a:lnTo>
                  <a:lnTo>
                    <a:pt x="19943" y="4875"/>
                  </a:lnTo>
                  <a:lnTo>
                    <a:pt x="16813" y="1665"/>
                  </a:lnTo>
                  <a:lnTo>
                    <a:pt x="15115" y="3210"/>
                  </a:lnTo>
                  <a:lnTo>
                    <a:pt x="14141" y="1831"/>
                  </a:lnTo>
                  <a:lnTo>
                    <a:pt x="14122" y="1784"/>
                  </a:lnTo>
                  <a:lnTo>
                    <a:pt x="11469" y="2331"/>
                  </a:lnTo>
                  <a:lnTo>
                    <a:pt x="10248" y="0"/>
                  </a:lnTo>
                  <a:lnTo>
                    <a:pt x="6966" y="2592"/>
                  </a:lnTo>
                  <a:lnTo>
                    <a:pt x="6183" y="4637"/>
                  </a:lnTo>
                  <a:lnTo>
                    <a:pt x="4256" y="5565"/>
                  </a:lnTo>
                  <a:lnTo>
                    <a:pt x="4466" y="8799"/>
                  </a:lnTo>
                  <a:lnTo>
                    <a:pt x="725" y="9227"/>
                  </a:lnTo>
                  <a:lnTo>
                    <a:pt x="0" y="10725"/>
                  </a:lnTo>
                  <a:lnTo>
                    <a:pt x="57" y="11082"/>
                  </a:lnTo>
                  <a:close/>
                </a:path>
              </a:pathLst>
            </a:custGeom>
            <a:solidFill>
              <a:schemeClr val="accent1">
                <a:lumMod val="60000"/>
                <a:lumOff val="40000"/>
              </a:schemeClr>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35" name="Saône-et-Loire">
              <a:hlinkHover r:id="" action="ppaction://macro?name=Affichage_nom_dept"/>
            </p:cNvPr>
            <p:cNvSpPr>
              <a:spLocks/>
            </p:cNvSpPr>
            <p:nvPr/>
          </p:nvSpPr>
          <p:spPr bwMode="auto">
            <a:xfrm>
              <a:off x="3864546" y="3411538"/>
              <a:ext cx="863600" cy="682625"/>
            </a:xfrm>
            <a:custGeom>
              <a:avLst/>
              <a:gdLst>
                <a:gd name="T0" fmla="*/ 103 w 20000"/>
                <a:gd name="T1" fmla="*/ 8205 h 20000"/>
                <a:gd name="T2" fmla="*/ 2132 w 20000"/>
                <a:gd name="T3" fmla="*/ 9079 h 20000"/>
                <a:gd name="T4" fmla="*/ 4824 w 20000"/>
                <a:gd name="T5" fmla="*/ 7293 h 20000"/>
                <a:gd name="T6" fmla="*/ 5176 w 20000"/>
                <a:gd name="T7" fmla="*/ 5935 h 20000"/>
                <a:gd name="T8" fmla="*/ 4059 w 20000"/>
                <a:gd name="T9" fmla="*/ 3572 h 20000"/>
                <a:gd name="T10" fmla="*/ 4882 w 20000"/>
                <a:gd name="T11" fmla="*/ 1972 h 20000"/>
                <a:gd name="T12" fmla="*/ 4603 w 20000"/>
                <a:gd name="T13" fmla="*/ 856 h 20000"/>
                <a:gd name="T14" fmla="*/ 5382 w 20000"/>
                <a:gd name="T15" fmla="*/ 595 h 20000"/>
                <a:gd name="T16" fmla="*/ 6029 w 20000"/>
                <a:gd name="T17" fmla="*/ 130 h 20000"/>
                <a:gd name="T18" fmla="*/ 6353 w 20000"/>
                <a:gd name="T19" fmla="*/ 0 h 20000"/>
                <a:gd name="T20" fmla="*/ 10088 w 20000"/>
                <a:gd name="T21" fmla="*/ 2735 h 20000"/>
                <a:gd name="T22" fmla="*/ 11574 w 20000"/>
                <a:gd name="T23" fmla="*/ 5023 h 20000"/>
                <a:gd name="T24" fmla="*/ 14000 w 20000"/>
                <a:gd name="T25" fmla="*/ 3628 h 20000"/>
                <a:gd name="T26" fmla="*/ 17691 w 20000"/>
                <a:gd name="T27" fmla="*/ 3312 h 20000"/>
                <a:gd name="T28" fmla="*/ 17750 w 20000"/>
                <a:gd name="T29" fmla="*/ 3926 h 20000"/>
                <a:gd name="T30" fmla="*/ 17691 w 20000"/>
                <a:gd name="T31" fmla="*/ 4056 h 20000"/>
                <a:gd name="T32" fmla="*/ 19985 w 20000"/>
                <a:gd name="T33" fmla="*/ 5749 h 20000"/>
                <a:gd name="T34" fmla="*/ 18529 w 20000"/>
                <a:gd name="T35" fmla="*/ 6753 h 20000"/>
                <a:gd name="T36" fmla="*/ 19838 w 20000"/>
                <a:gd name="T37" fmla="*/ 10065 h 20000"/>
                <a:gd name="T38" fmla="*/ 18971 w 20000"/>
                <a:gd name="T39" fmla="*/ 11665 h 20000"/>
                <a:gd name="T40" fmla="*/ 19618 w 20000"/>
                <a:gd name="T41" fmla="*/ 13265 h 20000"/>
                <a:gd name="T42" fmla="*/ 18515 w 20000"/>
                <a:gd name="T43" fmla="*/ 13935 h 20000"/>
                <a:gd name="T44" fmla="*/ 16926 w 20000"/>
                <a:gd name="T45" fmla="*/ 12595 h 20000"/>
                <a:gd name="T46" fmla="*/ 15691 w 20000"/>
                <a:gd name="T47" fmla="*/ 13284 h 20000"/>
                <a:gd name="T48" fmla="*/ 14397 w 20000"/>
                <a:gd name="T49" fmla="*/ 12707 h 20000"/>
                <a:gd name="T50" fmla="*/ 12735 w 20000"/>
                <a:gd name="T51" fmla="*/ 19498 h 20000"/>
                <a:gd name="T52" fmla="*/ 12132 w 20000"/>
                <a:gd name="T53" fmla="*/ 19349 h 20000"/>
                <a:gd name="T54" fmla="*/ 11676 w 20000"/>
                <a:gd name="T55" fmla="*/ 16930 h 20000"/>
                <a:gd name="T56" fmla="*/ 10985 w 20000"/>
                <a:gd name="T57" fmla="*/ 17749 h 20000"/>
                <a:gd name="T58" fmla="*/ 8868 w 20000"/>
                <a:gd name="T59" fmla="*/ 17079 h 20000"/>
                <a:gd name="T60" fmla="*/ 8426 w 20000"/>
                <a:gd name="T61" fmla="*/ 18642 h 20000"/>
                <a:gd name="T62" fmla="*/ 7324 w 20000"/>
                <a:gd name="T63" fmla="*/ 19981 h 20000"/>
                <a:gd name="T64" fmla="*/ 5338 w 20000"/>
                <a:gd name="T65" fmla="*/ 19200 h 20000"/>
                <a:gd name="T66" fmla="*/ 4015 w 20000"/>
                <a:gd name="T67" fmla="*/ 19777 h 20000"/>
                <a:gd name="T68" fmla="*/ 3000 w 20000"/>
                <a:gd name="T69" fmla="*/ 18902 h 20000"/>
                <a:gd name="T70" fmla="*/ 3074 w 20000"/>
                <a:gd name="T71" fmla="*/ 17656 h 20000"/>
                <a:gd name="T72" fmla="*/ 4176 w 20000"/>
                <a:gd name="T73" fmla="*/ 16670 h 20000"/>
                <a:gd name="T74" fmla="*/ 4176 w 20000"/>
                <a:gd name="T75" fmla="*/ 14288 h 20000"/>
                <a:gd name="T76" fmla="*/ 1279 w 20000"/>
                <a:gd name="T77" fmla="*/ 12372 h 20000"/>
                <a:gd name="T78" fmla="*/ 0 w 20000"/>
                <a:gd name="T79" fmla="*/ 8316 h 20000"/>
                <a:gd name="T80" fmla="*/ 103 w 20000"/>
                <a:gd name="T81" fmla="*/ 8205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0000" h="20000">
                  <a:moveTo>
                    <a:pt x="103" y="8205"/>
                  </a:moveTo>
                  <a:lnTo>
                    <a:pt x="2132" y="9079"/>
                  </a:lnTo>
                  <a:lnTo>
                    <a:pt x="4824" y="7293"/>
                  </a:lnTo>
                  <a:lnTo>
                    <a:pt x="5176" y="5935"/>
                  </a:lnTo>
                  <a:lnTo>
                    <a:pt x="4059" y="3572"/>
                  </a:lnTo>
                  <a:lnTo>
                    <a:pt x="4882" y="1972"/>
                  </a:lnTo>
                  <a:lnTo>
                    <a:pt x="4603" y="856"/>
                  </a:lnTo>
                  <a:lnTo>
                    <a:pt x="5382" y="595"/>
                  </a:lnTo>
                  <a:lnTo>
                    <a:pt x="6029" y="130"/>
                  </a:lnTo>
                  <a:lnTo>
                    <a:pt x="6353" y="0"/>
                  </a:lnTo>
                  <a:lnTo>
                    <a:pt x="10088" y="2735"/>
                  </a:lnTo>
                  <a:lnTo>
                    <a:pt x="11574" y="5023"/>
                  </a:lnTo>
                  <a:lnTo>
                    <a:pt x="14000" y="3628"/>
                  </a:lnTo>
                  <a:lnTo>
                    <a:pt x="17691" y="3312"/>
                  </a:lnTo>
                  <a:lnTo>
                    <a:pt x="17750" y="3926"/>
                  </a:lnTo>
                  <a:lnTo>
                    <a:pt x="17691" y="4056"/>
                  </a:lnTo>
                  <a:lnTo>
                    <a:pt x="19985" y="5749"/>
                  </a:lnTo>
                  <a:lnTo>
                    <a:pt x="18529" y="6753"/>
                  </a:lnTo>
                  <a:lnTo>
                    <a:pt x="19838" y="10065"/>
                  </a:lnTo>
                  <a:lnTo>
                    <a:pt x="18971" y="11665"/>
                  </a:lnTo>
                  <a:lnTo>
                    <a:pt x="19618" y="13265"/>
                  </a:lnTo>
                  <a:lnTo>
                    <a:pt x="18515" y="13935"/>
                  </a:lnTo>
                  <a:lnTo>
                    <a:pt x="16926" y="12595"/>
                  </a:lnTo>
                  <a:lnTo>
                    <a:pt x="15691" y="13284"/>
                  </a:lnTo>
                  <a:lnTo>
                    <a:pt x="14397" y="12707"/>
                  </a:lnTo>
                  <a:lnTo>
                    <a:pt x="12735" y="19498"/>
                  </a:lnTo>
                  <a:lnTo>
                    <a:pt x="12132" y="19349"/>
                  </a:lnTo>
                  <a:lnTo>
                    <a:pt x="11676" y="16930"/>
                  </a:lnTo>
                  <a:lnTo>
                    <a:pt x="10985" y="17749"/>
                  </a:lnTo>
                  <a:lnTo>
                    <a:pt x="8868" y="17079"/>
                  </a:lnTo>
                  <a:lnTo>
                    <a:pt x="8426" y="18642"/>
                  </a:lnTo>
                  <a:lnTo>
                    <a:pt x="7324" y="19981"/>
                  </a:lnTo>
                  <a:lnTo>
                    <a:pt x="5338" y="19200"/>
                  </a:lnTo>
                  <a:lnTo>
                    <a:pt x="4015" y="19777"/>
                  </a:lnTo>
                  <a:lnTo>
                    <a:pt x="3000" y="18902"/>
                  </a:lnTo>
                  <a:lnTo>
                    <a:pt x="3074" y="17656"/>
                  </a:lnTo>
                  <a:lnTo>
                    <a:pt x="4176" y="16670"/>
                  </a:lnTo>
                  <a:lnTo>
                    <a:pt x="4176" y="14288"/>
                  </a:lnTo>
                  <a:lnTo>
                    <a:pt x="1279" y="12372"/>
                  </a:lnTo>
                  <a:lnTo>
                    <a:pt x="0" y="8316"/>
                  </a:lnTo>
                  <a:lnTo>
                    <a:pt x="103" y="8205"/>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36" name="Sarthe">
              <a:hlinkHover r:id="" action="ppaction://macro?name=Affichage_nom_dept"/>
            </p:cNvPr>
            <p:cNvSpPr>
              <a:spLocks/>
            </p:cNvSpPr>
            <p:nvPr/>
          </p:nvSpPr>
          <p:spPr bwMode="auto">
            <a:xfrm>
              <a:off x="1991296" y="2476500"/>
              <a:ext cx="631825" cy="623888"/>
            </a:xfrm>
            <a:custGeom>
              <a:avLst/>
              <a:gdLst>
                <a:gd name="T0" fmla="*/ 60 w 20000"/>
                <a:gd name="T1" fmla="*/ 13971 h 20000"/>
                <a:gd name="T2" fmla="*/ 785 w 20000"/>
                <a:gd name="T3" fmla="*/ 15173 h 20000"/>
                <a:gd name="T4" fmla="*/ 1006 w 20000"/>
                <a:gd name="T5" fmla="*/ 16334 h 20000"/>
                <a:gd name="T6" fmla="*/ 3783 w 20000"/>
                <a:gd name="T7" fmla="*/ 16497 h 20000"/>
                <a:gd name="T8" fmla="*/ 3541 w 20000"/>
                <a:gd name="T9" fmla="*/ 17943 h 20000"/>
                <a:gd name="T10" fmla="*/ 4869 w 20000"/>
                <a:gd name="T11" fmla="*/ 17597 h 20000"/>
                <a:gd name="T12" fmla="*/ 8370 w 20000"/>
                <a:gd name="T13" fmla="*/ 19552 h 20000"/>
                <a:gd name="T14" fmla="*/ 9598 w 20000"/>
                <a:gd name="T15" fmla="*/ 19043 h 20000"/>
                <a:gd name="T16" fmla="*/ 11751 w 20000"/>
                <a:gd name="T17" fmla="*/ 19980 h 20000"/>
                <a:gd name="T18" fmla="*/ 11911 w 20000"/>
                <a:gd name="T19" fmla="*/ 18473 h 20000"/>
                <a:gd name="T20" fmla="*/ 12857 w 20000"/>
                <a:gd name="T21" fmla="*/ 18941 h 20000"/>
                <a:gd name="T22" fmla="*/ 15292 w 20000"/>
                <a:gd name="T23" fmla="*/ 17454 h 20000"/>
                <a:gd name="T24" fmla="*/ 15070 w 20000"/>
                <a:gd name="T25" fmla="*/ 17536 h 20000"/>
                <a:gd name="T26" fmla="*/ 14829 w 20000"/>
                <a:gd name="T27" fmla="*/ 17047 h 20000"/>
                <a:gd name="T28" fmla="*/ 17586 w 20000"/>
                <a:gd name="T29" fmla="*/ 14440 h 20000"/>
                <a:gd name="T30" fmla="*/ 17505 w 20000"/>
                <a:gd name="T31" fmla="*/ 13035 h 20000"/>
                <a:gd name="T32" fmla="*/ 18451 w 20000"/>
                <a:gd name="T33" fmla="*/ 13096 h 20000"/>
                <a:gd name="T34" fmla="*/ 18189 w 20000"/>
                <a:gd name="T35" fmla="*/ 9308 h 20000"/>
                <a:gd name="T36" fmla="*/ 18994 w 20000"/>
                <a:gd name="T37" fmla="*/ 8513 h 20000"/>
                <a:gd name="T38" fmla="*/ 19980 w 20000"/>
                <a:gd name="T39" fmla="*/ 7597 h 20000"/>
                <a:gd name="T40" fmla="*/ 18290 w 20000"/>
                <a:gd name="T41" fmla="*/ 6578 h 20000"/>
                <a:gd name="T42" fmla="*/ 12696 w 20000"/>
                <a:gd name="T43" fmla="*/ 3625 h 20000"/>
                <a:gd name="T44" fmla="*/ 12535 w 20000"/>
                <a:gd name="T45" fmla="*/ 1202 h 20000"/>
                <a:gd name="T46" fmla="*/ 11187 w 20000"/>
                <a:gd name="T47" fmla="*/ 0 h 20000"/>
                <a:gd name="T48" fmla="*/ 6217 w 20000"/>
                <a:gd name="T49" fmla="*/ 2118 h 20000"/>
                <a:gd name="T50" fmla="*/ 4688 w 20000"/>
                <a:gd name="T51" fmla="*/ 2953 h 20000"/>
                <a:gd name="T52" fmla="*/ 4628 w 20000"/>
                <a:gd name="T53" fmla="*/ 5784 h 20000"/>
                <a:gd name="T54" fmla="*/ 3159 w 20000"/>
                <a:gd name="T55" fmla="*/ 6680 h 20000"/>
                <a:gd name="T56" fmla="*/ 3300 w 20000"/>
                <a:gd name="T57" fmla="*/ 8859 h 20000"/>
                <a:gd name="T58" fmla="*/ 1791 w 20000"/>
                <a:gd name="T59" fmla="*/ 9063 h 20000"/>
                <a:gd name="T60" fmla="*/ 2435 w 20000"/>
                <a:gd name="T61" fmla="*/ 11141 h 20000"/>
                <a:gd name="T62" fmla="*/ 543 w 20000"/>
                <a:gd name="T63" fmla="*/ 11853 h 20000"/>
                <a:gd name="T64" fmla="*/ 1127 w 20000"/>
                <a:gd name="T65" fmla="*/ 12872 h 20000"/>
                <a:gd name="T66" fmla="*/ 0 w 20000"/>
                <a:gd name="T67" fmla="*/ 13707 h 20000"/>
                <a:gd name="T68" fmla="*/ 60 w 20000"/>
                <a:gd name="T69" fmla="*/ 13971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0000" h="20000">
                  <a:moveTo>
                    <a:pt x="60" y="13971"/>
                  </a:moveTo>
                  <a:lnTo>
                    <a:pt x="785" y="15173"/>
                  </a:lnTo>
                  <a:lnTo>
                    <a:pt x="1006" y="16334"/>
                  </a:lnTo>
                  <a:lnTo>
                    <a:pt x="3783" y="16497"/>
                  </a:lnTo>
                  <a:lnTo>
                    <a:pt x="3541" y="17943"/>
                  </a:lnTo>
                  <a:lnTo>
                    <a:pt x="4869" y="17597"/>
                  </a:lnTo>
                  <a:lnTo>
                    <a:pt x="8370" y="19552"/>
                  </a:lnTo>
                  <a:lnTo>
                    <a:pt x="9598" y="19043"/>
                  </a:lnTo>
                  <a:lnTo>
                    <a:pt x="11751" y="19980"/>
                  </a:lnTo>
                  <a:lnTo>
                    <a:pt x="11911" y="18473"/>
                  </a:lnTo>
                  <a:lnTo>
                    <a:pt x="12857" y="18941"/>
                  </a:lnTo>
                  <a:lnTo>
                    <a:pt x="15292" y="17454"/>
                  </a:lnTo>
                  <a:lnTo>
                    <a:pt x="15070" y="17536"/>
                  </a:lnTo>
                  <a:lnTo>
                    <a:pt x="14829" y="17047"/>
                  </a:lnTo>
                  <a:lnTo>
                    <a:pt x="17586" y="14440"/>
                  </a:lnTo>
                  <a:lnTo>
                    <a:pt x="17505" y="13035"/>
                  </a:lnTo>
                  <a:lnTo>
                    <a:pt x="18451" y="13096"/>
                  </a:lnTo>
                  <a:lnTo>
                    <a:pt x="18189" y="9308"/>
                  </a:lnTo>
                  <a:lnTo>
                    <a:pt x="18994" y="8513"/>
                  </a:lnTo>
                  <a:lnTo>
                    <a:pt x="19980" y="7597"/>
                  </a:lnTo>
                  <a:lnTo>
                    <a:pt x="18290" y="6578"/>
                  </a:lnTo>
                  <a:lnTo>
                    <a:pt x="12696" y="3625"/>
                  </a:lnTo>
                  <a:lnTo>
                    <a:pt x="12535" y="1202"/>
                  </a:lnTo>
                  <a:lnTo>
                    <a:pt x="11187" y="0"/>
                  </a:lnTo>
                  <a:lnTo>
                    <a:pt x="6217" y="2118"/>
                  </a:lnTo>
                  <a:lnTo>
                    <a:pt x="4688" y="2953"/>
                  </a:lnTo>
                  <a:lnTo>
                    <a:pt x="4628" y="5784"/>
                  </a:lnTo>
                  <a:lnTo>
                    <a:pt x="3159" y="6680"/>
                  </a:lnTo>
                  <a:lnTo>
                    <a:pt x="3300" y="8859"/>
                  </a:lnTo>
                  <a:lnTo>
                    <a:pt x="1791" y="9063"/>
                  </a:lnTo>
                  <a:lnTo>
                    <a:pt x="2435" y="11141"/>
                  </a:lnTo>
                  <a:lnTo>
                    <a:pt x="543" y="11853"/>
                  </a:lnTo>
                  <a:lnTo>
                    <a:pt x="1127" y="12872"/>
                  </a:lnTo>
                  <a:lnTo>
                    <a:pt x="0" y="13707"/>
                  </a:lnTo>
                  <a:lnTo>
                    <a:pt x="60" y="13971"/>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37" name="Savoie">
              <a:hlinkHover r:id="" action="ppaction://macro?name=Affichage_nom_dept"/>
            </p:cNvPr>
            <p:cNvSpPr>
              <a:spLocks/>
            </p:cNvSpPr>
            <p:nvPr/>
          </p:nvSpPr>
          <p:spPr bwMode="auto">
            <a:xfrm>
              <a:off x="4828159" y="4229100"/>
              <a:ext cx="757237" cy="593725"/>
            </a:xfrm>
            <a:custGeom>
              <a:avLst/>
              <a:gdLst>
                <a:gd name="T0" fmla="*/ 17 w 20000"/>
                <a:gd name="T1" fmla="*/ 7508 h 20000"/>
                <a:gd name="T2" fmla="*/ 1763 w 20000"/>
                <a:gd name="T3" fmla="*/ 5027 h 20000"/>
                <a:gd name="T4" fmla="*/ 2401 w 20000"/>
                <a:gd name="T5" fmla="*/ 0 h 20000"/>
                <a:gd name="T6" fmla="*/ 4635 w 20000"/>
                <a:gd name="T7" fmla="*/ 4235 h 20000"/>
                <a:gd name="T8" fmla="*/ 6717 w 20000"/>
                <a:gd name="T9" fmla="*/ 3936 h 20000"/>
                <a:gd name="T10" fmla="*/ 7993 w 20000"/>
                <a:gd name="T11" fmla="*/ 5647 h 20000"/>
                <a:gd name="T12" fmla="*/ 8883 w 20000"/>
                <a:gd name="T13" fmla="*/ 5326 h 20000"/>
                <a:gd name="T14" fmla="*/ 10999 w 20000"/>
                <a:gd name="T15" fmla="*/ 364 h 20000"/>
                <a:gd name="T16" fmla="*/ 13417 w 20000"/>
                <a:gd name="T17" fmla="*/ 4321 h 20000"/>
                <a:gd name="T18" fmla="*/ 14727 w 20000"/>
                <a:gd name="T19" fmla="*/ 3102 h 20000"/>
                <a:gd name="T20" fmla="*/ 15432 w 20000"/>
                <a:gd name="T21" fmla="*/ 5091 h 20000"/>
                <a:gd name="T22" fmla="*/ 17431 w 20000"/>
                <a:gd name="T23" fmla="*/ 6139 h 20000"/>
                <a:gd name="T24" fmla="*/ 17531 w 20000"/>
                <a:gd name="T25" fmla="*/ 9241 h 20000"/>
                <a:gd name="T26" fmla="*/ 19983 w 20000"/>
                <a:gd name="T27" fmla="*/ 11337 h 20000"/>
                <a:gd name="T28" fmla="*/ 18690 w 20000"/>
                <a:gd name="T29" fmla="*/ 15807 h 20000"/>
                <a:gd name="T30" fmla="*/ 17313 w 20000"/>
                <a:gd name="T31" fmla="*/ 16086 h 20000"/>
                <a:gd name="T32" fmla="*/ 16071 w 20000"/>
                <a:gd name="T33" fmla="*/ 17861 h 20000"/>
                <a:gd name="T34" fmla="*/ 14912 w 20000"/>
                <a:gd name="T35" fmla="*/ 17305 h 20000"/>
                <a:gd name="T36" fmla="*/ 13132 w 20000"/>
                <a:gd name="T37" fmla="*/ 18524 h 20000"/>
                <a:gd name="T38" fmla="*/ 11620 w 20000"/>
                <a:gd name="T39" fmla="*/ 18674 h 20000"/>
                <a:gd name="T40" fmla="*/ 10898 w 20000"/>
                <a:gd name="T41" fmla="*/ 19979 h 20000"/>
                <a:gd name="T42" fmla="*/ 8380 w 20000"/>
                <a:gd name="T43" fmla="*/ 18353 h 20000"/>
                <a:gd name="T44" fmla="*/ 6935 w 20000"/>
                <a:gd name="T45" fmla="*/ 17840 h 20000"/>
                <a:gd name="T46" fmla="*/ 6616 w 20000"/>
                <a:gd name="T47" fmla="*/ 14781 h 20000"/>
                <a:gd name="T48" fmla="*/ 7389 w 20000"/>
                <a:gd name="T49" fmla="*/ 13262 h 20000"/>
                <a:gd name="T50" fmla="*/ 6465 w 20000"/>
                <a:gd name="T51" fmla="*/ 11337 h 20000"/>
                <a:gd name="T52" fmla="*/ 4400 w 20000"/>
                <a:gd name="T53" fmla="*/ 10246 h 20000"/>
                <a:gd name="T54" fmla="*/ 3526 w 20000"/>
                <a:gd name="T55" fmla="*/ 12578 h 20000"/>
                <a:gd name="T56" fmla="*/ 1612 w 20000"/>
                <a:gd name="T57" fmla="*/ 11572 h 20000"/>
                <a:gd name="T58" fmla="*/ 0 w 20000"/>
                <a:gd name="T59" fmla="*/ 7679 h 20000"/>
                <a:gd name="T60" fmla="*/ 17 w 20000"/>
                <a:gd name="T61" fmla="*/ 7508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0000" h="20000">
                  <a:moveTo>
                    <a:pt x="17" y="7508"/>
                  </a:moveTo>
                  <a:lnTo>
                    <a:pt x="1763" y="5027"/>
                  </a:lnTo>
                  <a:lnTo>
                    <a:pt x="2401" y="0"/>
                  </a:lnTo>
                  <a:lnTo>
                    <a:pt x="4635" y="4235"/>
                  </a:lnTo>
                  <a:lnTo>
                    <a:pt x="6717" y="3936"/>
                  </a:lnTo>
                  <a:lnTo>
                    <a:pt x="7993" y="5647"/>
                  </a:lnTo>
                  <a:lnTo>
                    <a:pt x="8883" y="5326"/>
                  </a:lnTo>
                  <a:lnTo>
                    <a:pt x="10999" y="364"/>
                  </a:lnTo>
                  <a:lnTo>
                    <a:pt x="13417" y="4321"/>
                  </a:lnTo>
                  <a:lnTo>
                    <a:pt x="14727" y="3102"/>
                  </a:lnTo>
                  <a:lnTo>
                    <a:pt x="15432" y="5091"/>
                  </a:lnTo>
                  <a:lnTo>
                    <a:pt x="17431" y="6139"/>
                  </a:lnTo>
                  <a:lnTo>
                    <a:pt x="17531" y="9241"/>
                  </a:lnTo>
                  <a:lnTo>
                    <a:pt x="19983" y="11337"/>
                  </a:lnTo>
                  <a:lnTo>
                    <a:pt x="18690" y="15807"/>
                  </a:lnTo>
                  <a:lnTo>
                    <a:pt x="17313" y="16086"/>
                  </a:lnTo>
                  <a:lnTo>
                    <a:pt x="16071" y="17861"/>
                  </a:lnTo>
                  <a:lnTo>
                    <a:pt x="14912" y="17305"/>
                  </a:lnTo>
                  <a:lnTo>
                    <a:pt x="13132" y="18524"/>
                  </a:lnTo>
                  <a:lnTo>
                    <a:pt x="11620" y="18674"/>
                  </a:lnTo>
                  <a:lnTo>
                    <a:pt x="10898" y="19979"/>
                  </a:lnTo>
                  <a:lnTo>
                    <a:pt x="8380" y="18353"/>
                  </a:lnTo>
                  <a:lnTo>
                    <a:pt x="6935" y="17840"/>
                  </a:lnTo>
                  <a:lnTo>
                    <a:pt x="6616" y="14781"/>
                  </a:lnTo>
                  <a:lnTo>
                    <a:pt x="7389" y="13262"/>
                  </a:lnTo>
                  <a:lnTo>
                    <a:pt x="6465" y="11337"/>
                  </a:lnTo>
                  <a:lnTo>
                    <a:pt x="4400" y="10246"/>
                  </a:lnTo>
                  <a:lnTo>
                    <a:pt x="3526" y="12578"/>
                  </a:lnTo>
                  <a:lnTo>
                    <a:pt x="1612" y="11572"/>
                  </a:lnTo>
                  <a:lnTo>
                    <a:pt x="0" y="7679"/>
                  </a:lnTo>
                  <a:lnTo>
                    <a:pt x="17" y="7508"/>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38" name="Haute-Savoie">
              <a:hlinkHover r:id="" action="ppaction://macro?name=Affichage_nom_dept"/>
            </p:cNvPr>
            <p:cNvSpPr>
              <a:spLocks/>
            </p:cNvSpPr>
            <p:nvPr/>
          </p:nvSpPr>
          <p:spPr bwMode="auto">
            <a:xfrm>
              <a:off x="4902771" y="3902075"/>
              <a:ext cx="596900" cy="495300"/>
            </a:xfrm>
            <a:custGeom>
              <a:avLst/>
              <a:gdLst>
                <a:gd name="T0" fmla="*/ 192 w 20000"/>
                <a:gd name="T1" fmla="*/ 10590 h 20000"/>
                <a:gd name="T2" fmla="*/ 512 w 20000"/>
                <a:gd name="T3" fmla="*/ 13205 h 20000"/>
                <a:gd name="T4" fmla="*/ 3348 w 20000"/>
                <a:gd name="T5" fmla="*/ 18282 h 20000"/>
                <a:gd name="T6" fmla="*/ 5991 w 20000"/>
                <a:gd name="T7" fmla="*/ 17923 h 20000"/>
                <a:gd name="T8" fmla="*/ 7633 w 20000"/>
                <a:gd name="T9" fmla="*/ 19974 h 20000"/>
                <a:gd name="T10" fmla="*/ 8742 w 20000"/>
                <a:gd name="T11" fmla="*/ 19590 h 20000"/>
                <a:gd name="T12" fmla="*/ 11450 w 20000"/>
                <a:gd name="T13" fmla="*/ 13667 h 20000"/>
                <a:gd name="T14" fmla="*/ 14520 w 20000"/>
                <a:gd name="T15" fmla="*/ 18385 h 20000"/>
                <a:gd name="T16" fmla="*/ 16183 w 20000"/>
                <a:gd name="T17" fmla="*/ 16923 h 20000"/>
                <a:gd name="T18" fmla="*/ 16418 w 20000"/>
                <a:gd name="T19" fmla="*/ 15282 h 20000"/>
                <a:gd name="T20" fmla="*/ 18401 w 20000"/>
                <a:gd name="T21" fmla="*/ 14897 h 20000"/>
                <a:gd name="T22" fmla="*/ 19979 w 20000"/>
                <a:gd name="T23" fmla="*/ 12667 h 20000"/>
                <a:gd name="T24" fmla="*/ 18145 w 20000"/>
                <a:gd name="T25" fmla="*/ 8923 h 20000"/>
                <a:gd name="T26" fmla="*/ 17036 w 20000"/>
                <a:gd name="T27" fmla="*/ 9333 h 20000"/>
                <a:gd name="T28" fmla="*/ 17420 w 20000"/>
                <a:gd name="T29" fmla="*/ 7333 h 20000"/>
                <a:gd name="T30" fmla="*/ 15778 w 20000"/>
                <a:gd name="T31" fmla="*/ 6974 h 20000"/>
                <a:gd name="T32" fmla="*/ 16738 w 20000"/>
                <a:gd name="T33" fmla="*/ 2974 h 20000"/>
                <a:gd name="T34" fmla="*/ 15203 w 20000"/>
                <a:gd name="T35" fmla="*/ 1308 h 20000"/>
                <a:gd name="T36" fmla="*/ 15629 w 20000"/>
                <a:gd name="T37" fmla="*/ 77 h 20000"/>
                <a:gd name="T38" fmla="*/ 10959 w 20000"/>
                <a:gd name="T39" fmla="*/ 0 h 20000"/>
                <a:gd name="T40" fmla="*/ 9041 w 20000"/>
                <a:gd name="T41" fmla="*/ 1769 h 20000"/>
                <a:gd name="T42" fmla="*/ 8038 w 20000"/>
                <a:gd name="T43" fmla="*/ 974 h 20000"/>
                <a:gd name="T44" fmla="*/ 6802 w 20000"/>
                <a:gd name="T45" fmla="*/ 3590 h 20000"/>
                <a:gd name="T46" fmla="*/ 7783 w 20000"/>
                <a:gd name="T47" fmla="*/ 4974 h 20000"/>
                <a:gd name="T48" fmla="*/ 5224 w 20000"/>
                <a:gd name="T49" fmla="*/ 7333 h 20000"/>
                <a:gd name="T50" fmla="*/ 2345 w 20000"/>
                <a:gd name="T51" fmla="*/ 7769 h 20000"/>
                <a:gd name="T52" fmla="*/ 277 w 20000"/>
                <a:gd name="T53" fmla="*/ 8667 h 20000"/>
                <a:gd name="T54" fmla="*/ 0 w 20000"/>
                <a:gd name="T55" fmla="*/ 10308 h 20000"/>
                <a:gd name="T56" fmla="*/ 192 w 20000"/>
                <a:gd name="T57" fmla="*/ 10590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0000" h="20000">
                  <a:moveTo>
                    <a:pt x="192" y="10590"/>
                  </a:moveTo>
                  <a:lnTo>
                    <a:pt x="512" y="13205"/>
                  </a:lnTo>
                  <a:lnTo>
                    <a:pt x="3348" y="18282"/>
                  </a:lnTo>
                  <a:lnTo>
                    <a:pt x="5991" y="17923"/>
                  </a:lnTo>
                  <a:lnTo>
                    <a:pt x="7633" y="19974"/>
                  </a:lnTo>
                  <a:lnTo>
                    <a:pt x="8742" y="19590"/>
                  </a:lnTo>
                  <a:lnTo>
                    <a:pt x="11450" y="13667"/>
                  </a:lnTo>
                  <a:lnTo>
                    <a:pt x="14520" y="18385"/>
                  </a:lnTo>
                  <a:lnTo>
                    <a:pt x="16183" y="16923"/>
                  </a:lnTo>
                  <a:lnTo>
                    <a:pt x="16418" y="15282"/>
                  </a:lnTo>
                  <a:lnTo>
                    <a:pt x="18401" y="14897"/>
                  </a:lnTo>
                  <a:lnTo>
                    <a:pt x="19979" y="12667"/>
                  </a:lnTo>
                  <a:lnTo>
                    <a:pt x="18145" y="8923"/>
                  </a:lnTo>
                  <a:lnTo>
                    <a:pt x="17036" y="9333"/>
                  </a:lnTo>
                  <a:lnTo>
                    <a:pt x="17420" y="7333"/>
                  </a:lnTo>
                  <a:lnTo>
                    <a:pt x="15778" y="6974"/>
                  </a:lnTo>
                  <a:lnTo>
                    <a:pt x="16738" y="2974"/>
                  </a:lnTo>
                  <a:lnTo>
                    <a:pt x="15203" y="1308"/>
                  </a:lnTo>
                  <a:lnTo>
                    <a:pt x="15629" y="77"/>
                  </a:lnTo>
                  <a:lnTo>
                    <a:pt x="10959" y="0"/>
                  </a:lnTo>
                  <a:lnTo>
                    <a:pt x="9041" y="1769"/>
                  </a:lnTo>
                  <a:lnTo>
                    <a:pt x="8038" y="974"/>
                  </a:lnTo>
                  <a:lnTo>
                    <a:pt x="6802" y="3590"/>
                  </a:lnTo>
                  <a:lnTo>
                    <a:pt x="7783" y="4974"/>
                  </a:lnTo>
                  <a:lnTo>
                    <a:pt x="5224" y="7333"/>
                  </a:lnTo>
                  <a:lnTo>
                    <a:pt x="2345" y="7769"/>
                  </a:lnTo>
                  <a:lnTo>
                    <a:pt x="277" y="8667"/>
                  </a:lnTo>
                  <a:lnTo>
                    <a:pt x="0" y="10308"/>
                  </a:lnTo>
                  <a:lnTo>
                    <a:pt x="192" y="10590"/>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39" name="Paris">
              <a:hlinkHover r:id="" action="ppaction://macro?name=Affichage_nom_dept"/>
            </p:cNvPr>
            <p:cNvSpPr>
              <a:spLocks/>
            </p:cNvSpPr>
            <p:nvPr/>
          </p:nvSpPr>
          <p:spPr bwMode="auto">
            <a:xfrm>
              <a:off x="3229546" y="2214563"/>
              <a:ext cx="106363" cy="58737"/>
            </a:xfrm>
            <a:custGeom>
              <a:avLst/>
              <a:gdLst>
                <a:gd name="T0" fmla="*/ 359 w 20000"/>
                <a:gd name="T1" fmla="*/ 11702 h 20000"/>
                <a:gd name="T2" fmla="*/ 8743 w 20000"/>
                <a:gd name="T3" fmla="*/ 19787 h 20000"/>
                <a:gd name="T4" fmla="*/ 19880 w 20000"/>
                <a:gd name="T5" fmla="*/ 19362 h 20000"/>
                <a:gd name="T6" fmla="*/ 16407 w 20000"/>
                <a:gd name="T7" fmla="*/ 12340 h 20000"/>
                <a:gd name="T8" fmla="*/ 8263 w 20000"/>
                <a:gd name="T9" fmla="*/ 0 h 20000"/>
                <a:gd name="T10" fmla="*/ 0 w 20000"/>
                <a:gd name="T11" fmla="*/ 9362 h 20000"/>
                <a:gd name="T12" fmla="*/ 359 w 20000"/>
                <a:gd name="T13" fmla="*/ 11702 h 20000"/>
              </a:gdLst>
              <a:ahLst/>
              <a:cxnLst>
                <a:cxn ang="0">
                  <a:pos x="T0" y="T1"/>
                </a:cxn>
                <a:cxn ang="0">
                  <a:pos x="T2" y="T3"/>
                </a:cxn>
                <a:cxn ang="0">
                  <a:pos x="T4" y="T5"/>
                </a:cxn>
                <a:cxn ang="0">
                  <a:pos x="T6" y="T7"/>
                </a:cxn>
                <a:cxn ang="0">
                  <a:pos x="T8" y="T9"/>
                </a:cxn>
                <a:cxn ang="0">
                  <a:pos x="T10" y="T11"/>
                </a:cxn>
                <a:cxn ang="0">
                  <a:pos x="T12" y="T13"/>
                </a:cxn>
              </a:cxnLst>
              <a:rect l="0" t="0" r="r" b="b"/>
              <a:pathLst>
                <a:path w="20000" h="20000">
                  <a:moveTo>
                    <a:pt x="359" y="11702"/>
                  </a:moveTo>
                  <a:lnTo>
                    <a:pt x="8743" y="19787"/>
                  </a:lnTo>
                  <a:lnTo>
                    <a:pt x="19880" y="19362"/>
                  </a:lnTo>
                  <a:lnTo>
                    <a:pt x="16407" y="12340"/>
                  </a:lnTo>
                  <a:lnTo>
                    <a:pt x="8263" y="0"/>
                  </a:lnTo>
                  <a:lnTo>
                    <a:pt x="0" y="9362"/>
                  </a:lnTo>
                  <a:lnTo>
                    <a:pt x="359" y="11702"/>
                  </a:lnTo>
                  <a:close/>
                </a:path>
              </a:pathLst>
            </a:custGeom>
            <a:solidFill>
              <a:schemeClr val="accent1">
                <a:lumMod val="60000"/>
                <a:lumOff val="40000"/>
              </a:schemeClr>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40" name="Seine-Maritime">
              <a:hlinkHover r:id="" action="ppaction://macro?name=Affichage_nom_dept"/>
            </p:cNvPr>
            <p:cNvSpPr>
              <a:spLocks/>
            </p:cNvSpPr>
            <p:nvPr/>
          </p:nvSpPr>
          <p:spPr bwMode="auto">
            <a:xfrm>
              <a:off x="2284984" y="1409700"/>
              <a:ext cx="760412" cy="550863"/>
            </a:xfrm>
            <a:custGeom>
              <a:avLst/>
              <a:gdLst>
                <a:gd name="T0" fmla="*/ 1020 w 20000"/>
                <a:gd name="T1" fmla="*/ 8733 h 20000"/>
                <a:gd name="T2" fmla="*/ 6104 w 20000"/>
                <a:gd name="T3" fmla="*/ 4839 h 20000"/>
                <a:gd name="T4" fmla="*/ 12258 w 20000"/>
                <a:gd name="T5" fmla="*/ 3018 h 20000"/>
                <a:gd name="T6" fmla="*/ 15368 w 20000"/>
                <a:gd name="T7" fmla="*/ 0 h 20000"/>
                <a:gd name="T8" fmla="*/ 15686 w 20000"/>
                <a:gd name="T9" fmla="*/ 184 h 20000"/>
                <a:gd name="T10" fmla="*/ 18946 w 20000"/>
                <a:gd name="T11" fmla="*/ 4009 h 20000"/>
                <a:gd name="T12" fmla="*/ 19983 w 20000"/>
                <a:gd name="T13" fmla="*/ 7742 h 20000"/>
                <a:gd name="T14" fmla="*/ 18880 w 20000"/>
                <a:gd name="T15" fmla="*/ 9263 h 20000"/>
                <a:gd name="T16" fmla="*/ 19565 w 20000"/>
                <a:gd name="T17" fmla="*/ 9677 h 20000"/>
                <a:gd name="T18" fmla="*/ 18946 w 20000"/>
                <a:gd name="T19" fmla="*/ 10576 h 20000"/>
                <a:gd name="T20" fmla="*/ 19164 w 20000"/>
                <a:gd name="T21" fmla="*/ 14055 h 20000"/>
                <a:gd name="T22" fmla="*/ 19950 w 20000"/>
                <a:gd name="T23" fmla="*/ 14355 h 20000"/>
                <a:gd name="T24" fmla="*/ 19013 w 20000"/>
                <a:gd name="T25" fmla="*/ 16406 h 20000"/>
                <a:gd name="T26" fmla="*/ 15201 w 20000"/>
                <a:gd name="T27" fmla="*/ 15000 h 20000"/>
                <a:gd name="T28" fmla="*/ 13813 w 20000"/>
                <a:gd name="T29" fmla="*/ 17604 h 20000"/>
                <a:gd name="T30" fmla="*/ 10569 w 20000"/>
                <a:gd name="T31" fmla="*/ 19977 h 20000"/>
                <a:gd name="T32" fmla="*/ 8746 w 20000"/>
                <a:gd name="T33" fmla="*/ 17949 h 20000"/>
                <a:gd name="T34" fmla="*/ 9783 w 20000"/>
                <a:gd name="T35" fmla="*/ 17696 h 20000"/>
                <a:gd name="T36" fmla="*/ 9666 w 20000"/>
                <a:gd name="T37" fmla="*/ 16889 h 20000"/>
                <a:gd name="T38" fmla="*/ 8344 w 20000"/>
                <a:gd name="T39" fmla="*/ 15530 h 20000"/>
                <a:gd name="T40" fmla="*/ 6622 w 20000"/>
                <a:gd name="T41" fmla="*/ 16037 h 20000"/>
                <a:gd name="T42" fmla="*/ 4866 w 20000"/>
                <a:gd name="T43" fmla="*/ 13917 h 20000"/>
                <a:gd name="T44" fmla="*/ 3495 w 20000"/>
                <a:gd name="T45" fmla="*/ 14770 h 20000"/>
                <a:gd name="T46" fmla="*/ 0 w 20000"/>
                <a:gd name="T47" fmla="*/ 13710 h 20000"/>
                <a:gd name="T48" fmla="*/ 1020 w 20000"/>
                <a:gd name="T49" fmla="*/ 8733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0000" h="20000">
                  <a:moveTo>
                    <a:pt x="1020" y="8733"/>
                  </a:moveTo>
                  <a:lnTo>
                    <a:pt x="6104" y="4839"/>
                  </a:lnTo>
                  <a:lnTo>
                    <a:pt x="12258" y="3018"/>
                  </a:lnTo>
                  <a:lnTo>
                    <a:pt x="15368" y="0"/>
                  </a:lnTo>
                  <a:lnTo>
                    <a:pt x="15686" y="184"/>
                  </a:lnTo>
                  <a:lnTo>
                    <a:pt x="18946" y="4009"/>
                  </a:lnTo>
                  <a:lnTo>
                    <a:pt x="19983" y="7742"/>
                  </a:lnTo>
                  <a:lnTo>
                    <a:pt x="18880" y="9263"/>
                  </a:lnTo>
                  <a:lnTo>
                    <a:pt x="19565" y="9677"/>
                  </a:lnTo>
                  <a:lnTo>
                    <a:pt x="18946" y="10576"/>
                  </a:lnTo>
                  <a:lnTo>
                    <a:pt x="19164" y="14055"/>
                  </a:lnTo>
                  <a:lnTo>
                    <a:pt x="19950" y="14355"/>
                  </a:lnTo>
                  <a:lnTo>
                    <a:pt x="19013" y="16406"/>
                  </a:lnTo>
                  <a:lnTo>
                    <a:pt x="15201" y="15000"/>
                  </a:lnTo>
                  <a:lnTo>
                    <a:pt x="13813" y="17604"/>
                  </a:lnTo>
                  <a:lnTo>
                    <a:pt x="10569" y="19977"/>
                  </a:lnTo>
                  <a:lnTo>
                    <a:pt x="8746" y="17949"/>
                  </a:lnTo>
                  <a:lnTo>
                    <a:pt x="9783" y="17696"/>
                  </a:lnTo>
                  <a:lnTo>
                    <a:pt x="9666" y="16889"/>
                  </a:lnTo>
                  <a:lnTo>
                    <a:pt x="8344" y="15530"/>
                  </a:lnTo>
                  <a:lnTo>
                    <a:pt x="6622" y="16037"/>
                  </a:lnTo>
                  <a:lnTo>
                    <a:pt x="4866" y="13917"/>
                  </a:lnTo>
                  <a:lnTo>
                    <a:pt x="3495" y="14770"/>
                  </a:lnTo>
                  <a:lnTo>
                    <a:pt x="0" y="13710"/>
                  </a:lnTo>
                  <a:lnTo>
                    <a:pt x="1020" y="8733"/>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41" name="Seine-et-Marne">
              <a:hlinkHover r:id="" action="ppaction://macro?name=Affichage_nom_dept"/>
            </p:cNvPr>
            <p:cNvSpPr>
              <a:spLocks/>
            </p:cNvSpPr>
            <p:nvPr/>
          </p:nvSpPr>
          <p:spPr bwMode="auto">
            <a:xfrm>
              <a:off x="3302571" y="2071688"/>
              <a:ext cx="527050" cy="674687"/>
            </a:xfrm>
            <a:custGeom>
              <a:avLst/>
              <a:gdLst>
                <a:gd name="T0" fmla="*/ 72 w 20000"/>
                <a:gd name="T1" fmla="*/ 16068 h 20000"/>
                <a:gd name="T2" fmla="*/ 2238 w 20000"/>
                <a:gd name="T3" fmla="*/ 18476 h 20000"/>
                <a:gd name="T4" fmla="*/ 1059 w 20000"/>
                <a:gd name="T5" fmla="*/ 19981 h 20000"/>
                <a:gd name="T6" fmla="*/ 9386 w 20000"/>
                <a:gd name="T7" fmla="*/ 19210 h 20000"/>
                <a:gd name="T8" fmla="*/ 11264 w 20000"/>
                <a:gd name="T9" fmla="*/ 17460 h 20000"/>
                <a:gd name="T10" fmla="*/ 11264 w 20000"/>
                <a:gd name="T11" fmla="*/ 15372 h 20000"/>
                <a:gd name="T12" fmla="*/ 17545 w 20000"/>
                <a:gd name="T13" fmla="*/ 14675 h 20000"/>
                <a:gd name="T14" fmla="*/ 17449 w 20000"/>
                <a:gd name="T15" fmla="*/ 13434 h 20000"/>
                <a:gd name="T16" fmla="*/ 17064 w 20000"/>
                <a:gd name="T17" fmla="*/ 12907 h 20000"/>
                <a:gd name="T18" fmla="*/ 19976 w 20000"/>
                <a:gd name="T19" fmla="*/ 10122 h 20000"/>
                <a:gd name="T20" fmla="*/ 18243 w 20000"/>
                <a:gd name="T21" fmla="*/ 9746 h 20000"/>
                <a:gd name="T22" fmla="*/ 18484 w 20000"/>
                <a:gd name="T23" fmla="*/ 7695 h 20000"/>
                <a:gd name="T24" fmla="*/ 17353 w 20000"/>
                <a:gd name="T25" fmla="*/ 7319 h 20000"/>
                <a:gd name="T26" fmla="*/ 17304 w 20000"/>
                <a:gd name="T27" fmla="*/ 7131 h 20000"/>
                <a:gd name="T28" fmla="*/ 18748 w 20000"/>
                <a:gd name="T29" fmla="*/ 5362 h 20000"/>
                <a:gd name="T30" fmla="*/ 15018 w 20000"/>
                <a:gd name="T31" fmla="*/ 3594 h 20000"/>
                <a:gd name="T32" fmla="*/ 13261 w 20000"/>
                <a:gd name="T33" fmla="*/ 1976 h 20000"/>
                <a:gd name="T34" fmla="*/ 13261 w 20000"/>
                <a:gd name="T35" fmla="*/ 357 h 20000"/>
                <a:gd name="T36" fmla="*/ 11841 w 20000"/>
                <a:gd name="T37" fmla="*/ 0 h 20000"/>
                <a:gd name="T38" fmla="*/ 10301 w 20000"/>
                <a:gd name="T39" fmla="*/ 865 h 20000"/>
                <a:gd name="T40" fmla="*/ 3562 w 20000"/>
                <a:gd name="T41" fmla="*/ 677 h 20000"/>
                <a:gd name="T42" fmla="*/ 2912 w 20000"/>
                <a:gd name="T43" fmla="*/ 2107 h 20000"/>
                <a:gd name="T44" fmla="*/ 3538 w 20000"/>
                <a:gd name="T45" fmla="*/ 6152 h 20000"/>
                <a:gd name="T46" fmla="*/ 3225 w 20000"/>
                <a:gd name="T47" fmla="*/ 8523 h 20000"/>
                <a:gd name="T48" fmla="*/ 1805 w 20000"/>
                <a:gd name="T49" fmla="*/ 12041 h 20000"/>
                <a:gd name="T50" fmla="*/ 2455 w 20000"/>
                <a:gd name="T51" fmla="*/ 14337 h 20000"/>
                <a:gd name="T52" fmla="*/ 0 w 20000"/>
                <a:gd name="T53" fmla="*/ 15767 h 20000"/>
                <a:gd name="T54" fmla="*/ 72 w 20000"/>
                <a:gd name="T55" fmla="*/ 16068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0000" h="20000">
                  <a:moveTo>
                    <a:pt x="72" y="16068"/>
                  </a:moveTo>
                  <a:lnTo>
                    <a:pt x="2238" y="18476"/>
                  </a:lnTo>
                  <a:lnTo>
                    <a:pt x="1059" y="19981"/>
                  </a:lnTo>
                  <a:lnTo>
                    <a:pt x="9386" y="19210"/>
                  </a:lnTo>
                  <a:lnTo>
                    <a:pt x="11264" y="17460"/>
                  </a:lnTo>
                  <a:lnTo>
                    <a:pt x="11264" y="15372"/>
                  </a:lnTo>
                  <a:lnTo>
                    <a:pt x="17545" y="14675"/>
                  </a:lnTo>
                  <a:lnTo>
                    <a:pt x="17449" y="13434"/>
                  </a:lnTo>
                  <a:lnTo>
                    <a:pt x="17064" y="12907"/>
                  </a:lnTo>
                  <a:lnTo>
                    <a:pt x="19976" y="10122"/>
                  </a:lnTo>
                  <a:lnTo>
                    <a:pt x="18243" y="9746"/>
                  </a:lnTo>
                  <a:lnTo>
                    <a:pt x="18484" y="7695"/>
                  </a:lnTo>
                  <a:lnTo>
                    <a:pt x="17353" y="7319"/>
                  </a:lnTo>
                  <a:lnTo>
                    <a:pt x="17304" y="7131"/>
                  </a:lnTo>
                  <a:lnTo>
                    <a:pt x="18748" y="5362"/>
                  </a:lnTo>
                  <a:lnTo>
                    <a:pt x="15018" y="3594"/>
                  </a:lnTo>
                  <a:lnTo>
                    <a:pt x="13261" y="1976"/>
                  </a:lnTo>
                  <a:lnTo>
                    <a:pt x="13261" y="357"/>
                  </a:lnTo>
                  <a:lnTo>
                    <a:pt x="11841" y="0"/>
                  </a:lnTo>
                  <a:lnTo>
                    <a:pt x="10301" y="865"/>
                  </a:lnTo>
                  <a:lnTo>
                    <a:pt x="3562" y="677"/>
                  </a:lnTo>
                  <a:lnTo>
                    <a:pt x="2912" y="2107"/>
                  </a:lnTo>
                  <a:lnTo>
                    <a:pt x="3538" y="6152"/>
                  </a:lnTo>
                  <a:lnTo>
                    <a:pt x="3225" y="8523"/>
                  </a:lnTo>
                  <a:lnTo>
                    <a:pt x="1805" y="12041"/>
                  </a:lnTo>
                  <a:lnTo>
                    <a:pt x="2455" y="14337"/>
                  </a:lnTo>
                  <a:lnTo>
                    <a:pt x="0" y="15767"/>
                  </a:lnTo>
                  <a:lnTo>
                    <a:pt x="72" y="16068"/>
                  </a:lnTo>
                  <a:close/>
                </a:path>
              </a:pathLst>
            </a:custGeom>
            <a:solidFill>
              <a:srgbClr val="00B050"/>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42" name="Yvelines">
              <a:hlinkHover r:id="" action="ppaction://macro?name=Affichage_nom_dept"/>
            </p:cNvPr>
            <p:cNvSpPr>
              <a:spLocks/>
            </p:cNvSpPr>
            <p:nvPr/>
          </p:nvSpPr>
          <p:spPr bwMode="auto">
            <a:xfrm>
              <a:off x="2881884" y="2085975"/>
              <a:ext cx="349250" cy="430213"/>
            </a:xfrm>
            <a:custGeom>
              <a:avLst/>
              <a:gdLst>
                <a:gd name="T0" fmla="*/ 109 w 20000"/>
                <a:gd name="T1" fmla="*/ 708 h 20000"/>
                <a:gd name="T2" fmla="*/ 4299 w 20000"/>
                <a:gd name="T3" fmla="*/ 0 h 20000"/>
                <a:gd name="T4" fmla="*/ 4444 w 20000"/>
                <a:gd name="T5" fmla="*/ 265 h 20000"/>
                <a:gd name="T6" fmla="*/ 8051 w 20000"/>
                <a:gd name="T7" fmla="*/ 708 h 20000"/>
                <a:gd name="T8" fmla="*/ 8270 w 20000"/>
                <a:gd name="T9" fmla="*/ 708 h 20000"/>
                <a:gd name="T10" fmla="*/ 8780 w 20000"/>
                <a:gd name="T11" fmla="*/ 885 h 20000"/>
                <a:gd name="T12" fmla="*/ 8816 w 20000"/>
                <a:gd name="T13" fmla="*/ 885 h 20000"/>
                <a:gd name="T14" fmla="*/ 15046 w 20000"/>
                <a:gd name="T15" fmla="*/ 2891 h 20000"/>
                <a:gd name="T16" fmla="*/ 17341 w 20000"/>
                <a:gd name="T17" fmla="*/ 2271 h 20000"/>
                <a:gd name="T18" fmla="*/ 19417 w 20000"/>
                <a:gd name="T19" fmla="*/ 5634 h 20000"/>
                <a:gd name="T20" fmla="*/ 18033 w 20000"/>
                <a:gd name="T21" fmla="*/ 7965 h 20000"/>
                <a:gd name="T22" fmla="*/ 18106 w 20000"/>
                <a:gd name="T23" fmla="*/ 7965 h 20000"/>
                <a:gd name="T24" fmla="*/ 19964 w 20000"/>
                <a:gd name="T25" fmla="*/ 9912 h 20000"/>
                <a:gd name="T26" fmla="*/ 14208 w 20000"/>
                <a:gd name="T27" fmla="*/ 13687 h 20000"/>
                <a:gd name="T28" fmla="*/ 15483 w 20000"/>
                <a:gd name="T29" fmla="*/ 14838 h 20000"/>
                <a:gd name="T30" fmla="*/ 14317 w 20000"/>
                <a:gd name="T31" fmla="*/ 16814 h 20000"/>
                <a:gd name="T32" fmla="*/ 12350 w 20000"/>
                <a:gd name="T33" fmla="*/ 16637 h 20000"/>
                <a:gd name="T34" fmla="*/ 13479 w 20000"/>
                <a:gd name="T35" fmla="*/ 17552 h 20000"/>
                <a:gd name="T36" fmla="*/ 11658 w 20000"/>
                <a:gd name="T37" fmla="*/ 19617 h 20000"/>
                <a:gd name="T38" fmla="*/ 11913 w 20000"/>
                <a:gd name="T39" fmla="*/ 19971 h 20000"/>
                <a:gd name="T40" fmla="*/ 8889 w 20000"/>
                <a:gd name="T41" fmla="*/ 19558 h 20000"/>
                <a:gd name="T42" fmla="*/ 8270 w 20000"/>
                <a:gd name="T43" fmla="*/ 16814 h 20000"/>
                <a:gd name="T44" fmla="*/ 3570 w 20000"/>
                <a:gd name="T45" fmla="*/ 13186 h 20000"/>
                <a:gd name="T46" fmla="*/ 3643 w 20000"/>
                <a:gd name="T47" fmla="*/ 7670 h 20000"/>
                <a:gd name="T48" fmla="*/ 1384 w 20000"/>
                <a:gd name="T49" fmla="*/ 4454 h 20000"/>
                <a:gd name="T50" fmla="*/ 0 w 20000"/>
                <a:gd name="T51" fmla="*/ 914 h 20000"/>
                <a:gd name="T52" fmla="*/ 109 w 20000"/>
                <a:gd name="T53" fmla="*/ 708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0000" h="20000">
                  <a:moveTo>
                    <a:pt x="109" y="708"/>
                  </a:moveTo>
                  <a:lnTo>
                    <a:pt x="4299" y="0"/>
                  </a:lnTo>
                  <a:lnTo>
                    <a:pt x="4444" y="265"/>
                  </a:lnTo>
                  <a:lnTo>
                    <a:pt x="8051" y="708"/>
                  </a:lnTo>
                  <a:lnTo>
                    <a:pt x="8270" y="708"/>
                  </a:lnTo>
                  <a:lnTo>
                    <a:pt x="8780" y="885"/>
                  </a:lnTo>
                  <a:lnTo>
                    <a:pt x="8816" y="885"/>
                  </a:lnTo>
                  <a:lnTo>
                    <a:pt x="15046" y="2891"/>
                  </a:lnTo>
                  <a:lnTo>
                    <a:pt x="17341" y="2271"/>
                  </a:lnTo>
                  <a:lnTo>
                    <a:pt x="19417" y="5634"/>
                  </a:lnTo>
                  <a:lnTo>
                    <a:pt x="18033" y="7965"/>
                  </a:lnTo>
                  <a:lnTo>
                    <a:pt x="18106" y="7965"/>
                  </a:lnTo>
                  <a:lnTo>
                    <a:pt x="19964" y="9912"/>
                  </a:lnTo>
                  <a:lnTo>
                    <a:pt x="14208" y="13687"/>
                  </a:lnTo>
                  <a:lnTo>
                    <a:pt x="15483" y="14838"/>
                  </a:lnTo>
                  <a:lnTo>
                    <a:pt x="14317" y="16814"/>
                  </a:lnTo>
                  <a:lnTo>
                    <a:pt x="12350" y="16637"/>
                  </a:lnTo>
                  <a:lnTo>
                    <a:pt x="13479" y="17552"/>
                  </a:lnTo>
                  <a:lnTo>
                    <a:pt x="11658" y="19617"/>
                  </a:lnTo>
                  <a:lnTo>
                    <a:pt x="11913" y="19971"/>
                  </a:lnTo>
                  <a:lnTo>
                    <a:pt x="8889" y="19558"/>
                  </a:lnTo>
                  <a:lnTo>
                    <a:pt x="8270" y="16814"/>
                  </a:lnTo>
                  <a:lnTo>
                    <a:pt x="3570" y="13186"/>
                  </a:lnTo>
                  <a:lnTo>
                    <a:pt x="3643" y="7670"/>
                  </a:lnTo>
                  <a:lnTo>
                    <a:pt x="1384" y="4454"/>
                  </a:lnTo>
                  <a:lnTo>
                    <a:pt x="0" y="914"/>
                  </a:lnTo>
                  <a:lnTo>
                    <a:pt x="109" y="708"/>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43" name="Deux-Sèvres">
              <a:hlinkHover r:id="" action="ppaction://macro?name=Affichage_nom_dept"/>
            </p:cNvPr>
            <p:cNvSpPr>
              <a:spLocks/>
            </p:cNvSpPr>
            <p:nvPr/>
          </p:nvSpPr>
          <p:spPr bwMode="auto">
            <a:xfrm>
              <a:off x="1751584" y="3405188"/>
              <a:ext cx="496887" cy="779462"/>
            </a:xfrm>
            <a:custGeom>
              <a:avLst/>
              <a:gdLst>
                <a:gd name="T0" fmla="*/ 128 w 20000"/>
                <a:gd name="T1" fmla="*/ 1840 h 20000"/>
                <a:gd name="T2" fmla="*/ 5255 w 20000"/>
                <a:gd name="T3" fmla="*/ 1759 h 20000"/>
                <a:gd name="T4" fmla="*/ 7551 w 20000"/>
                <a:gd name="T5" fmla="*/ 277 h 20000"/>
                <a:gd name="T6" fmla="*/ 7985 w 20000"/>
                <a:gd name="T7" fmla="*/ 782 h 20000"/>
                <a:gd name="T8" fmla="*/ 13597 w 20000"/>
                <a:gd name="T9" fmla="*/ 0 h 20000"/>
                <a:gd name="T10" fmla="*/ 15026 w 20000"/>
                <a:gd name="T11" fmla="*/ 831 h 20000"/>
                <a:gd name="T12" fmla="*/ 15153 w 20000"/>
                <a:gd name="T13" fmla="*/ 993 h 20000"/>
                <a:gd name="T14" fmla="*/ 16199 w 20000"/>
                <a:gd name="T15" fmla="*/ 4137 h 20000"/>
                <a:gd name="T16" fmla="*/ 17347 w 20000"/>
                <a:gd name="T17" fmla="*/ 4577 h 20000"/>
                <a:gd name="T18" fmla="*/ 15842 w 20000"/>
                <a:gd name="T19" fmla="*/ 5033 h 20000"/>
                <a:gd name="T20" fmla="*/ 17321 w 20000"/>
                <a:gd name="T21" fmla="*/ 6710 h 20000"/>
                <a:gd name="T22" fmla="*/ 15153 w 20000"/>
                <a:gd name="T23" fmla="*/ 8388 h 20000"/>
                <a:gd name="T24" fmla="*/ 17194 w 20000"/>
                <a:gd name="T25" fmla="*/ 9153 h 20000"/>
                <a:gd name="T26" fmla="*/ 15612 w 20000"/>
                <a:gd name="T27" fmla="*/ 11238 h 20000"/>
                <a:gd name="T28" fmla="*/ 16505 w 20000"/>
                <a:gd name="T29" fmla="*/ 13762 h 20000"/>
                <a:gd name="T30" fmla="*/ 19515 w 20000"/>
                <a:gd name="T31" fmla="*/ 13827 h 20000"/>
                <a:gd name="T32" fmla="*/ 18189 w 20000"/>
                <a:gd name="T33" fmla="*/ 16303 h 20000"/>
                <a:gd name="T34" fmla="*/ 19974 w 20000"/>
                <a:gd name="T35" fmla="*/ 16840 h 20000"/>
                <a:gd name="T36" fmla="*/ 19592 w 20000"/>
                <a:gd name="T37" fmla="*/ 17915 h 20000"/>
                <a:gd name="T38" fmla="*/ 15128 w 20000"/>
                <a:gd name="T39" fmla="*/ 18534 h 20000"/>
                <a:gd name="T40" fmla="*/ 13699 w 20000"/>
                <a:gd name="T41" fmla="*/ 19984 h 20000"/>
                <a:gd name="T42" fmla="*/ 10255 w 20000"/>
                <a:gd name="T43" fmla="*/ 17850 h 20000"/>
                <a:gd name="T44" fmla="*/ 3954 w 20000"/>
                <a:gd name="T45" fmla="*/ 16743 h 20000"/>
                <a:gd name="T46" fmla="*/ 1888 w 20000"/>
                <a:gd name="T47" fmla="*/ 13762 h 20000"/>
                <a:gd name="T48" fmla="*/ 6046 w 20000"/>
                <a:gd name="T49" fmla="*/ 12443 h 20000"/>
                <a:gd name="T50" fmla="*/ 4158 w 20000"/>
                <a:gd name="T51" fmla="*/ 12134 h 20000"/>
                <a:gd name="T52" fmla="*/ 4974 w 20000"/>
                <a:gd name="T53" fmla="*/ 9642 h 20000"/>
                <a:gd name="T54" fmla="*/ 3495 w 20000"/>
                <a:gd name="T55" fmla="*/ 4951 h 20000"/>
                <a:gd name="T56" fmla="*/ 0 w 20000"/>
                <a:gd name="T57" fmla="*/ 1971 h 20000"/>
                <a:gd name="T58" fmla="*/ 128 w 20000"/>
                <a:gd name="T59" fmla="*/ 1840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0000" h="20000">
                  <a:moveTo>
                    <a:pt x="128" y="1840"/>
                  </a:moveTo>
                  <a:lnTo>
                    <a:pt x="5255" y="1759"/>
                  </a:lnTo>
                  <a:lnTo>
                    <a:pt x="7551" y="277"/>
                  </a:lnTo>
                  <a:lnTo>
                    <a:pt x="7985" y="782"/>
                  </a:lnTo>
                  <a:lnTo>
                    <a:pt x="13597" y="0"/>
                  </a:lnTo>
                  <a:lnTo>
                    <a:pt x="15026" y="831"/>
                  </a:lnTo>
                  <a:lnTo>
                    <a:pt x="15153" y="993"/>
                  </a:lnTo>
                  <a:lnTo>
                    <a:pt x="16199" y="4137"/>
                  </a:lnTo>
                  <a:lnTo>
                    <a:pt x="17347" y="4577"/>
                  </a:lnTo>
                  <a:lnTo>
                    <a:pt x="15842" y="5033"/>
                  </a:lnTo>
                  <a:lnTo>
                    <a:pt x="17321" y="6710"/>
                  </a:lnTo>
                  <a:lnTo>
                    <a:pt x="15153" y="8388"/>
                  </a:lnTo>
                  <a:lnTo>
                    <a:pt x="17194" y="9153"/>
                  </a:lnTo>
                  <a:lnTo>
                    <a:pt x="15612" y="11238"/>
                  </a:lnTo>
                  <a:lnTo>
                    <a:pt x="16505" y="13762"/>
                  </a:lnTo>
                  <a:lnTo>
                    <a:pt x="19515" y="13827"/>
                  </a:lnTo>
                  <a:lnTo>
                    <a:pt x="18189" y="16303"/>
                  </a:lnTo>
                  <a:lnTo>
                    <a:pt x="19974" y="16840"/>
                  </a:lnTo>
                  <a:lnTo>
                    <a:pt x="19592" y="17915"/>
                  </a:lnTo>
                  <a:lnTo>
                    <a:pt x="15128" y="18534"/>
                  </a:lnTo>
                  <a:lnTo>
                    <a:pt x="13699" y="19984"/>
                  </a:lnTo>
                  <a:lnTo>
                    <a:pt x="10255" y="17850"/>
                  </a:lnTo>
                  <a:lnTo>
                    <a:pt x="3954" y="16743"/>
                  </a:lnTo>
                  <a:lnTo>
                    <a:pt x="1888" y="13762"/>
                  </a:lnTo>
                  <a:lnTo>
                    <a:pt x="6046" y="12443"/>
                  </a:lnTo>
                  <a:lnTo>
                    <a:pt x="4158" y="12134"/>
                  </a:lnTo>
                  <a:lnTo>
                    <a:pt x="4974" y="9642"/>
                  </a:lnTo>
                  <a:lnTo>
                    <a:pt x="3495" y="4951"/>
                  </a:lnTo>
                  <a:lnTo>
                    <a:pt x="0" y="1971"/>
                  </a:lnTo>
                  <a:lnTo>
                    <a:pt x="128" y="1840"/>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44" name="Somme">
              <a:hlinkHover r:id="" action="ppaction://macro?name=Affichage_nom_dept"/>
            </p:cNvPr>
            <p:cNvSpPr>
              <a:spLocks/>
            </p:cNvSpPr>
            <p:nvPr/>
          </p:nvSpPr>
          <p:spPr bwMode="auto">
            <a:xfrm>
              <a:off x="2867596" y="1203325"/>
              <a:ext cx="804863" cy="554038"/>
            </a:xfrm>
            <a:custGeom>
              <a:avLst/>
              <a:gdLst>
                <a:gd name="T0" fmla="*/ 300 w 20000"/>
                <a:gd name="T1" fmla="*/ 7606 h 20000"/>
                <a:gd name="T2" fmla="*/ 3378 w 20000"/>
                <a:gd name="T3" fmla="*/ 11409 h 20000"/>
                <a:gd name="T4" fmla="*/ 4357 w 20000"/>
                <a:gd name="T5" fmla="*/ 15120 h 20000"/>
                <a:gd name="T6" fmla="*/ 5067 w 20000"/>
                <a:gd name="T7" fmla="*/ 16586 h 20000"/>
                <a:gd name="T8" fmla="*/ 9408 w 20000"/>
                <a:gd name="T9" fmla="*/ 16678 h 20000"/>
                <a:gd name="T10" fmla="*/ 13844 w 20000"/>
                <a:gd name="T11" fmla="*/ 19977 h 20000"/>
                <a:gd name="T12" fmla="*/ 14317 w 20000"/>
                <a:gd name="T13" fmla="*/ 18717 h 20000"/>
                <a:gd name="T14" fmla="*/ 15454 w 20000"/>
                <a:gd name="T15" fmla="*/ 18923 h 20000"/>
                <a:gd name="T16" fmla="*/ 16290 w 20000"/>
                <a:gd name="T17" fmla="*/ 16793 h 20000"/>
                <a:gd name="T18" fmla="*/ 17190 w 20000"/>
                <a:gd name="T19" fmla="*/ 17595 h 20000"/>
                <a:gd name="T20" fmla="*/ 19069 w 20000"/>
                <a:gd name="T21" fmla="*/ 16724 h 20000"/>
                <a:gd name="T22" fmla="*/ 18358 w 20000"/>
                <a:gd name="T23" fmla="*/ 13746 h 20000"/>
                <a:gd name="T24" fmla="*/ 19984 w 20000"/>
                <a:gd name="T25" fmla="*/ 9897 h 20000"/>
                <a:gd name="T26" fmla="*/ 19653 w 20000"/>
                <a:gd name="T27" fmla="*/ 9095 h 20000"/>
                <a:gd name="T28" fmla="*/ 18753 w 20000"/>
                <a:gd name="T29" fmla="*/ 8202 h 20000"/>
                <a:gd name="T30" fmla="*/ 16227 w 20000"/>
                <a:gd name="T31" fmla="*/ 8912 h 20000"/>
                <a:gd name="T32" fmla="*/ 16069 w 20000"/>
                <a:gd name="T33" fmla="*/ 7514 h 20000"/>
                <a:gd name="T34" fmla="*/ 15091 w 20000"/>
                <a:gd name="T35" fmla="*/ 8477 h 20000"/>
                <a:gd name="T36" fmla="*/ 15343 w 20000"/>
                <a:gd name="T37" fmla="*/ 6667 h 20000"/>
                <a:gd name="T38" fmla="*/ 14586 w 20000"/>
                <a:gd name="T39" fmla="*/ 6323 h 20000"/>
                <a:gd name="T40" fmla="*/ 14507 w 20000"/>
                <a:gd name="T41" fmla="*/ 7354 h 20000"/>
                <a:gd name="T42" fmla="*/ 13244 w 20000"/>
                <a:gd name="T43" fmla="*/ 5979 h 20000"/>
                <a:gd name="T44" fmla="*/ 12076 w 20000"/>
                <a:gd name="T45" fmla="*/ 5956 h 20000"/>
                <a:gd name="T46" fmla="*/ 11507 w 20000"/>
                <a:gd name="T47" fmla="*/ 7216 h 20000"/>
                <a:gd name="T48" fmla="*/ 11097 w 20000"/>
                <a:gd name="T49" fmla="*/ 5613 h 20000"/>
                <a:gd name="T50" fmla="*/ 12313 w 20000"/>
                <a:gd name="T51" fmla="*/ 4467 h 20000"/>
                <a:gd name="T52" fmla="*/ 11776 w 20000"/>
                <a:gd name="T53" fmla="*/ 3688 h 20000"/>
                <a:gd name="T54" fmla="*/ 8508 w 20000"/>
                <a:gd name="T55" fmla="*/ 4628 h 20000"/>
                <a:gd name="T56" fmla="*/ 6267 w 20000"/>
                <a:gd name="T57" fmla="*/ 1100 h 20000"/>
                <a:gd name="T58" fmla="*/ 4420 w 20000"/>
                <a:gd name="T59" fmla="*/ 275 h 20000"/>
                <a:gd name="T60" fmla="*/ 3268 w 20000"/>
                <a:gd name="T61" fmla="*/ 962 h 20000"/>
                <a:gd name="T62" fmla="*/ 2636 w 20000"/>
                <a:gd name="T63" fmla="*/ 0 h 20000"/>
                <a:gd name="T64" fmla="*/ 1910 w 20000"/>
                <a:gd name="T65" fmla="*/ 2383 h 20000"/>
                <a:gd name="T66" fmla="*/ 3425 w 20000"/>
                <a:gd name="T67" fmla="*/ 4674 h 20000"/>
                <a:gd name="T68" fmla="*/ 1910 w 20000"/>
                <a:gd name="T69" fmla="*/ 3780 h 20000"/>
                <a:gd name="T70" fmla="*/ 0 w 20000"/>
                <a:gd name="T71" fmla="*/ 7423 h 20000"/>
                <a:gd name="T72" fmla="*/ 300 w 20000"/>
                <a:gd name="T73" fmla="*/ 7606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0000" h="20000">
                  <a:moveTo>
                    <a:pt x="300" y="7606"/>
                  </a:moveTo>
                  <a:lnTo>
                    <a:pt x="3378" y="11409"/>
                  </a:lnTo>
                  <a:lnTo>
                    <a:pt x="4357" y="15120"/>
                  </a:lnTo>
                  <a:lnTo>
                    <a:pt x="5067" y="16586"/>
                  </a:lnTo>
                  <a:lnTo>
                    <a:pt x="9408" y="16678"/>
                  </a:lnTo>
                  <a:lnTo>
                    <a:pt x="13844" y="19977"/>
                  </a:lnTo>
                  <a:lnTo>
                    <a:pt x="14317" y="18717"/>
                  </a:lnTo>
                  <a:lnTo>
                    <a:pt x="15454" y="18923"/>
                  </a:lnTo>
                  <a:lnTo>
                    <a:pt x="16290" y="16793"/>
                  </a:lnTo>
                  <a:lnTo>
                    <a:pt x="17190" y="17595"/>
                  </a:lnTo>
                  <a:lnTo>
                    <a:pt x="19069" y="16724"/>
                  </a:lnTo>
                  <a:lnTo>
                    <a:pt x="18358" y="13746"/>
                  </a:lnTo>
                  <a:lnTo>
                    <a:pt x="19984" y="9897"/>
                  </a:lnTo>
                  <a:lnTo>
                    <a:pt x="19653" y="9095"/>
                  </a:lnTo>
                  <a:lnTo>
                    <a:pt x="18753" y="8202"/>
                  </a:lnTo>
                  <a:lnTo>
                    <a:pt x="16227" y="8912"/>
                  </a:lnTo>
                  <a:lnTo>
                    <a:pt x="16069" y="7514"/>
                  </a:lnTo>
                  <a:lnTo>
                    <a:pt x="15091" y="8477"/>
                  </a:lnTo>
                  <a:lnTo>
                    <a:pt x="15343" y="6667"/>
                  </a:lnTo>
                  <a:lnTo>
                    <a:pt x="14586" y="6323"/>
                  </a:lnTo>
                  <a:lnTo>
                    <a:pt x="14507" y="7354"/>
                  </a:lnTo>
                  <a:lnTo>
                    <a:pt x="13244" y="5979"/>
                  </a:lnTo>
                  <a:lnTo>
                    <a:pt x="12076" y="5956"/>
                  </a:lnTo>
                  <a:lnTo>
                    <a:pt x="11507" y="7216"/>
                  </a:lnTo>
                  <a:lnTo>
                    <a:pt x="11097" y="5613"/>
                  </a:lnTo>
                  <a:lnTo>
                    <a:pt x="12313" y="4467"/>
                  </a:lnTo>
                  <a:lnTo>
                    <a:pt x="11776" y="3688"/>
                  </a:lnTo>
                  <a:lnTo>
                    <a:pt x="8508" y="4628"/>
                  </a:lnTo>
                  <a:lnTo>
                    <a:pt x="6267" y="1100"/>
                  </a:lnTo>
                  <a:lnTo>
                    <a:pt x="4420" y="275"/>
                  </a:lnTo>
                  <a:lnTo>
                    <a:pt x="3268" y="962"/>
                  </a:lnTo>
                  <a:lnTo>
                    <a:pt x="2636" y="0"/>
                  </a:lnTo>
                  <a:lnTo>
                    <a:pt x="1910" y="2383"/>
                  </a:lnTo>
                  <a:lnTo>
                    <a:pt x="3425" y="4674"/>
                  </a:lnTo>
                  <a:lnTo>
                    <a:pt x="1910" y="3780"/>
                  </a:lnTo>
                  <a:lnTo>
                    <a:pt x="0" y="7423"/>
                  </a:lnTo>
                  <a:lnTo>
                    <a:pt x="300" y="7606"/>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45" name="Tarn">
              <a:hlinkHover r:id="" action="ppaction://macro?name=Affichage_nom_dept"/>
            </p:cNvPr>
            <p:cNvSpPr>
              <a:spLocks/>
            </p:cNvSpPr>
            <p:nvPr/>
          </p:nvSpPr>
          <p:spPr bwMode="auto">
            <a:xfrm>
              <a:off x="2840609" y="5430838"/>
              <a:ext cx="692150" cy="560387"/>
            </a:xfrm>
            <a:custGeom>
              <a:avLst/>
              <a:gdLst>
                <a:gd name="T0" fmla="*/ 55 w 20000"/>
                <a:gd name="T1" fmla="*/ 5941 h 20000"/>
                <a:gd name="T2" fmla="*/ 294 w 20000"/>
                <a:gd name="T3" fmla="*/ 6712 h 20000"/>
                <a:gd name="T4" fmla="*/ 697 w 20000"/>
                <a:gd name="T5" fmla="*/ 9206 h 20000"/>
                <a:gd name="T6" fmla="*/ 2367 w 20000"/>
                <a:gd name="T7" fmla="*/ 11655 h 20000"/>
                <a:gd name="T8" fmla="*/ 1761 w 20000"/>
                <a:gd name="T9" fmla="*/ 12200 h 20000"/>
                <a:gd name="T10" fmla="*/ 2716 w 20000"/>
                <a:gd name="T11" fmla="*/ 12948 h 20000"/>
                <a:gd name="T12" fmla="*/ 2073 w 20000"/>
                <a:gd name="T13" fmla="*/ 13810 h 20000"/>
                <a:gd name="T14" fmla="*/ 5284 w 20000"/>
                <a:gd name="T15" fmla="*/ 17007 h 20000"/>
                <a:gd name="T16" fmla="*/ 7193 w 20000"/>
                <a:gd name="T17" fmla="*/ 17052 h 20000"/>
                <a:gd name="T18" fmla="*/ 6936 w 20000"/>
                <a:gd name="T19" fmla="*/ 18662 h 20000"/>
                <a:gd name="T20" fmla="*/ 9523 w 20000"/>
                <a:gd name="T21" fmla="*/ 19977 h 20000"/>
                <a:gd name="T22" fmla="*/ 10202 w 20000"/>
                <a:gd name="T23" fmla="*/ 18163 h 20000"/>
                <a:gd name="T24" fmla="*/ 14661 w 20000"/>
                <a:gd name="T25" fmla="*/ 19116 h 20000"/>
                <a:gd name="T26" fmla="*/ 16147 w 20000"/>
                <a:gd name="T27" fmla="*/ 17982 h 20000"/>
                <a:gd name="T28" fmla="*/ 15376 w 20000"/>
                <a:gd name="T29" fmla="*/ 15601 h 20000"/>
                <a:gd name="T30" fmla="*/ 15835 w 20000"/>
                <a:gd name="T31" fmla="*/ 13379 h 20000"/>
                <a:gd name="T32" fmla="*/ 17303 w 20000"/>
                <a:gd name="T33" fmla="*/ 14444 h 20000"/>
                <a:gd name="T34" fmla="*/ 19982 w 20000"/>
                <a:gd name="T35" fmla="*/ 12494 h 20000"/>
                <a:gd name="T36" fmla="*/ 19450 w 20000"/>
                <a:gd name="T37" fmla="*/ 11315 h 20000"/>
                <a:gd name="T38" fmla="*/ 17193 w 20000"/>
                <a:gd name="T39" fmla="*/ 11655 h 20000"/>
                <a:gd name="T40" fmla="*/ 15523 w 20000"/>
                <a:gd name="T41" fmla="*/ 10295 h 20000"/>
                <a:gd name="T42" fmla="*/ 13706 w 20000"/>
                <a:gd name="T43" fmla="*/ 4603 h 20000"/>
                <a:gd name="T44" fmla="*/ 11376 w 20000"/>
                <a:gd name="T45" fmla="*/ 1859 h 20000"/>
                <a:gd name="T46" fmla="*/ 9358 w 20000"/>
                <a:gd name="T47" fmla="*/ 1587 h 20000"/>
                <a:gd name="T48" fmla="*/ 9982 w 20000"/>
                <a:gd name="T49" fmla="*/ 1043 h 20000"/>
                <a:gd name="T50" fmla="*/ 8844 w 20000"/>
                <a:gd name="T51" fmla="*/ 0 h 20000"/>
                <a:gd name="T52" fmla="*/ 6624 w 20000"/>
                <a:gd name="T53" fmla="*/ 1088 h 20000"/>
                <a:gd name="T54" fmla="*/ 5505 w 20000"/>
                <a:gd name="T55" fmla="*/ 794 h 20000"/>
                <a:gd name="T56" fmla="*/ 3505 w 20000"/>
                <a:gd name="T57" fmla="*/ 2449 h 20000"/>
                <a:gd name="T58" fmla="*/ 1798 w 20000"/>
                <a:gd name="T59" fmla="*/ 1882 h 20000"/>
                <a:gd name="T60" fmla="*/ 2440 w 20000"/>
                <a:gd name="T61" fmla="*/ 3628 h 20000"/>
                <a:gd name="T62" fmla="*/ 1229 w 20000"/>
                <a:gd name="T63" fmla="*/ 5601 h 20000"/>
                <a:gd name="T64" fmla="*/ 0 w 20000"/>
                <a:gd name="T65" fmla="*/ 5692 h 20000"/>
                <a:gd name="T66" fmla="*/ 55 w 20000"/>
                <a:gd name="T67" fmla="*/ 5941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0000" h="20000">
                  <a:moveTo>
                    <a:pt x="55" y="5941"/>
                  </a:moveTo>
                  <a:lnTo>
                    <a:pt x="294" y="6712"/>
                  </a:lnTo>
                  <a:lnTo>
                    <a:pt x="697" y="9206"/>
                  </a:lnTo>
                  <a:lnTo>
                    <a:pt x="2367" y="11655"/>
                  </a:lnTo>
                  <a:lnTo>
                    <a:pt x="1761" y="12200"/>
                  </a:lnTo>
                  <a:lnTo>
                    <a:pt x="2716" y="12948"/>
                  </a:lnTo>
                  <a:lnTo>
                    <a:pt x="2073" y="13810"/>
                  </a:lnTo>
                  <a:lnTo>
                    <a:pt x="5284" y="17007"/>
                  </a:lnTo>
                  <a:lnTo>
                    <a:pt x="7193" y="17052"/>
                  </a:lnTo>
                  <a:lnTo>
                    <a:pt x="6936" y="18662"/>
                  </a:lnTo>
                  <a:lnTo>
                    <a:pt x="9523" y="19977"/>
                  </a:lnTo>
                  <a:lnTo>
                    <a:pt x="10202" y="18163"/>
                  </a:lnTo>
                  <a:lnTo>
                    <a:pt x="14661" y="19116"/>
                  </a:lnTo>
                  <a:lnTo>
                    <a:pt x="16147" y="17982"/>
                  </a:lnTo>
                  <a:lnTo>
                    <a:pt x="15376" y="15601"/>
                  </a:lnTo>
                  <a:lnTo>
                    <a:pt x="15835" y="13379"/>
                  </a:lnTo>
                  <a:lnTo>
                    <a:pt x="17303" y="14444"/>
                  </a:lnTo>
                  <a:lnTo>
                    <a:pt x="19982" y="12494"/>
                  </a:lnTo>
                  <a:lnTo>
                    <a:pt x="19450" y="11315"/>
                  </a:lnTo>
                  <a:lnTo>
                    <a:pt x="17193" y="11655"/>
                  </a:lnTo>
                  <a:lnTo>
                    <a:pt x="15523" y="10295"/>
                  </a:lnTo>
                  <a:lnTo>
                    <a:pt x="13706" y="4603"/>
                  </a:lnTo>
                  <a:lnTo>
                    <a:pt x="11376" y="1859"/>
                  </a:lnTo>
                  <a:lnTo>
                    <a:pt x="9358" y="1587"/>
                  </a:lnTo>
                  <a:lnTo>
                    <a:pt x="9982" y="1043"/>
                  </a:lnTo>
                  <a:lnTo>
                    <a:pt x="8844" y="0"/>
                  </a:lnTo>
                  <a:lnTo>
                    <a:pt x="6624" y="1088"/>
                  </a:lnTo>
                  <a:lnTo>
                    <a:pt x="5505" y="794"/>
                  </a:lnTo>
                  <a:lnTo>
                    <a:pt x="3505" y="2449"/>
                  </a:lnTo>
                  <a:lnTo>
                    <a:pt x="1798" y="1882"/>
                  </a:lnTo>
                  <a:lnTo>
                    <a:pt x="2440" y="3628"/>
                  </a:lnTo>
                  <a:lnTo>
                    <a:pt x="1229" y="5601"/>
                  </a:lnTo>
                  <a:lnTo>
                    <a:pt x="0" y="5692"/>
                  </a:lnTo>
                  <a:lnTo>
                    <a:pt x="55" y="5941"/>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46" name="Tarn-et-Garonne">
              <a:hlinkHover r:id="" action="ppaction://macro?name=Affichage_nom_dept"/>
            </p:cNvPr>
            <p:cNvSpPr>
              <a:spLocks/>
            </p:cNvSpPr>
            <p:nvPr/>
          </p:nvSpPr>
          <p:spPr bwMode="auto">
            <a:xfrm>
              <a:off x="2451671" y="5289550"/>
              <a:ext cx="619125" cy="423863"/>
            </a:xfrm>
            <a:custGeom>
              <a:avLst/>
              <a:gdLst>
                <a:gd name="T0" fmla="*/ 102 w 20000"/>
                <a:gd name="T1" fmla="*/ 9387 h 20000"/>
                <a:gd name="T2" fmla="*/ 880 w 20000"/>
                <a:gd name="T3" fmla="*/ 7713 h 20000"/>
                <a:gd name="T4" fmla="*/ 2252 w 20000"/>
                <a:gd name="T5" fmla="*/ 8132 h 20000"/>
                <a:gd name="T6" fmla="*/ 1842 w 20000"/>
                <a:gd name="T7" fmla="*/ 6607 h 20000"/>
                <a:gd name="T8" fmla="*/ 3439 w 20000"/>
                <a:gd name="T9" fmla="*/ 3587 h 20000"/>
                <a:gd name="T10" fmla="*/ 2252 w 20000"/>
                <a:gd name="T11" fmla="*/ 2362 h 20000"/>
                <a:gd name="T12" fmla="*/ 2620 w 20000"/>
                <a:gd name="T13" fmla="*/ 359 h 20000"/>
                <a:gd name="T14" fmla="*/ 5363 w 20000"/>
                <a:gd name="T15" fmla="*/ 329 h 20000"/>
                <a:gd name="T16" fmla="*/ 6366 w 20000"/>
                <a:gd name="T17" fmla="*/ 0 h 20000"/>
                <a:gd name="T18" fmla="*/ 5589 w 20000"/>
                <a:gd name="T19" fmla="*/ 1256 h 20000"/>
                <a:gd name="T20" fmla="*/ 7595 w 20000"/>
                <a:gd name="T21" fmla="*/ 3797 h 20000"/>
                <a:gd name="T22" fmla="*/ 8905 w 20000"/>
                <a:gd name="T23" fmla="*/ 3169 h 20000"/>
                <a:gd name="T24" fmla="*/ 8782 w 20000"/>
                <a:gd name="T25" fmla="*/ 5022 h 20000"/>
                <a:gd name="T26" fmla="*/ 9867 w 20000"/>
                <a:gd name="T27" fmla="*/ 6009 h 20000"/>
                <a:gd name="T28" fmla="*/ 11709 w 20000"/>
                <a:gd name="T29" fmla="*/ 3587 h 20000"/>
                <a:gd name="T30" fmla="*/ 12835 w 20000"/>
                <a:gd name="T31" fmla="*/ 5351 h 20000"/>
                <a:gd name="T32" fmla="*/ 13408 w 20000"/>
                <a:gd name="T33" fmla="*/ 3019 h 20000"/>
                <a:gd name="T34" fmla="*/ 14350 w 20000"/>
                <a:gd name="T35" fmla="*/ 4155 h 20000"/>
                <a:gd name="T36" fmla="*/ 18219 w 20000"/>
                <a:gd name="T37" fmla="*/ 2123 h 20000"/>
                <a:gd name="T38" fmla="*/ 18035 w 20000"/>
                <a:gd name="T39" fmla="*/ 3617 h 20000"/>
                <a:gd name="T40" fmla="*/ 19611 w 20000"/>
                <a:gd name="T41" fmla="*/ 4096 h 20000"/>
                <a:gd name="T42" fmla="*/ 18321 w 20000"/>
                <a:gd name="T43" fmla="*/ 6278 h 20000"/>
                <a:gd name="T44" fmla="*/ 19980 w 20000"/>
                <a:gd name="T45" fmla="*/ 8132 h 20000"/>
                <a:gd name="T46" fmla="*/ 18731 w 20000"/>
                <a:gd name="T47" fmla="*/ 7713 h 20000"/>
                <a:gd name="T48" fmla="*/ 16499 w 20000"/>
                <a:gd name="T49" fmla="*/ 9895 h 20000"/>
                <a:gd name="T50" fmla="*/ 14596 w 20000"/>
                <a:gd name="T51" fmla="*/ 9178 h 20000"/>
                <a:gd name="T52" fmla="*/ 15312 w 20000"/>
                <a:gd name="T53" fmla="*/ 11480 h 20000"/>
                <a:gd name="T54" fmla="*/ 13961 w 20000"/>
                <a:gd name="T55" fmla="*/ 14081 h 20000"/>
                <a:gd name="T56" fmla="*/ 12590 w 20000"/>
                <a:gd name="T57" fmla="*/ 14200 h 20000"/>
                <a:gd name="T58" fmla="*/ 12651 w 20000"/>
                <a:gd name="T59" fmla="*/ 14529 h 20000"/>
                <a:gd name="T60" fmla="*/ 12917 w 20000"/>
                <a:gd name="T61" fmla="*/ 15546 h 20000"/>
                <a:gd name="T62" fmla="*/ 9806 w 20000"/>
                <a:gd name="T63" fmla="*/ 16263 h 20000"/>
                <a:gd name="T64" fmla="*/ 8762 w 20000"/>
                <a:gd name="T65" fmla="*/ 17578 h 20000"/>
                <a:gd name="T66" fmla="*/ 9744 w 20000"/>
                <a:gd name="T67" fmla="*/ 18505 h 20000"/>
                <a:gd name="T68" fmla="*/ 7410 w 20000"/>
                <a:gd name="T69" fmla="*/ 19970 h 20000"/>
                <a:gd name="T70" fmla="*/ 6366 w 20000"/>
                <a:gd name="T71" fmla="*/ 18296 h 20000"/>
                <a:gd name="T72" fmla="*/ 3132 w 20000"/>
                <a:gd name="T73" fmla="*/ 19193 h 20000"/>
                <a:gd name="T74" fmla="*/ 2334 w 20000"/>
                <a:gd name="T75" fmla="*/ 19163 h 20000"/>
                <a:gd name="T76" fmla="*/ 2231 w 20000"/>
                <a:gd name="T77" fmla="*/ 15157 h 20000"/>
                <a:gd name="T78" fmla="*/ 143 w 20000"/>
                <a:gd name="T79" fmla="*/ 14111 h 20000"/>
                <a:gd name="T80" fmla="*/ 1904 w 20000"/>
                <a:gd name="T81" fmla="*/ 11031 h 20000"/>
                <a:gd name="T82" fmla="*/ 0 w 20000"/>
                <a:gd name="T83" fmla="*/ 10105 h 20000"/>
                <a:gd name="T84" fmla="*/ 102 w 20000"/>
                <a:gd name="T85" fmla="*/ 9387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0000" h="20000">
                  <a:moveTo>
                    <a:pt x="102" y="9387"/>
                  </a:moveTo>
                  <a:lnTo>
                    <a:pt x="880" y="7713"/>
                  </a:lnTo>
                  <a:lnTo>
                    <a:pt x="2252" y="8132"/>
                  </a:lnTo>
                  <a:lnTo>
                    <a:pt x="1842" y="6607"/>
                  </a:lnTo>
                  <a:lnTo>
                    <a:pt x="3439" y="3587"/>
                  </a:lnTo>
                  <a:lnTo>
                    <a:pt x="2252" y="2362"/>
                  </a:lnTo>
                  <a:lnTo>
                    <a:pt x="2620" y="359"/>
                  </a:lnTo>
                  <a:lnTo>
                    <a:pt x="5363" y="329"/>
                  </a:lnTo>
                  <a:lnTo>
                    <a:pt x="6366" y="0"/>
                  </a:lnTo>
                  <a:lnTo>
                    <a:pt x="5589" y="1256"/>
                  </a:lnTo>
                  <a:lnTo>
                    <a:pt x="7595" y="3797"/>
                  </a:lnTo>
                  <a:lnTo>
                    <a:pt x="8905" y="3169"/>
                  </a:lnTo>
                  <a:lnTo>
                    <a:pt x="8782" y="5022"/>
                  </a:lnTo>
                  <a:lnTo>
                    <a:pt x="9867" y="6009"/>
                  </a:lnTo>
                  <a:lnTo>
                    <a:pt x="11709" y="3587"/>
                  </a:lnTo>
                  <a:lnTo>
                    <a:pt x="12835" y="5351"/>
                  </a:lnTo>
                  <a:lnTo>
                    <a:pt x="13408" y="3019"/>
                  </a:lnTo>
                  <a:lnTo>
                    <a:pt x="14350" y="4155"/>
                  </a:lnTo>
                  <a:lnTo>
                    <a:pt x="18219" y="2123"/>
                  </a:lnTo>
                  <a:lnTo>
                    <a:pt x="18035" y="3617"/>
                  </a:lnTo>
                  <a:lnTo>
                    <a:pt x="19611" y="4096"/>
                  </a:lnTo>
                  <a:lnTo>
                    <a:pt x="18321" y="6278"/>
                  </a:lnTo>
                  <a:lnTo>
                    <a:pt x="19980" y="8132"/>
                  </a:lnTo>
                  <a:lnTo>
                    <a:pt x="18731" y="7713"/>
                  </a:lnTo>
                  <a:lnTo>
                    <a:pt x="16499" y="9895"/>
                  </a:lnTo>
                  <a:lnTo>
                    <a:pt x="14596" y="9178"/>
                  </a:lnTo>
                  <a:lnTo>
                    <a:pt x="15312" y="11480"/>
                  </a:lnTo>
                  <a:lnTo>
                    <a:pt x="13961" y="14081"/>
                  </a:lnTo>
                  <a:lnTo>
                    <a:pt x="12590" y="14200"/>
                  </a:lnTo>
                  <a:lnTo>
                    <a:pt x="12651" y="14529"/>
                  </a:lnTo>
                  <a:lnTo>
                    <a:pt x="12917" y="15546"/>
                  </a:lnTo>
                  <a:lnTo>
                    <a:pt x="9806" y="16263"/>
                  </a:lnTo>
                  <a:lnTo>
                    <a:pt x="8762" y="17578"/>
                  </a:lnTo>
                  <a:lnTo>
                    <a:pt x="9744" y="18505"/>
                  </a:lnTo>
                  <a:lnTo>
                    <a:pt x="7410" y="19970"/>
                  </a:lnTo>
                  <a:lnTo>
                    <a:pt x="6366" y="18296"/>
                  </a:lnTo>
                  <a:lnTo>
                    <a:pt x="3132" y="19193"/>
                  </a:lnTo>
                  <a:lnTo>
                    <a:pt x="2334" y="19163"/>
                  </a:lnTo>
                  <a:lnTo>
                    <a:pt x="2231" y="15157"/>
                  </a:lnTo>
                  <a:lnTo>
                    <a:pt x="143" y="14111"/>
                  </a:lnTo>
                  <a:lnTo>
                    <a:pt x="1904" y="11031"/>
                  </a:lnTo>
                  <a:lnTo>
                    <a:pt x="0" y="10105"/>
                  </a:lnTo>
                  <a:lnTo>
                    <a:pt x="102" y="9387"/>
                  </a:lnTo>
                  <a:close/>
                </a:path>
              </a:pathLst>
            </a:custGeom>
            <a:solidFill>
              <a:srgbClr val="00B050"/>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47" name="Var">
              <a:hlinkHover r:id="" action="ppaction://macro?name=Affichage_nom_dept"/>
            </p:cNvPr>
            <p:cNvSpPr>
              <a:spLocks/>
            </p:cNvSpPr>
            <p:nvPr/>
          </p:nvSpPr>
          <p:spPr bwMode="auto">
            <a:xfrm>
              <a:off x="4885309" y="5681663"/>
              <a:ext cx="636587" cy="531812"/>
            </a:xfrm>
            <a:custGeom>
              <a:avLst/>
              <a:gdLst>
                <a:gd name="T0" fmla="*/ 20 w 20000"/>
                <a:gd name="T1" fmla="*/ 6412 h 20000"/>
                <a:gd name="T2" fmla="*/ 1019 w 20000"/>
                <a:gd name="T3" fmla="*/ 6794 h 20000"/>
                <a:gd name="T4" fmla="*/ 679 w 20000"/>
                <a:gd name="T5" fmla="*/ 8534 h 20000"/>
                <a:gd name="T6" fmla="*/ 2118 w 20000"/>
                <a:gd name="T7" fmla="*/ 10131 h 20000"/>
                <a:gd name="T8" fmla="*/ 460 w 20000"/>
                <a:gd name="T9" fmla="*/ 10679 h 20000"/>
                <a:gd name="T10" fmla="*/ 460 w 20000"/>
                <a:gd name="T11" fmla="*/ 12729 h 20000"/>
                <a:gd name="T12" fmla="*/ 1818 w 20000"/>
                <a:gd name="T13" fmla="*/ 14041 h 20000"/>
                <a:gd name="T14" fmla="*/ 460 w 20000"/>
                <a:gd name="T15" fmla="*/ 16281 h 20000"/>
                <a:gd name="T16" fmla="*/ 2617 w 20000"/>
                <a:gd name="T17" fmla="*/ 17950 h 20000"/>
                <a:gd name="T18" fmla="*/ 2957 w 20000"/>
                <a:gd name="T19" fmla="*/ 19476 h 20000"/>
                <a:gd name="T20" fmla="*/ 4895 w 20000"/>
                <a:gd name="T21" fmla="*/ 18999 h 20000"/>
                <a:gd name="T22" fmla="*/ 4376 w 20000"/>
                <a:gd name="T23" fmla="*/ 17759 h 20000"/>
                <a:gd name="T24" fmla="*/ 7692 w 20000"/>
                <a:gd name="T25" fmla="*/ 18665 h 20000"/>
                <a:gd name="T26" fmla="*/ 7293 w 20000"/>
                <a:gd name="T27" fmla="*/ 19976 h 20000"/>
                <a:gd name="T28" fmla="*/ 8072 w 20000"/>
                <a:gd name="T29" fmla="*/ 19928 h 20000"/>
                <a:gd name="T30" fmla="*/ 8811 w 20000"/>
                <a:gd name="T31" fmla="*/ 17664 h 20000"/>
                <a:gd name="T32" fmla="*/ 11369 w 20000"/>
                <a:gd name="T33" fmla="*/ 18331 h 20000"/>
                <a:gd name="T34" fmla="*/ 11508 w 20000"/>
                <a:gd name="T35" fmla="*/ 16949 h 20000"/>
                <a:gd name="T36" fmla="*/ 15804 w 20000"/>
                <a:gd name="T37" fmla="*/ 15805 h 20000"/>
                <a:gd name="T38" fmla="*/ 16523 w 20000"/>
                <a:gd name="T39" fmla="*/ 13421 h 20000"/>
                <a:gd name="T40" fmla="*/ 14785 w 20000"/>
                <a:gd name="T41" fmla="*/ 13135 h 20000"/>
                <a:gd name="T42" fmla="*/ 17123 w 20000"/>
                <a:gd name="T43" fmla="*/ 9487 h 20000"/>
                <a:gd name="T44" fmla="*/ 19361 w 20000"/>
                <a:gd name="T45" fmla="*/ 9178 h 20000"/>
                <a:gd name="T46" fmla="*/ 19980 w 20000"/>
                <a:gd name="T47" fmla="*/ 7723 h 20000"/>
                <a:gd name="T48" fmla="*/ 19121 w 20000"/>
                <a:gd name="T49" fmla="*/ 6484 h 20000"/>
                <a:gd name="T50" fmla="*/ 19560 w 20000"/>
                <a:gd name="T51" fmla="*/ 4720 h 20000"/>
                <a:gd name="T52" fmla="*/ 17882 w 20000"/>
                <a:gd name="T53" fmla="*/ 4029 h 20000"/>
                <a:gd name="T54" fmla="*/ 16983 w 20000"/>
                <a:gd name="T55" fmla="*/ 1240 h 20000"/>
                <a:gd name="T56" fmla="*/ 15085 w 20000"/>
                <a:gd name="T57" fmla="*/ 215 h 20000"/>
                <a:gd name="T58" fmla="*/ 15105 w 20000"/>
                <a:gd name="T59" fmla="*/ 24 h 20000"/>
                <a:gd name="T60" fmla="*/ 12048 w 20000"/>
                <a:gd name="T61" fmla="*/ 0 h 20000"/>
                <a:gd name="T62" fmla="*/ 10669 w 20000"/>
                <a:gd name="T63" fmla="*/ 1645 h 20000"/>
                <a:gd name="T64" fmla="*/ 8531 w 20000"/>
                <a:gd name="T65" fmla="*/ 24 h 20000"/>
                <a:gd name="T66" fmla="*/ 5654 w 20000"/>
                <a:gd name="T67" fmla="*/ 3504 h 20000"/>
                <a:gd name="T68" fmla="*/ 4036 w 20000"/>
                <a:gd name="T69" fmla="*/ 1406 h 20000"/>
                <a:gd name="T70" fmla="*/ 1459 w 20000"/>
                <a:gd name="T71" fmla="*/ 2050 h 20000"/>
                <a:gd name="T72" fmla="*/ 1419 w 20000"/>
                <a:gd name="T73" fmla="*/ 2336 h 20000"/>
                <a:gd name="T74" fmla="*/ 2098 w 20000"/>
                <a:gd name="T75" fmla="*/ 3933 h 20000"/>
                <a:gd name="T76" fmla="*/ 939 w 20000"/>
                <a:gd name="T77" fmla="*/ 4172 h 20000"/>
                <a:gd name="T78" fmla="*/ 0 w 20000"/>
                <a:gd name="T79" fmla="*/ 6126 h 20000"/>
                <a:gd name="T80" fmla="*/ 20 w 20000"/>
                <a:gd name="T81" fmla="*/ 6412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0000" h="20000">
                  <a:moveTo>
                    <a:pt x="20" y="6412"/>
                  </a:moveTo>
                  <a:lnTo>
                    <a:pt x="1019" y="6794"/>
                  </a:lnTo>
                  <a:lnTo>
                    <a:pt x="679" y="8534"/>
                  </a:lnTo>
                  <a:lnTo>
                    <a:pt x="2118" y="10131"/>
                  </a:lnTo>
                  <a:lnTo>
                    <a:pt x="460" y="10679"/>
                  </a:lnTo>
                  <a:lnTo>
                    <a:pt x="460" y="12729"/>
                  </a:lnTo>
                  <a:lnTo>
                    <a:pt x="1818" y="14041"/>
                  </a:lnTo>
                  <a:lnTo>
                    <a:pt x="460" y="16281"/>
                  </a:lnTo>
                  <a:lnTo>
                    <a:pt x="2617" y="17950"/>
                  </a:lnTo>
                  <a:lnTo>
                    <a:pt x="2957" y="19476"/>
                  </a:lnTo>
                  <a:lnTo>
                    <a:pt x="4895" y="18999"/>
                  </a:lnTo>
                  <a:lnTo>
                    <a:pt x="4376" y="17759"/>
                  </a:lnTo>
                  <a:lnTo>
                    <a:pt x="7692" y="18665"/>
                  </a:lnTo>
                  <a:lnTo>
                    <a:pt x="7293" y="19976"/>
                  </a:lnTo>
                  <a:lnTo>
                    <a:pt x="8072" y="19928"/>
                  </a:lnTo>
                  <a:lnTo>
                    <a:pt x="8811" y="17664"/>
                  </a:lnTo>
                  <a:lnTo>
                    <a:pt x="11369" y="18331"/>
                  </a:lnTo>
                  <a:lnTo>
                    <a:pt x="11508" y="16949"/>
                  </a:lnTo>
                  <a:lnTo>
                    <a:pt x="15804" y="15805"/>
                  </a:lnTo>
                  <a:lnTo>
                    <a:pt x="16523" y="13421"/>
                  </a:lnTo>
                  <a:lnTo>
                    <a:pt x="14785" y="13135"/>
                  </a:lnTo>
                  <a:lnTo>
                    <a:pt x="17123" y="9487"/>
                  </a:lnTo>
                  <a:lnTo>
                    <a:pt x="19361" y="9178"/>
                  </a:lnTo>
                  <a:lnTo>
                    <a:pt x="19980" y="7723"/>
                  </a:lnTo>
                  <a:lnTo>
                    <a:pt x="19121" y="6484"/>
                  </a:lnTo>
                  <a:lnTo>
                    <a:pt x="19560" y="4720"/>
                  </a:lnTo>
                  <a:lnTo>
                    <a:pt x="17882" y="4029"/>
                  </a:lnTo>
                  <a:lnTo>
                    <a:pt x="16983" y="1240"/>
                  </a:lnTo>
                  <a:lnTo>
                    <a:pt x="15085" y="215"/>
                  </a:lnTo>
                  <a:lnTo>
                    <a:pt x="15105" y="24"/>
                  </a:lnTo>
                  <a:lnTo>
                    <a:pt x="12048" y="0"/>
                  </a:lnTo>
                  <a:lnTo>
                    <a:pt x="10669" y="1645"/>
                  </a:lnTo>
                  <a:lnTo>
                    <a:pt x="8531" y="24"/>
                  </a:lnTo>
                  <a:lnTo>
                    <a:pt x="5654" y="3504"/>
                  </a:lnTo>
                  <a:lnTo>
                    <a:pt x="4036" y="1406"/>
                  </a:lnTo>
                  <a:lnTo>
                    <a:pt x="1459" y="2050"/>
                  </a:lnTo>
                  <a:lnTo>
                    <a:pt x="1419" y="2336"/>
                  </a:lnTo>
                  <a:lnTo>
                    <a:pt x="2098" y="3933"/>
                  </a:lnTo>
                  <a:lnTo>
                    <a:pt x="939" y="4172"/>
                  </a:lnTo>
                  <a:lnTo>
                    <a:pt x="0" y="6126"/>
                  </a:lnTo>
                  <a:lnTo>
                    <a:pt x="20" y="6412"/>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48" name="Vaucluse">
              <a:hlinkHover r:id="" action="ppaction://macro?name=Affichage_nom_dept"/>
            </p:cNvPr>
            <p:cNvSpPr>
              <a:spLocks/>
            </p:cNvSpPr>
            <p:nvPr/>
          </p:nvSpPr>
          <p:spPr bwMode="auto">
            <a:xfrm>
              <a:off x="4374134" y="5340350"/>
              <a:ext cx="558800" cy="449263"/>
            </a:xfrm>
            <a:custGeom>
              <a:avLst/>
              <a:gdLst>
                <a:gd name="T0" fmla="*/ 91 w 20000"/>
                <a:gd name="T1" fmla="*/ 1530 h 20000"/>
                <a:gd name="T2" fmla="*/ 91 w 20000"/>
                <a:gd name="T3" fmla="*/ 0 h 20000"/>
                <a:gd name="T4" fmla="*/ 2776 w 20000"/>
                <a:gd name="T5" fmla="*/ 793 h 20000"/>
                <a:gd name="T6" fmla="*/ 3163 w 20000"/>
                <a:gd name="T7" fmla="*/ 3088 h 20000"/>
                <a:gd name="T8" fmla="*/ 9147 w 20000"/>
                <a:gd name="T9" fmla="*/ 312 h 20000"/>
                <a:gd name="T10" fmla="*/ 9192 w 20000"/>
                <a:gd name="T11" fmla="*/ 3059 h 20000"/>
                <a:gd name="T12" fmla="*/ 12628 w 20000"/>
                <a:gd name="T13" fmla="*/ 3201 h 20000"/>
                <a:gd name="T14" fmla="*/ 15131 w 20000"/>
                <a:gd name="T15" fmla="*/ 6176 h 20000"/>
                <a:gd name="T16" fmla="*/ 15199 w 20000"/>
                <a:gd name="T17" fmla="*/ 7649 h 20000"/>
                <a:gd name="T18" fmla="*/ 15427 w 20000"/>
                <a:gd name="T19" fmla="*/ 11246 h 20000"/>
                <a:gd name="T20" fmla="*/ 17065 w 20000"/>
                <a:gd name="T21" fmla="*/ 12181 h 20000"/>
                <a:gd name="T22" fmla="*/ 16177 w 20000"/>
                <a:gd name="T23" fmla="*/ 15127 h 20000"/>
                <a:gd name="T24" fmla="*/ 17975 w 20000"/>
                <a:gd name="T25" fmla="*/ 14929 h 20000"/>
                <a:gd name="T26" fmla="*/ 19977 w 20000"/>
                <a:gd name="T27" fmla="*/ 17649 h 20000"/>
                <a:gd name="T28" fmla="*/ 19932 w 20000"/>
                <a:gd name="T29" fmla="*/ 17989 h 20000"/>
                <a:gd name="T30" fmla="*/ 17270 w 20000"/>
                <a:gd name="T31" fmla="*/ 19972 h 20000"/>
                <a:gd name="T32" fmla="*/ 15290 w 20000"/>
                <a:gd name="T33" fmla="*/ 19802 h 20000"/>
                <a:gd name="T34" fmla="*/ 12014 w 20000"/>
                <a:gd name="T35" fmla="*/ 17762 h 20000"/>
                <a:gd name="T36" fmla="*/ 9807 w 20000"/>
                <a:gd name="T37" fmla="*/ 17932 h 20000"/>
                <a:gd name="T38" fmla="*/ 6075 w 20000"/>
                <a:gd name="T39" fmla="*/ 14051 h 20000"/>
                <a:gd name="T40" fmla="*/ 1866 w 20000"/>
                <a:gd name="T41" fmla="*/ 12408 h 20000"/>
                <a:gd name="T42" fmla="*/ 3572 w 20000"/>
                <a:gd name="T43" fmla="*/ 9575 h 20000"/>
                <a:gd name="T44" fmla="*/ 1092 w 20000"/>
                <a:gd name="T45" fmla="*/ 6742 h 20000"/>
                <a:gd name="T46" fmla="*/ 1411 w 20000"/>
                <a:gd name="T47" fmla="*/ 4278 h 20000"/>
                <a:gd name="T48" fmla="*/ 0 w 20000"/>
                <a:gd name="T49" fmla="*/ 1671 h 20000"/>
                <a:gd name="T50" fmla="*/ 91 w 20000"/>
                <a:gd name="T51" fmla="*/ 1530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0000" h="20000">
                  <a:moveTo>
                    <a:pt x="91" y="1530"/>
                  </a:moveTo>
                  <a:lnTo>
                    <a:pt x="91" y="0"/>
                  </a:lnTo>
                  <a:lnTo>
                    <a:pt x="2776" y="793"/>
                  </a:lnTo>
                  <a:lnTo>
                    <a:pt x="3163" y="3088"/>
                  </a:lnTo>
                  <a:lnTo>
                    <a:pt x="9147" y="312"/>
                  </a:lnTo>
                  <a:lnTo>
                    <a:pt x="9192" y="3059"/>
                  </a:lnTo>
                  <a:lnTo>
                    <a:pt x="12628" y="3201"/>
                  </a:lnTo>
                  <a:lnTo>
                    <a:pt x="15131" y="6176"/>
                  </a:lnTo>
                  <a:lnTo>
                    <a:pt x="15199" y="7649"/>
                  </a:lnTo>
                  <a:lnTo>
                    <a:pt x="15427" y="11246"/>
                  </a:lnTo>
                  <a:lnTo>
                    <a:pt x="17065" y="12181"/>
                  </a:lnTo>
                  <a:lnTo>
                    <a:pt x="16177" y="15127"/>
                  </a:lnTo>
                  <a:lnTo>
                    <a:pt x="17975" y="14929"/>
                  </a:lnTo>
                  <a:lnTo>
                    <a:pt x="19977" y="17649"/>
                  </a:lnTo>
                  <a:lnTo>
                    <a:pt x="19932" y="17989"/>
                  </a:lnTo>
                  <a:lnTo>
                    <a:pt x="17270" y="19972"/>
                  </a:lnTo>
                  <a:lnTo>
                    <a:pt x="15290" y="19802"/>
                  </a:lnTo>
                  <a:lnTo>
                    <a:pt x="12014" y="17762"/>
                  </a:lnTo>
                  <a:lnTo>
                    <a:pt x="9807" y="17932"/>
                  </a:lnTo>
                  <a:lnTo>
                    <a:pt x="6075" y="14051"/>
                  </a:lnTo>
                  <a:lnTo>
                    <a:pt x="1866" y="12408"/>
                  </a:lnTo>
                  <a:lnTo>
                    <a:pt x="3572" y="9575"/>
                  </a:lnTo>
                  <a:lnTo>
                    <a:pt x="1092" y="6742"/>
                  </a:lnTo>
                  <a:lnTo>
                    <a:pt x="1411" y="4278"/>
                  </a:lnTo>
                  <a:lnTo>
                    <a:pt x="0" y="1671"/>
                  </a:lnTo>
                  <a:lnTo>
                    <a:pt x="91" y="1530"/>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49" name="Vendée">
              <a:hlinkHover r:id="" action="ppaction://macro?name=Affichage_nom_dept"/>
            </p:cNvPr>
            <p:cNvSpPr>
              <a:spLocks/>
            </p:cNvSpPr>
            <p:nvPr/>
          </p:nvSpPr>
          <p:spPr bwMode="auto">
            <a:xfrm>
              <a:off x="1161034" y="3394075"/>
              <a:ext cx="741362" cy="563563"/>
            </a:xfrm>
            <a:custGeom>
              <a:avLst/>
              <a:gdLst>
                <a:gd name="T0" fmla="*/ 2384 w 20000"/>
                <a:gd name="T1" fmla="*/ 519 h 20000"/>
                <a:gd name="T2" fmla="*/ 5334 w 20000"/>
                <a:gd name="T3" fmla="*/ 4216 h 20000"/>
                <a:gd name="T4" fmla="*/ 7547 w 20000"/>
                <a:gd name="T5" fmla="*/ 5006 h 20000"/>
                <a:gd name="T6" fmla="*/ 8182 w 20000"/>
                <a:gd name="T7" fmla="*/ 4577 h 20000"/>
                <a:gd name="T8" fmla="*/ 7684 w 20000"/>
                <a:gd name="T9" fmla="*/ 1285 h 20000"/>
                <a:gd name="T10" fmla="*/ 8370 w 20000"/>
                <a:gd name="T11" fmla="*/ 767 h 20000"/>
                <a:gd name="T12" fmla="*/ 8782 w 20000"/>
                <a:gd name="T13" fmla="*/ 3585 h 20000"/>
                <a:gd name="T14" fmla="*/ 11321 w 20000"/>
                <a:gd name="T15" fmla="*/ 0 h 20000"/>
                <a:gd name="T16" fmla="*/ 12864 w 20000"/>
                <a:gd name="T17" fmla="*/ 1421 h 20000"/>
                <a:gd name="T18" fmla="*/ 16003 w 20000"/>
                <a:gd name="T19" fmla="*/ 2909 h 20000"/>
                <a:gd name="T20" fmla="*/ 15918 w 20000"/>
                <a:gd name="T21" fmla="*/ 3089 h 20000"/>
                <a:gd name="T22" fmla="*/ 18268 w 20000"/>
                <a:gd name="T23" fmla="*/ 7215 h 20000"/>
                <a:gd name="T24" fmla="*/ 19262 w 20000"/>
                <a:gd name="T25" fmla="*/ 13709 h 20000"/>
                <a:gd name="T26" fmla="*/ 18714 w 20000"/>
                <a:gd name="T27" fmla="*/ 17182 h 20000"/>
                <a:gd name="T28" fmla="*/ 19983 w 20000"/>
                <a:gd name="T29" fmla="*/ 17610 h 20000"/>
                <a:gd name="T30" fmla="*/ 17187 w 20000"/>
                <a:gd name="T31" fmla="*/ 19414 h 20000"/>
                <a:gd name="T32" fmla="*/ 16072 w 20000"/>
                <a:gd name="T33" fmla="*/ 18489 h 20000"/>
                <a:gd name="T34" fmla="*/ 14803 w 20000"/>
                <a:gd name="T35" fmla="*/ 19030 h 20000"/>
                <a:gd name="T36" fmla="*/ 14871 w 20000"/>
                <a:gd name="T37" fmla="*/ 17700 h 20000"/>
                <a:gd name="T38" fmla="*/ 12316 w 20000"/>
                <a:gd name="T39" fmla="*/ 18940 h 20000"/>
                <a:gd name="T40" fmla="*/ 11166 w 20000"/>
                <a:gd name="T41" fmla="*/ 19977 h 20000"/>
                <a:gd name="T42" fmla="*/ 10223 w 20000"/>
                <a:gd name="T43" fmla="*/ 19481 h 20000"/>
                <a:gd name="T44" fmla="*/ 3722 w 20000"/>
                <a:gd name="T45" fmla="*/ 13619 h 20000"/>
                <a:gd name="T46" fmla="*/ 3122 w 20000"/>
                <a:gd name="T47" fmla="*/ 10349 h 20000"/>
                <a:gd name="T48" fmla="*/ 0 w 20000"/>
                <a:gd name="T49" fmla="*/ 5163 h 20000"/>
                <a:gd name="T50" fmla="*/ 2384 w 20000"/>
                <a:gd name="T51" fmla="*/ 519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0000" h="20000">
                  <a:moveTo>
                    <a:pt x="2384" y="519"/>
                  </a:moveTo>
                  <a:lnTo>
                    <a:pt x="5334" y="4216"/>
                  </a:lnTo>
                  <a:lnTo>
                    <a:pt x="7547" y="5006"/>
                  </a:lnTo>
                  <a:lnTo>
                    <a:pt x="8182" y="4577"/>
                  </a:lnTo>
                  <a:lnTo>
                    <a:pt x="7684" y="1285"/>
                  </a:lnTo>
                  <a:lnTo>
                    <a:pt x="8370" y="767"/>
                  </a:lnTo>
                  <a:lnTo>
                    <a:pt x="8782" y="3585"/>
                  </a:lnTo>
                  <a:lnTo>
                    <a:pt x="11321" y="0"/>
                  </a:lnTo>
                  <a:lnTo>
                    <a:pt x="12864" y="1421"/>
                  </a:lnTo>
                  <a:lnTo>
                    <a:pt x="16003" y="2909"/>
                  </a:lnTo>
                  <a:lnTo>
                    <a:pt x="15918" y="3089"/>
                  </a:lnTo>
                  <a:lnTo>
                    <a:pt x="18268" y="7215"/>
                  </a:lnTo>
                  <a:lnTo>
                    <a:pt x="19262" y="13709"/>
                  </a:lnTo>
                  <a:lnTo>
                    <a:pt x="18714" y="17182"/>
                  </a:lnTo>
                  <a:lnTo>
                    <a:pt x="19983" y="17610"/>
                  </a:lnTo>
                  <a:lnTo>
                    <a:pt x="17187" y="19414"/>
                  </a:lnTo>
                  <a:lnTo>
                    <a:pt x="16072" y="18489"/>
                  </a:lnTo>
                  <a:lnTo>
                    <a:pt x="14803" y="19030"/>
                  </a:lnTo>
                  <a:lnTo>
                    <a:pt x="14871" y="17700"/>
                  </a:lnTo>
                  <a:lnTo>
                    <a:pt x="12316" y="18940"/>
                  </a:lnTo>
                  <a:lnTo>
                    <a:pt x="11166" y="19977"/>
                  </a:lnTo>
                  <a:lnTo>
                    <a:pt x="10223" y="19481"/>
                  </a:lnTo>
                  <a:lnTo>
                    <a:pt x="3722" y="13619"/>
                  </a:lnTo>
                  <a:lnTo>
                    <a:pt x="3122" y="10349"/>
                  </a:lnTo>
                  <a:lnTo>
                    <a:pt x="0" y="5163"/>
                  </a:lnTo>
                  <a:lnTo>
                    <a:pt x="2384" y="519"/>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50" name="Vienne">
              <a:hlinkHover r:id="" action="ppaction://macro?name=Affichage_nom_dept"/>
            </p:cNvPr>
            <p:cNvSpPr>
              <a:spLocks/>
            </p:cNvSpPr>
            <p:nvPr/>
          </p:nvSpPr>
          <p:spPr bwMode="auto">
            <a:xfrm>
              <a:off x="2124646" y="3368675"/>
              <a:ext cx="604838" cy="773113"/>
            </a:xfrm>
            <a:custGeom>
              <a:avLst/>
              <a:gdLst>
                <a:gd name="T0" fmla="*/ 105 w 20000"/>
                <a:gd name="T1" fmla="*/ 1924 h 20000"/>
                <a:gd name="T2" fmla="*/ 966 w 20000"/>
                <a:gd name="T3" fmla="*/ 5115 h 20000"/>
                <a:gd name="T4" fmla="*/ 1912 w 20000"/>
                <a:gd name="T5" fmla="*/ 5559 h 20000"/>
                <a:gd name="T6" fmla="*/ 672 w 20000"/>
                <a:gd name="T7" fmla="*/ 6020 h 20000"/>
                <a:gd name="T8" fmla="*/ 1891 w 20000"/>
                <a:gd name="T9" fmla="*/ 7697 h 20000"/>
                <a:gd name="T10" fmla="*/ 105 w 20000"/>
                <a:gd name="T11" fmla="*/ 9408 h 20000"/>
                <a:gd name="T12" fmla="*/ 1786 w 20000"/>
                <a:gd name="T13" fmla="*/ 10181 h 20000"/>
                <a:gd name="T14" fmla="*/ 483 w 20000"/>
                <a:gd name="T15" fmla="*/ 12286 h 20000"/>
                <a:gd name="T16" fmla="*/ 1218 w 20000"/>
                <a:gd name="T17" fmla="*/ 14819 h 20000"/>
                <a:gd name="T18" fmla="*/ 3697 w 20000"/>
                <a:gd name="T19" fmla="*/ 14885 h 20000"/>
                <a:gd name="T20" fmla="*/ 2605 w 20000"/>
                <a:gd name="T21" fmla="*/ 17385 h 20000"/>
                <a:gd name="T22" fmla="*/ 4076 w 20000"/>
                <a:gd name="T23" fmla="*/ 17944 h 20000"/>
                <a:gd name="T24" fmla="*/ 3761 w 20000"/>
                <a:gd name="T25" fmla="*/ 19030 h 20000"/>
                <a:gd name="T26" fmla="*/ 7206 w 20000"/>
                <a:gd name="T27" fmla="*/ 19984 h 20000"/>
                <a:gd name="T28" fmla="*/ 8508 w 20000"/>
                <a:gd name="T29" fmla="*/ 18503 h 20000"/>
                <a:gd name="T30" fmla="*/ 10063 w 20000"/>
                <a:gd name="T31" fmla="*/ 19622 h 20000"/>
                <a:gd name="T32" fmla="*/ 11975 w 20000"/>
                <a:gd name="T33" fmla="*/ 18520 h 20000"/>
                <a:gd name="T34" fmla="*/ 13676 w 20000"/>
                <a:gd name="T35" fmla="*/ 18734 h 20000"/>
                <a:gd name="T36" fmla="*/ 13592 w 20000"/>
                <a:gd name="T37" fmla="*/ 16941 h 20000"/>
                <a:gd name="T38" fmla="*/ 19370 w 20000"/>
                <a:gd name="T39" fmla="*/ 14359 h 20000"/>
                <a:gd name="T40" fmla="*/ 19979 w 20000"/>
                <a:gd name="T41" fmla="*/ 13470 h 20000"/>
                <a:gd name="T42" fmla="*/ 18992 w 20000"/>
                <a:gd name="T43" fmla="*/ 13191 h 20000"/>
                <a:gd name="T44" fmla="*/ 19013 w 20000"/>
                <a:gd name="T45" fmla="*/ 12220 h 20000"/>
                <a:gd name="T46" fmla="*/ 15357 w 20000"/>
                <a:gd name="T47" fmla="*/ 10510 h 20000"/>
                <a:gd name="T48" fmla="*/ 14937 w 20000"/>
                <a:gd name="T49" fmla="*/ 7928 h 20000"/>
                <a:gd name="T50" fmla="*/ 14811 w 20000"/>
                <a:gd name="T51" fmla="*/ 7747 h 20000"/>
                <a:gd name="T52" fmla="*/ 12185 w 20000"/>
                <a:gd name="T53" fmla="*/ 3668 h 20000"/>
                <a:gd name="T54" fmla="*/ 10252 w 20000"/>
                <a:gd name="T55" fmla="*/ 3125 h 20000"/>
                <a:gd name="T56" fmla="*/ 10735 w 20000"/>
                <a:gd name="T57" fmla="*/ 3964 h 20000"/>
                <a:gd name="T58" fmla="*/ 6471 w 20000"/>
                <a:gd name="T59" fmla="*/ 4293 h 20000"/>
                <a:gd name="T60" fmla="*/ 6176 w 20000"/>
                <a:gd name="T61" fmla="*/ 2138 h 20000"/>
                <a:gd name="T62" fmla="*/ 4286 w 20000"/>
                <a:gd name="T63" fmla="*/ 1924 h 20000"/>
                <a:gd name="T64" fmla="*/ 4538 w 20000"/>
                <a:gd name="T65" fmla="*/ 1020 h 20000"/>
                <a:gd name="T66" fmla="*/ 2605 w 20000"/>
                <a:gd name="T67" fmla="*/ 148 h 20000"/>
                <a:gd name="T68" fmla="*/ 2521 w 20000"/>
                <a:gd name="T69" fmla="*/ 0 h 20000"/>
                <a:gd name="T70" fmla="*/ 0 w 20000"/>
                <a:gd name="T71" fmla="*/ 1776 h 20000"/>
                <a:gd name="T72" fmla="*/ 105 w 20000"/>
                <a:gd name="T73" fmla="*/ 1924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0000" h="20000">
                  <a:moveTo>
                    <a:pt x="105" y="1924"/>
                  </a:moveTo>
                  <a:lnTo>
                    <a:pt x="966" y="5115"/>
                  </a:lnTo>
                  <a:lnTo>
                    <a:pt x="1912" y="5559"/>
                  </a:lnTo>
                  <a:lnTo>
                    <a:pt x="672" y="6020"/>
                  </a:lnTo>
                  <a:lnTo>
                    <a:pt x="1891" y="7697"/>
                  </a:lnTo>
                  <a:lnTo>
                    <a:pt x="105" y="9408"/>
                  </a:lnTo>
                  <a:lnTo>
                    <a:pt x="1786" y="10181"/>
                  </a:lnTo>
                  <a:lnTo>
                    <a:pt x="483" y="12286"/>
                  </a:lnTo>
                  <a:lnTo>
                    <a:pt x="1218" y="14819"/>
                  </a:lnTo>
                  <a:lnTo>
                    <a:pt x="3697" y="14885"/>
                  </a:lnTo>
                  <a:lnTo>
                    <a:pt x="2605" y="17385"/>
                  </a:lnTo>
                  <a:lnTo>
                    <a:pt x="4076" y="17944"/>
                  </a:lnTo>
                  <a:lnTo>
                    <a:pt x="3761" y="19030"/>
                  </a:lnTo>
                  <a:lnTo>
                    <a:pt x="7206" y="19984"/>
                  </a:lnTo>
                  <a:lnTo>
                    <a:pt x="8508" y="18503"/>
                  </a:lnTo>
                  <a:lnTo>
                    <a:pt x="10063" y="19622"/>
                  </a:lnTo>
                  <a:lnTo>
                    <a:pt x="11975" y="18520"/>
                  </a:lnTo>
                  <a:lnTo>
                    <a:pt x="13676" y="18734"/>
                  </a:lnTo>
                  <a:lnTo>
                    <a:pt x="13592" y="16941"/>
                  </a:lnTo>
                  <a:lnTo>
                    <a:pt x="19370" y="14359"/>
                  </a:lnTo>
                  <a:lnTo>
                    <a:pt x="19979" y="13470"/>
                  </a:lnTo>
                  <a:lnTo>
                    <a:pt x="18992" y="13191"/>
                  </a:lnTo>
                  <a:lnTo>
                    <a:pt x="19013" y="12220"/>
                  </a:lnTo>
                  <a:lnTo>
                    <a:pt x="15357" y="10510"/>
                  </a:lnTo>
                  <a:lnTo>
                    <a:pt x="14937" y="7928"/>
                  </a:lnTo>
                  <a:lnTo>
                    <a:pt x="14811" y="7747"/>
                  </a:lnTo>
                  <a:lnTo>
                    <a:pt x="12185" y="3668"/>
                  </a:lnTo>
                  <a:lnTo>
                    <a:pt x="10252" y="3125"/>
                  </a:lnTo>
                  <a:lnTo>
                    <a:pt x="10735" y="3964"/>
                  </a:lnTo>
                  <a:lnTo>
                    <a:pt x="6471" y="4293"/>
                  </a:lnTo>
                  <a:lnTo>
                    <a:pt x="6176" y="2138"/>
                  </a:lnTo>
                  <a:lnTo>
                    <a:pt x="4286" y="1924"/>
                  </a:lnTo>
                  <a:lnTo>
                    <a:pt x="4538" y="1020"/>
                  </a:lnTo>
                  <a:lnTo>
                    <a:pt x="2605" y="148"/>
                  </a:lnTo>
                  <a:lnTo>
                    <a:pt x="2521" y="0"/>
                  </a:lnTo>
                  <a:lnTo>
                    <a:pt x="0" y="1776"/>
                  </a:lnTo>
                  <a:lnTo>
                    <a:pt x="105" y="1924"/>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51" name="Haute-Vienne">
              <a:hlinkHover r:id="" action="ppaction://macro?name=Affichage_nom_dept"/>
            </p:cNvPr>
            <p:cNvSpPr>
              <a:spLocks/>
            </p:cNvSpPr>
            <p:nvPr/>
          </p:nvSpPr>
          <p:spPr bwMode="auto">
            <a:xfrm>
              <a:off x="2437384" y="3911600"/>
              <a:ext cx="603250" cy="654050"/>
            </a:xfrm>
            <a:custGeom>
              <a:avLst/>
              <a:gdLst>
                <a:gd name="T0" fmla="*/ 337 w 20000"/>
                <a:gd name="T1" fmla="*/ 13864 h 20000"/>
                <a:gd name="T2" fmla="*/ 1411 w 20000"/>
                <a:gd name="T3" fmla="*/ 12194 h 20000"/>
                <a:gd name="T4" fmla="*/ 2463 w 20000"/>
                <a:gd name="T5" fmla="*/ 12485 h 20000"/>
                <a:gd name="T6" fmla="*/ 3011 w 20000"/>
                <a:gd name="T7" fmla="*/ 9670 h 20000"/>
                <a:gd name="T8" fmla="*/ 5137 w 20000"/>
                <a:gd name="T9" fmla="*/ 8854 h 20000"/>
                <a:gd name="T10" fmla="*/ 3116 w 20000"/>
                <a:gd name="T11" fmla="*/ 7146 h 20000"/>
                <a:gd name="T12" fmla="*/ 3347 w 20000"/>
                <a:gd name="T13" fmla="*/ 5515 h 20000"/>
                <a:gd name="T14" fmla="*/ 3263 w 20000"/>
                <a:gd name="T15" fmla="*/ 3398 h 20000"/>
                <a:gd name="T16" fmla="*/ 9074 w 20000"/>
                <a:gd name="T17" fmla="*/ 330 h 20000"/>
                <a:gd name="T18" fmla="*/ 11811 w 20000"/>
                <a:gd name="T19" fmla="*/ 0 h 20000"/>
                <a:gd name="T20" fmla="*/ 12842 w 20000"/>
                <a:gd name="T21" fmla="*/ 1087 h 20000"/>
                <a:gd name="T22" fmla="*/ 13053 w 20000"/>
                <a:gd name="T23" fmla="*/ 2796 h 20000"/>
                <a:gd name="T24" fmla="*/ 12105 w 20000"/>
                <a:gd name="T25" fmla="*/ 3883 h 20000"/>
                <a:gd name="T26" fmla="*/ 12232 w 20000"/>
                <a:gd name="T27" fmla="*/ 4311 h 20000"/>
                <a:gd name="T28" fmla="*/ 13832 w 20000"/>
                <a:gd name="T29" fmla="*/ 5553 h 20000"/>
                <a:gd name="T30" fmla="*/ 15011 w 20000"/>
                <a:gd name="T31" fmla="*/ 8777 h 20000"/>
                <a:gd name="T32" fmla="*/ 13874 w 20000"/>
                <a:gd name="T33" fmla="*/ 9786 h 20000"/>
                <a:gd name="T34" fmla="*/ 15916 w 20000"/>
                <a:gd name="T35" fmla="*/ 10097 h 20000"/>
                <a:gd name="T36" fmla="*/ 15726 w 20000"/>
                <a:gd name="T37" fmla="*/ 11748 h 20000"/>
                <a:gd name="T38" fmla="*/ 18021 w 20000"/>
                <a:gd name="T39" fmla="*/ 11379 h 20000"/>
                <a:gd name="T40" fmla="*/ 19768 w 20000"/>
                <a:gd name="T41" fmla="*/ 12893 h 20000"/>
                <a:gd name="T42" fmla="*/ 19979 w 20000"/>
                <a:gd name="T43" fmla="*/ 14913 h 20000"/>
                <a:gd name="T44" fmla="*/ 9768 w 20000"/>
                <a:gd name="T45" fmla="*/ 19981 h 20000"/>
                <a:gd name="T46" fmla="*/ 7537 w 20000"/>
                <a:gd name="T47" fmla="*/ 19107 h 20000"/>
                <a:gd name="T48" fmla="*/ 8358 w 20000"/>
                <a:gd name="T49" fmla="*/ 18272 h 20000"/>
                <a:gd name="T50" fmla="*/ 7116 w 20000"/>
                <a:gd name="T51" fmla="*/ 18097 h 20000"/>
                <a:gd name="T52" fmla="*/ 6147 w 20000"/>
                <a:gd name="T53" fmla="*/ 16524 h 20000"/>
                <a:gd name="T54" fmla="*/ 3684 w 20000"/>
                <a:gd name="T55" fmla="*/ 16194 h 20000"/>
                <a:gd name="T56" fmla="*/ 2779 w 20000"/>
                <a:gd name="T57" fmla="*/ 17068 h 20000"/>
                <a:gd name="T58" fmla="*/ 1726 w 20000"/>
                <a:gd name="T59" fmla="*/ 14757 h 20000"/>
                <a:gd name="T60" fmla="*/ 0 w 20000"/>
                <a:gd name="T61" fmla="*/ 14194 h 20000"/>
                <a:gd name="T62" fmla="*/ 337 w 20000"/>
                <a:gd name="T63" fmla="*/ 13864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0000" h="20000">
                  <a:moveTo>
                    <a:pt x="337" y="13864"/>
                  </a:moveTo>
                  <a:lnTo>
                    <a:pt x="1411" y="12194"/>
                  </a:lnTo>
                  <a:lnTo>
                    <a:pt x="2463" y="12485"/>
                  </a:lnTo>
                  <a:lnTo>
                    <a:pt x="3011" y="9670"/>
                  </a:lnTo>
                  <a:lnTo>
                    <a:pt x="5137" y="8854"/>
                  </a:lnTo>
                  <a:lnTo>
                    <a:pt x="3116" y="7146"/>
                  </a:lnTo>
                  <a:lnTo>
                    <a:pt x="3347" y="5515"/>
                  </a:lnTo>
                  <a:lnTo>
                    <a:pt x="3263" y="3398"/>
                  </a:lnTo>
                  <a:lnTo>
                    <a:pt x="9074" y="330"/>
                  </a:lnTo>
                  <a:lnTo>
                    <a:pt x="11811" y="0"/>
                  </a:lnTo>
                  <a:lnTo>
                    <a:pt x="12842" y="1087"/>
                  </a:lnTo>
                  <a:lnTo>
                    <a:pt x="13053" y="2796"/>
                  </a:lnTo>
                  <a:lnTo>
                    <a:pt x="12105" y="3883"/>
                  </a:lnTo>
                  <a:lnTo>
                    <a:pt x="12232" y="4311"/>
                  </a:lnTo>
                  <a:lnTo>
                    <a:pt x="13832" y="5553"/>
                  </a:lnTo>
                  <a:lnTo>
                    <a:pt x="15011" y="8777"/>
                  </a:lnTo>
                  <a:lnTo>
                    <a:pt x="13874" y="9786"/>
                  </a:lnTo>
                  <a:lnTo>
                    <a:pt x="15916" y="10097"/>
                  </a:lnTo>
                  <a:lnTo>
                    <a:pt x="15726" y="11748"/>
                  </a:lnTo>
                  <a:lnTo>
                    <a:pt x="18021" y="11379"/>
                  </a:lnTo>
                  <a:lnTo>
                    <a:pt x="19768" y="12893"/>
                  </a:lnTo>
                  <a:lnTo>
                    <a:pt x="19979" y="14913"/>
                  </a:lnTo>
                  <a:lnTo>
                    <a:pt x="9768" y="19981"/>
                  </a:lnTo>
                  <a:lnTo>
                    <a:pt x="7537" y="19107"/>
                  </a:lnTo>
                  <a:lnTo>
                    <a:pt x="8358" y="18272"/>
                  </a:lnTo>
                  <a:lnTo>
                    <a:pt x="7116" y="18097"/>
                  </a:lnTo>
                  <a:lnTo>
                    <a:pt x="6147" y="16524"/>
                  </a:lnTo>
                  <a:lnTo>
                    <a:pt x="3684" y="16194"/>
                  </a:lnTo>
                  <a:lnTo>
                    <a:pt x="2779" y="17068"/>
                  </a:lnTo>
                  <a:lnTo>
                    <a:pt x="1726" y="14757"/>
                  </a:lnTo>
                  <a:lnTo>
                    <a:pt x="0" y="14194"/>
                  </a:lnTo>
                  <a:lnTo>
                    <a:pt x="337" y="13864"/>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52" name="Vosges">
              <a:hlinkHover r:id="" action="ppaction://macro?name=Affichage_nom_dept"/>
            </p:cNvPr>
            <p:cNvSpPr>
              <a:spLocks/>
            </p:cNvSpPr>
            <p:nvPr/>
          </p:nvSpPr>
          <p:spPr bwMode="auto">
            <a:xfrm>
              <a:off x="4669409" y="2444750"/>
              <a:ext cx="823912" cy="484188"/>
            </a:xfrm>
            <a:custGeom>
              <a:avLst/>
              <a:gdLst>
                <a:gd name="T0" fmla="*/ 15 w 20000"/>
                <a:gd name="T1" fmla="*/ 4783 h 20000"/>
                <a:gd name="T2" fmla="*/ 3593 w 20000"/>
                <a:gd name="T3" fmla="*/ 9251 h 20000"/>
                <a:gd name="T4" fmla="*/ 2760 w 20000"/>
                <a:gd name="T5" fmla="*/ 13141 h 20000"/>
                <a:gd name="T6" fmla="*/ 5659 w 20000"/>
                <a:gd name="T7" fmla="*/ 17451 h 20000"/>
                <a:gd name="T8" fmla="*/ 8327 w 20000"/>
                <a:gd name="T9" fmla="*/ 14586 h 20000"/>
                <a:gd name="T10" fmla="*/ 9314 w 20000"/>
                <a:gd name="T11" fmla="*/ 17162 h 20000"/>
                <a:gd name="T12" fmla="*/ 11457 w 20000"/>
                <a:gd name="T13" fmla="*/ 16583 h 20000"/>
                <a:gd name="T14" fmla="*/ 11473 w 20000"/>
                <a:gd name="T15" fmla="*/ 16610 h 20000"/>
                <a:gd name="T16" fmla="*/ 12259 w 20000"/>
                <a:gd name="T17" fmla="*/ 18134 h 20000"/>
                <a:gd name="T18" fmla="*/ 13631 w 20000"/>
                <a:gd name="T19" fmla="*/ 16426 h 20000"/>
                <a:gd name="T20" fmla="*/ 16160 w 20000"/>
                <a:gd name="T21" fmla="*/ 19974 h 20000"/>
                <a:gd name="T22" fmla="*/ 16392 w 20000"/>
                <a:gd name="T23" fmla="*/ 19816 h 20000"/>
                <a:gd name="T24" fmla="*/ 17224 w 20000"/>
                <a:gd name="T25" fmla="*/ 18896 h 20000"/>
                <a:gd name="T26" fmla="*/ 17363 w 20000"/>
                <a:gd name="T27" fmla="*/ 14954 h 20000"/>
                <a:gd name="T28" fmla="*/ 19985 w 20000"/>
                <a:gd name="T29" fmla="*/ 5650 h 20000"/>
                <a:gd name="T30" fmla="*/ 18597 w 20000"/>
                <a:gd name="T31" fmla="*/ 4547 h 20000"/>
                <a:gd name="T32" fmla="*/ 18967 w 20000"/>
                <a:gd name="T33" fmla="*/ 0 h 20000"/>
                <a:gd name="T34" fmla="*/ 15297 w 20000"/>
                <a:gd name="T35" fmla="*/ 3811 h 20000"/>
                <a:gd name="T36" fmla="*/ 13585 w 20000"/>
                <a:gd name="T37" fmla="*/ 1629 h 20000"/>
                <a:gd name="T38" fmla="*/ 13045 w 20000"/>
                <a:gd name="T39" fmla="*/ 3180 h 20000"/>
                <a:gd name="T40" fmla="*/ 11210 w 20000"/>
                <a:gd name="T41" fmla="*/ 3995 h 20000"/>
                <a:gd name="T42" fmla="*/ 9915 w 20000"/>
                <a:gd name="T43" fmla="*/ 2891 h 20000"/>
                <a:gd name="T44" fmla="*/ 8327 w 20000"/>
                <a:gd name="T45" fmla="*/ 3811 h 20000"/>
                <a:gd name="T46" fmla="*/ 7941 w 20000"/>
                <a:gd name="T47" fmla="*/ 5256 h 20000"/>
                <a:gd name="T48" fmla="*/ 7633 w 20000"/>
                <a:gd name="T49" fmla="*/ 4442 h 20000"/>
                <a:gd name="T50" fmla="*/ 6307 w 20000"/>
                <a:gd name="T51" fmla="*/ 5440 h 20000"/>
                <a:gd name="T52" fmla="*/ 5875 w 20000"/>
                <a:gd name="T53" fmla="*/ 3206 h 20000"/>
                <a:gd name="T54" fmla="*/ 5089 w 20000"/>
                <a:gd name="T55" fmla="*/ 3863 h 20000"/>
                <a:gd name="T56" fmla="*/ 5520 w 20000"/>
                <a:gd name="T57" fmla="*/ 1419 h 20000"/>
                <a:gd name="T58" fmla="*/ 3963 w 20000"/>
                <a:gd name="T59" fmla="*/ 1472 h 20000"/>
                <a:gd name="T60" fmla="*/ 771 w 20000"/>
                <a:gd name="T61" fmla="*/ 3679 h 20000"/>
                <a:gd name="T62" fmla="*/ 0 w 20000"/>
                <a:gd name="T63" fmla="*/ 4652 h 20000"/>
                <a:gd name="T64" fmla="*/ 15 w 20000"/>
                <a:gd name="T65" fmla="*/ 4783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0000" h="20000">
                  <a:moveTo>
                    <a:pt x="15" y="4783"/>
                  </a:moveTo>
                  <a:lnTo>
                    <a:pt x="3593" y="9251"/>
                  </a:lnTo>
                  <a:lnTo>
                    <a:pt x="2760" y="13141"/>
                  </a:lnTo>
                  <a:lnTo>
                    <a:pt x="5659" y="17451"/>
                  </a:lnTo>
                  <a:lnTo>
                    <a:pt x="8327" y="14586"/>
                  </a:lnTo>
                  <a:lnTo>
                    <a:pt x="9314" y="17162"/>
                  </a:lnTo>
                  <a:lnTo>
                    <a:pt x="11457" y="16583"/>
                  </a:lnTo>
                  <a:lnTo>
                    <a:pt x="11473" y="16610"/>
                  </a:lnTo>
                  <a:lnTo>
                    <a:pt x="12259" y="18134"/>
                  </a:lnTo>
                  <a:lnTo>
                    <a:pt x="13631" y="16426"/>
                  </a:lnTo>
                  <a:lnTo>
                    <a:pt x="16160" y="19974"/>
                  </a:lnTo>
                  <a:lnTo>
                    <a:pt x="16392" y="19816"/>
                  </a:lnTo>
                  <a:lnTo>
                    <a:pt x="17224" y="18896"/>
                  </a:lnTo>
                  <a:lnTo>
                    <a:pt x="17363" y="14954"/>
                  </a:lnTo>
                  <a:lnTo>
                    <a:pt x="19985" y="5650"/>
                  </a:lnTo>
                  <a:lnTo>
                    <a:pt x="18597" y="4547"/>
                  </a:lnTo>
                  <a:lnTo>
                    <a:pt x="18967" y="0"/>
                  </a:lnTo>
                  <a:lnTo>
                    <a:pt x="15297" y="3811"/>
                  </a:lnTo>
                  <a:lnTo>
                    <a:pt x="13585" y="1629"/>
                  </a:lnTo>
                  <a:lnTo>
                    <a:pt x="13045" y="3180"/>
                  </a:lnTo>
                  <a:lnTo>
                    <a:pt x="11210" y="3995"/>
                  </a:lnTo>
                  <a:lnTo>
                    <a:pt x="9915" y="2891"/>
                  </a:lnTo>
                  <a:lnTo>
                    <a:pt x="8327" y="3811"/>
                  </a:lnTo>
                  <a:lnTo>
                    <a:pt x="7941" y="5256"/>
                  </a:lnTo>
                  <a:lnTo>
                    <a:pt x="7633" y="4442"/>
                  </a:lnTo>
                  <a:lnTo>
                    <a:pt x="6307" y="5440"/>
                  </a:lnTo>
                  <a:lnTo>
                    <a:pt x="5875" y="3206"/>
                  </a:lnTo>
                  <a:lnTo>
                    <a:pt x="5089" y="3863"/>
                  </a:lnTo>
                  <a:lnTo>
                    <a:pt x="5520" y="1419"/>
                  </a:lnTo>
                  <a:lnTo>
                    <a:pt x="3963" y="1472"/>
                  </a:lnTo>
                  <a:lnTo>
                    <a:pt x="771" y="3679"/>
                  </a:lnTo>
                  <a:lnTo>
                    <a:pt x="0" y="4652"/>
                  </a:lnTo>
                  <a:lnTo>
                    <a:pt x="15" y="4783"/>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53" name="Yonne">
              <a:hlinkHover r:id="" action="ppaction://macro?name=Affichage_nom_dept"/>
            </p:cNvPr>
            <p:cNvSpPr>
              <a:spLocks/>
            </p:cNvSpPr>
            <p:nvPr/>
          </p:nvSpPr>
          <p:spPr bwMode="auto">
            <a:xfrm>
              <a:off x="3505771" y="2566988"/>
              <a:ext cx="685800" cy="738187"/>
            </a:xfrm>
            <a:custGeom>
              <a:avLst/>
              <a:gdLst>
                <a:gd name="T0" fmla="*/ 56 w 20000"/>
                <a:gd name="T1" fmla="*/ 12496 h 20000"/>
                <a:gd name="T2" fmla="*/ 1724 w 20000"/>
                <a:gd name="T3" fmla="*/ 15215 h 20000"/>
                <a:gd name="T4" fmla="*/ 3522 w 20000"/>
                <a:gd name="T5" fmla="*/ 14905 h 20000"/>
                <a:gd name="T6" fmla="*/ 4282 w 20000"/>
                <a:gd name="T7" fmla="*/ 16162 h 20000"/>
                <a:gd name="T8" fmla="*/ 4319 w 20000"/>
                <a:gd name="T9" fmla="*/ 16162 h 20000"/>
                <a:gd name="T10" fmla="*/ 6710 w 20000"/>
                <a:gd name="T11" fmla="*/ 17108 h 20000"/>
                <a:gd name="T12" fmla="*/ 7359 w 20000"/>
                <a:gd name="T13" fmla="*/ 16368 h 20000"/>
                <a:gd name="T14" fmla="*/ 8638 w 20000"/>
                <a:gd name="T15" fmla="*/ 16627 h 20000"/>
                <a:gd name="T16" fmla="*/ 8749 w 20000"/>
                <a:gd name="T17" fmla="*/ 15387 h 20000"/>
                <a:gd name="T18" fmla="*/ 11974 w 20000"/>
                <a:gd name="T19" fmla="*/ 18399 h 20000"/>
                <a:gd name="T20" fmla="*/ 13216 w 20000"/>
                <a:gd name="T21" fmla="*/ 18709 h 20000"/>
                <a:gd name="T22" fmla="*/ 13883 w 20000"/>
                <a:gd name="T23" fmla="*/ 17831 h 20000"/>
                <a:gd name="T24" fmla="*/ 13809 w 20000"/>
                <a:gd name="T25" fmla="*/ 18950 h 20000"/>
                <a:gd name="T26" fmla="*/ 15014 w 20000"/>
                <a:gd name="T27" fmla="*/ 18589 h 20000"/>
                <a:gd name="T28" fmla="*/ 15663 w 20000"/>
                <a:gd name="T29" fmla="*/ 19983 h 20000"/>
                <a:gd name="T30" fmla="*/ 17016 w 20000"/>
                <a:gd name="T31" fmla="*/ 19484 h 20000"/>
                <a:gd name="T32" fmla="*/ 16552 w 20000"/>
                <a:gd name="T33" fmla="*/ 18399 h 20000"/>
                <a:gd name="T34" fmla="*/ 16478 w 20000"/>
                <a:gd name="T35" fmla="*/ 18244 h 20000"/>
                <a:gd name="T36" fmla="*/ 18536 w 20000"/>
                <a:gd name="T37" fmla="*/ 13201 h 20000"/>
                <a:gd name="T38" fmla="*/ 19296 w 20000"/>
                <a:gd name="T39" fmla="*/ 13064 h 20000"/>
                <a:gd name="T40" fmla="*/ 18777 w 20000"/>
                <a:gd name="T41" fmla="*/ 12289 h 20000"/>
                <a:gd name="T42" fmla="*/ 19981 w 20000"/>
                <a:gd name="T43" fmla="*/ 11687 h 20000"/>
                <a:gd name="T44" fmla="*/ 19907 w 20000"/>
                <a:gd name="T45" fmla="*/ 10052 h 20000"/>
                <a:gd name="T46" fmla="*/ 18851 w 20000"/>
                <a:gd name="T47" fmla="*/ 9466 h 20000"/>
                <a:gd name="T48" fmla="*/ 19444 w 20000"/>
                <a:gd name="T49" fmla="*/ 8589 h 20000"/>
                <a:gd name="T50" fmla="*/ 18184 w 20000"/>
                <a:gd name="T51" fmla="*/ 7711 h 20000"/>
                <a:gd name="T52" fmla="*/ 17090 w 20000"/>
                <a:gd name="T53" fmla="*/ 8520 h 20000"/>
                <a:gd name="T54" fmla="*/ 14106 w 20000"/>
                <a:gd name="T55" fmla="*/ 8589 h 20000"/>
                <a:gd name="T56" fmla="*/ 14235 w 20000"/>
                <a:gd name="T57" fmla="*/ 7435 h 20000"/>
                <a:gd name="T58" fmla="*/ 13438 w 20000"/>
                <a:gd name="T59" fmla="*/ 7504 h 20000"/>
                <a:gd name="T60" fmla="*/ 12048 w 20000"/>
                <a:gd name="T61" fmla="*/ 4096 h 20000"/>
                <a:gd name="T62" fmla="*/ 11029 w 20000"/>
                <a:gd name="T63" fmla="*/ 4613 h 20000"/>
                <a:gd name="T64" fmla="*/ 9805 w 20000"/>
                <a:gd name="T65" fmla="*/ 3752 h 20000"/>
                <a:gd name="T66" fmla="*/ 10454 w 20000"/>
                <a:gd name="T67" fmla="*/ 2478 h 20000"/>
                <a:gd name="T68" fmla="*/ 7581 w 20000"/>
                <a:gd name="T69" fmla="*/ 0 h 20000"/>
                <a:gd name="T70" fmla="*/ 2743 w 20000"/>
                <a:gd name="T71" fmla="*/ 620 h 20000"/>
                <a:gd name="T72" fmla="*/ 2743 w 20000"/>
                <a:gd name="T73" fmla="*/ 2547 h 20000"/>
                <a:gd name="T74" fmla="*/ 1297 w 20000"/>
                <a:gd name="T75" fmla="*/ 4148 h 20000"/>
                <a:gd name="T76" fmla="*/ 2447 w 20000"/>
                <a:gd name="T77" fmla="*/ 4682 h 20000"/>
                <a:gd name="T78" fmla="*/ 3763 w 20000"/>
                <a:gd name="T79" fmla="*/ 7797 h 20000"/>
                <a:gd name="T80" fmla="*/ 2169 w 20000"/>
                <a:gd name="T81" fmla="*/ 9191 h 20000"/>
                <a:gd name="T82" fmla="*/ 2298 w 20000"/>
                <a:gd name="T83" fmla="*/ 11222 h 20000"/>
                <a:gd name="T84" fmla="*/ 0 w 20000"/>
                <a:gd name="T85" fmla="*/ 12289 h 20000"/>
                <a:gd name="T86" fmla="*/ 56 w 20000"/>
                <a:gd name="T87" fmla="*/ 12496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0000" h="20000">
                  <a:moveTo>
                    <a:pt x="56" y="12496"/>
                  </a:moveTo>
                  <a:lnTo>
                    <a:pt x="1724" y="15215"/>
                  </a:lnTo>
                  <a:lnTo>
                    <a:pt x="3522" y="14905"/>
                  </a:lnTo>
                  <a:lnTo>
                    <a:pt x="4282" y="16162"/>
                  </a:lnTo>
                  <a:lnTo>
                    <a:pt x="4319" y="16162"/>
                  </a:lnTo>
                  <a:lnTo>
                    <a:pt x="6710" y="17108"/>
                  </a:lnTo>
                  <a:lnTo>
                    <a:pt x="7359" y="16368"/>
                  </a:lnTo>
                  <a:lnTo>
                    <a:pt x="8638" y="16627"/>
                  </a:lnTo>
                  <a:lnTo>
                    <a:pt x="8749" y="15387"/>
                  </a:lnTo>
                  <a:lnTo>
                    <a:pt x="11974" y="18399"/>
                  </a:lnTo>
                  <a:lnTo>
                    <a:pt x="13216" y="18709"/>
                  </a:lnTo>
                  <a:lnTo>
                    <a:pt x="13883" y="17831"/>
                  </a:lnTo>
                  <a:lnTo>
                    <a:pt x="13809" y="18950"/>
                  </a:lnTo>
                  <a:lnTo>
                    <a:pt x="15014" y="18589"/>
                  </a:lnTo>
                  <a:lnTo>
                    <a:pt x="15663" y="19983"/>
                  </a:lnTo>
                  <a:lnTo>
                    <a:pt x="17016" y="19484"/>
                  </a:lnTo>
                  <a:lnTo>
                    <a:pt x="16552" y="18399"/>
                  </a:lnTo>
                  <a:lnTo>
                    <a:pt x="16478" y="18244"/>
                  </a:lnTo>
                  <a:lnTo>
                    <a:pt x="18536" y="13201"/>
                  </a:lnTo>
                  <a:lnTo>
                    <a:pt x="19296" y="13064"/>
                  </a:lnTo>
                  <a:lnTo>
                    <a:pt x="18777" y="12289"/>
                  </a:lnTo>
                  <a:lnTo>
                    <a:pt x="19981" y="11687"/>
                  </a:lnTo>
                  <a:lnTo>
                    <a:pt x="19907" y="10052"/>
                  </a:lnTo>
                  <a:lnTo>
                    <a:pt x="18851" y="9466"/>
                  </a:lnTo>
                  <a:lnTo>
                    <a:pt x="19444" y="8589"/>
                  </a:lnTo>
                  <a:lnTo>
                    <a:pt x="18184" y="7711"/>
                  </a:lnTo>
                  <a:lnTo>
                    <a:pt x="17090" y="8520"/>
                  </a:lnTo>
                  <a:lnTo>
                    <a:pt x="14106" y="8589"/>
                  </a:lnTo>
                  <a:lnTo>
                    <a:pt x="14235" y="7435"/>
                  </a:lnTo>
                  <a:lnTo>
                    <a:pt x="13438" y="7504"/>
                  </a:lnTo>
                  <a:lnTo>
                    <a:pt x="12048" y="4096"/>
                  </a:lnTo>
                  <a:lnTo>
                    <a:pt x="11029" y="4613"/>
                  </a:lnTo>
                  <a:lnTo>
                    <a:pt x="9805" y="3752"/>
                  </a:lnTo>
                  <a:lnTo>
                    <a:pt x="10454" y="2478"/>
                  </a:lnTo>
                  <a:lnTo>
                    <a:pt x="7581" y="0"/>
                  </a:lnTo>
                  <a:lnTo>
                    <a:pt x="2743" y="620"/>
                  </a:lnTo>
                  <a:lnTo>
                    <a:pt x="2743" y="2547"/>
                  </a:lnTo>
                  <a:lnTo>
                    <a:pt x="1297" y="4148"/>
                  </a:lnTo>
                  <a:lnTo>
                    <a:pt x="2447" y="4682"/>
                  </a:lnTo>
                  <a:lnTo>
                    <a:pt x="3763" y="7797"/>
                  </a:lnTo>
                  <a:lnTo>
                    <a:pt x="2169" y="9191"/>
                  </a:lnTo>
                  <a:lnTo>
                    <a:pt x="2298" y="11222"/>
                  </a:lnTo>
                  <a:lnTo>
                    <a:pt x="0" y="12289"/>
                  </a:lnTo>
                  <a:lnTo>
                    <a:pt x="56" y="12496"/>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54" name="Belfort">
              <a:hlinkHover r:id="" action="ppaction://macro?name=Affichage_nom_dept"/>
            </p:cNvPr>
            <p:cNvSpPr>
              <a:spLocks/>
            </p:cNvSpPr>
            <p:nvPr/>
          </p:nvSpPr>
          <p:spPr bwMode="auto">
            <a:xfrm>
              <a:off x="5305996" y="2924175"/>
              <a:ext cx="184150" cy="265113"/>
            </a:xfrm>
            <a:custGeom>
              <a:avLst/>
              <a:gdLst>
                <a:gd name="T0" fmla="*/ 277 w 20000"/>
                <a:gd name="T1" fmla="*/ 4327 h 20000"/>
                <a:gd name="T2" fmla="*/ 3183 w 20000"/>
                <a:gd name="T3" fmla="*/ 13510 h 20000"/>
                <a:gd name="T4" fmla="*/ 10311 w 20000"/>
                <a:gd name="T5" fmla="*/ 15721 h 20000"/>
                <a:gd name="T6" fmla="*/ 8028 w 20000"/>
                <a:gd name="T7" fmla="*/ 16779 h 20000"/>
                <a:gd name="T8" fmla="*/ 10311 w 20000"/>
                <a:gd name="T9" fmla="*/ 19952 h 20000"/>
                <a:gd name="T10" fmla="*/ 12457 w 20000"/>
                <a:gd name="T11" fmla="*/ 16779 h 20000"/>
                <a:gd name="T12" fmla="*/ 19931 w 20000"/>
                <a:gd name="T13" fmla="*/ 16058 h 20000"/>
                <a:gd name="T14" fmla="*/ 16678 w 20000"/>
                <a:gd name="T15" fmla="*/ 11202 h 20000"/>
                <a:gd name="T16" fmla="*/ 13010 w 20000"/>
                <a:gd name="T17" fmla="*/ 11250 h 20000"/>
                <a:gd name="T18" fmla="*/ 14118 w 20000"/>
                <a:gd name="T19" fmla="*/ 4904 h 20000"/>
                <a:gd name="T20" fmla="*/ 4567 w 20000"/>
                <a:gd name="T21" fmla="*/ 529 h 20000"/>
                <a:gd name="T22" fmla="*/ 4083 w 20000"/>
                <a:gd name="T23" fmla="*/ 0 h 20000"/>
                <a:gd name="T24" fmla="*/ 3045 w 20000"/>
                <a:gd name="T25" fmla="*/ 240 h 20000"/>
                <a:gd name="T26" fmla="*/ 0 w 20000"/>
                <a:gd name="T27" fmla="*/ 3798 h 20000"/>
                <a:gd name="T28" fmla="*/ 277 w 20000"/>
                <a:gd name="T29" fmla="*/ 4327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000" h="20000">
                  <a:moveTo>
                    <a:pt x="277" y="4327"/>
                  </a:moveTo>
                  <a:lnTo>
                    <a:pt x="3183" y="13510"/>
                  </a:lnTo>
                  <a:lnTo>
                    <a:pt x="10311" y="15721"/>
                  </a:lnTo>
                  <a:lnTo>
                    <a:pt x="8028" y="16779"/>
                  </a:lnTo>
                  <a:lnTo>
                    <a:pt x="10311" y="19952"/>
                  </a:lnTo>
                  <a:lnTo>
                    <a:pt x="12457" y="16779"/>
                  </a:lnTo>
                  <a:lnTo>
                    <a:pt x="19931" y="16058"/>
                  </a:lnTo>
                  <a:lnTo>
                    <a:pt x="16678" y="11202"/>
                  </a:lnTo>
                  <a:lnTo>
                    <a:pt x="13010" y="11250"/>
                  </a:lnTo>
                  <a:lnTo>
                    <a:pt x="14118" y="4904"/>
                  </a:lnTo>
                  <a:lnTo>
                    <a:pt x="4567" y="529"/>
                  </a:lnTo>
                  <a:lnTo>
                    <a:pt x="4083" y="0"/>
                  </a:lnTo>
                  <a:lnTo>
                    <a:pt x="3045" y="240"/>
                  </a:lnTo>
                  <a:lnTo>
                    <a:pt x="0" y="3798"/>
                  </a:lnTo>
                  <a:lnTo>
                    <a:pt x="277" y="4327"/>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55" name="Essone">
              <a:hlinkHover r:id="" action="ppaction://macro?name=Affichage_nom_dept"/>
            </p:cNvPr>
            <p:cNvSpPr>
              <a:spLocks/>
            </p:cNvSpPr>
            <p:nvPr/>
          </p:nvSpPr>
          <p:spPr bwMode="auto">
            <a:xfrm>
              <a:off x="3085084" y="2298700"/>
              <a:ext cx="303212" cy="336550"/>
            </a:xfrm>
            <a:custGeom>
              <a:avLst/>
              <a:gdLst>
                <a:gd name="T0" fmla="*/ 293 w 20000"/>
                <a:gd name="T1" fmla="*/ 12892 h 20000"/>
                <a:gd name="T2" fmla="*/ 2134 w 20000"/>
                <a:gd name="T3" fmla="*/ 19962 h 20000"/>
                <a:gd name="T4" fmla="*/ 8661 w 20000"/>
                <a:gd name="T5" fmla="*/ 17694 h 20000"/>
                <a:gd name="T6" fmla="*/ 9791 w 20000"/>
                <a:gd name="T7" fmla="*/ 19433 h 20000"/>
                <a:gd name="T8" fmla="*/ 14435 w 20000"/>
                <a:gd name="T9" fmla="*/ 18715 h 20000"/>
                <a:gd name="T10" fmla="*/ 14310 w 20000"/>
                <a:gd name="T11" fmla="*/ 18110 h 20000"/>
                <a:gd name="T12" fmla="*/ 18577 w 20000"/>
                <a:gd name="T13" fmla="*/ 15198 h 20000"/>
                <a:gd name="T14" fmla="*/ 17448 w 20000"/>
                <a:gd name="T15" fmla="*/ 10624 h 20000"/>
                <a:gd name="T16" fmla="*/ 19958 w 20000"/>
                <a:gd name="T17" fmla="*/ 3554 h 20000"/>
                <a:gd name="T18" fmla="*/ 12343 w 20000"/>
                <a:gd name="T19" fmla="*/ 1210 h 20000"/>
                <a:gd name="T20" fmla="*/ 9540 w 20000"/>
                <a:gd name="T21" fmla="*/ 0 h 20000"/>
                <a:gd name="T22" fmla="*/ 2929 w 20000"/>
                <a:gd name="T23" fmla="*/ 4839 h 20000"/>
                <a:gd name="T24" fmla="*/ 4393 w 20000"/>
                <a:gd name="T25" fmla="*/ 6314 h 20000"/>
                <a:gd name="T26" fmla="*/ 3054 w 20000"/>
                <a:gd name="T27" fmla="*/ 8847 h 20000"/>
                <a:gd name="T28" fmla="*/ 795 w 20000"/>
                <a:gd name="T29" fmla="*/ 8582 h 20000"/>
                <a:gd name="T30" fmla="*/ 2092 w 20000"/>
                <a:gd name="T31" fmla="*/ 9754 h 20000"/>
                <a:gd name="T32" fmla="*/ 0 w 20000"/>
                <a:gd name="T33" fmla="*/ 12401 h 20000"/>
                <a:gd name="T34" fmla="*/ 293 w 20000"/>
                <a:gd name="T35" fmla="*/ 12892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0000" h="20000">
                  <a:moveTo>
                    <a:pt x="293" y="12892"/>
                  </a:moveTo>
                  <a:lnTo>
                    <a:pt x="2134" y="19962"/>
                  </a:lnTo>
                  <a:lnTo>
                    <a:pt x="8661" y="17694"/>
                  </a:lnTo>
                  <a:lnTo>
                    <a:pt x="9791" y="19433"/>
                  </a:lnTo>
                  <a:lnTo>
                    <a:pt x="14435" y="18715"/>
                  </a:lnTo>
                  <a:lnTo>
                    <a:pt x="14310" y="18110"/>
                  </a:lnTo>
                  <a:lnTo>
                    <a:pt x="18577" y="15198"/>
                  </a:lnTo>
                  <a:lnTo>
                    <a:pt x="17448" y="10624"/>
                  </a:lnTo>
                  <a:lnTo>
                    <a:pt x="19958" y="3554"/>
                  </a:lnTo>
                  <a:lnTo>
                    <a:pt x="12343" y="1210"/>
                  </a:lnTo>
                  <a:lnTo>
                    <a:pt x="9540" y="0"/>
                  </a:lnTo>
                  <a:lnTo>
                    <a:pt x="2929" y="4839"/>
                  </a:lnTo>
                  <a:lnTo>
                    <a:pt x="4393" y="6314"/>
                  </a:lnTo>
                  <a:lnTo>
                    <a:pt x="3054" y="8847"/>
                  </a:lnTo>
                  <a:lnTo>
                    <a:pt x="795" y="8582"/>
                  </a:lnTo>
                  <a:lnTo>
                    <a:pt x="2092" y="9754"/>
                  </a:lnTo>
                  <a:lnTo>
                    <a:pt x="0" y="12401"/>
                  </a:lnTo>
                  <a:lnTo>
                    <a:pt x="293" y="12892"/>
                  </a:lnTo>
                  <a:close/>
                </a:path>
              </a:pathLst>
            </a:custGeom>
            <a:solidFill>
              <a:schemeClr val="accent1">
                <a:lumMod val="60000"/>
                <a:lumOff val="40000"/>
              </a:schemeClr>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56" name="Hauts-de-Seine">
              <a:hlinkHover r:id="" action="ppaction://macro?name=Affichage_nom_dept"/>
            </p:cNvPr>
            <p:cNvSpPr>
              <a:spLocks/>
            </p:cNvSpPr>
            <p:nvPr/>
          </p:nvSpPr>
          <p:spPr bwMode="auto">
            <a:xfrm>
              <a:off x="3196209" y="2181225"/>
              <a:ext cx="80962" cy="139700"/>
            </a:xfrm>
            <a:custGeom>
              <a:avLst/>
              <a:gdLst>
                <a:gd name="T0" fmla="*/ 159 w 20000"/>
                <a:gd name="T1" fmla="*/ 10950 h 20000"/>
                <a:gd name="T2" fmla="*/ 8254 w 20000"/>
                <a:gd name="T3" fmla="*/ 16923 h 20000"/>
                <a:gd name="T4" fmla="*/ 18889 w 20000"/>
                <a:gd name="T5" fmla="*/ 19910 h 20000"/>
                <a:gd name="T6" fmla="*/ 17619 w 20000"/>
                <a:gd name="T7" fmla="*/ 19005 h 20000"/>
                <a:gd name="T8" fmla="*/ 18730 w 20000"/>
                <a:gd name="T9" fmla="*/ 18009 h 20000"/>
                <a:gd name="T10" fmla="*/ 19841 w 20000"/>
                <a:gd name="T11" fmla="*/ 13213 h 20000"/>
                <a:gd name="T12" fmla="*/ 8730 w 20000"/>
                <a:gd name="T13" fmla="*/ 9774 h 20000"/>
                <a:gd name="T14" fmla="*/ 8254 w 20000"/>
                <a:gd name="T15" fmla="*/ 8778 h 20000"/>
                <a:gd name="T16" fmla="*/ 19206 w 20000"/>
                <a:gd name="T17" fmla="*/ 4796 h 20000"/>
                <a:gd name="T18" fmla="*/ 16032 w 20000"/>
                <a:gd name="T19" fmla="*/ 0 h 20000"/>
                <a:gd name="T20" fmla="*/ 6032 w 20000"/>
                <a:gd name="T21" fmla="*/ 3801 h 20000"/>
                <a:gd name="T22" fmla="*/ 0 w 20000"/>
                <a:gd name="T23" fmla="*/ 10950 h 20000"/>
                <a:gd name="T24" fmla="*/ 159 w 20000"/>
                <a:gd name="T25" fmla="*/ 10950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000" h="20000">
                  <a:moveTo>
                    <a:pt x="159" y="10950"/>
                  </a:moveTo>
                  <a:lnTo>
                    <a:pt x="8254" y="16923"/>
                  </a:lnTo>
                  <a:lnTo>
                    <a:pt x="18889" y="19910"/>
                  </a:lnTo>
                  <a:lnTo>
                    <a:pt x="17619" y="19005"/>
                  </a:lnTo>
                  <a:lnTo>
                    <a:pt x="18730" y="18009"/>
                  </a:lnTo>
                  <a:lnTo>
                    <a:pt x="19841" y="13213"/>
                  </a:lnTo>
                  <a:lnTo>
                    <a:pt x="8730" y="9774"/>
                  </a:lnTo>
                  <a:lnTo>
                    <a:pt x="8254" y="8778"/>
                  </a:lnTo>
                  <a:lnTo>
                    <a:pt x="19206" y="4796"/>
                  </a:lnTo>
                  <a:lnTo>
                    <a:pt x="16032" y="0"/>
                  </a:lnTo>
                  <a:lnTo>
                    <a:pt x="6032" y="3801"/>
                  </a:lnTo>
                  <a:lnTo>
                    <a:pt x="0" y="10950"/>
                  </a:lnTo>
                  <a:lnTo>
                    <a:pt x="159" y="10950"/>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57" name="Seine-Saint-Denis">
              <a:hlinkHover r:id="" action="ppaction://macro?name=Affichage_nom_dept"/>
            </p:cNvPr>
            <p:cNvSpPr>
              <a:spLocks/>
            </p:cNvSpPr>
            <p:nvPr/>
          </p:nvSpPr>
          <p:spPr bwMode="auto">
            <a:xfrm>
              <a:off x="3258121" y="2143125"/>
              <a:ext cx="138113" cy="136525"/>
            </a:xfrm>
            <a:custGeom>
              <a:avLst/>
              <a:gdLst>
                <a:gd name="T0" fmla="*/ 276 w 20000"/>
                <a:gd name="T1" fmla="*/ 5346 h 20000"/>
                <a:gd name="T2" fmla="*/ 276 w 20000"/>
                <a:gd name="T3" fmla="*/ 5622 h 20000"/>
                <a:gd name="T4" fmla="*/ 2120 w 20000"/>
                <a:gd name="T5" fmla="*/ 10415 h 20000"/>
                <a:gd name="T6" fmla="*/ 8479 w 20000"/>
                <a:gd name="T7" fmla="*/ 15760 h 20000"/>
                <a:gd name="T8" fmla="*/ 19908 w 20000"/>
                <a:gd name="T9" fmla="*/ 19908 h 20000"/>
                <a:gd name="T10" fmla="*/ 17512 w 20000"/>
                <a:gd name="T11" fmla="*/ 0 h 20000"/>
                <a:gd name="T12" fmla="*/ 11152 w 20000"/>
                <a:gd name="T13" fmla="*/ 5069 h 20000"/>
                <a:gd name="T14" fmla="*/ 0 w 20000"/>
                <a:gd name="T15" fmla="*/ 4700 h 20000"/>
                <a:gd name="T16" fmla="*/ 276 w 20000"/>
                <a:gd name="T17" fmla="*/ 5346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000" h="20000">
                  <a:moveTo>
                    <a:pt x="276" y="5346"/>
                  </a:moveTo>
                  <a:lnTo>
                    <a:pt x="276" y="5622"/>
                  </a:lnTo>
                  <a:lnTo>
                    <a:pt x="2120" y="10415"/>
                  </a:lnTo>
                  <a:lnTo>
                    <a:pt x="8479" y="15760"/>
                  </a:lnTo>
                  <a:lnTo>
                    <a:pt x="19908" y="19908"/>
                  </a:lnTo>
                  <a:lnTo>
                    <a:pt x="17512" y="0"/>
                  </a:lnTo>
                  <a:lnTo>
                    <a:pt x="11152" y="5069"/>
                  </a:lnTo>
                  <a:lnTo>
                    <a:pt x="0" y="4700"/>
                  </a:lnTo>
                  <a:lnTo>
                    <a:pt x="276" y="5346"/>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58" name="Val_de-Marne">
              <a:hlinkHover r:id="" action="ppaction://macro?name=Affichage_nom_dept"/>
            </p:cNvPr>
            <p:cNvSpPr>
              <a:spLocks/>
            </p:cNvSpPr>
            <p:nvPr/>
          </p:nvSpPr>
          <p:spPr bwMode="auto">
            <a:xfrm>
              <a:off x="3267646" y="2251075"/>
              <a:ext cx="128588" cy="109538"/>
            </a:xfrm>
            <a:custGeom>
              <a:avLst/>
              <a:gdLst>
                <a:gd name="T0" fmla="*/ 690 w 20000"/>
                <a:gd name="T1" fmla="*/ 10349 h 20000"/>
                <a:gd name="T2" fmla="*/ 1281 w 20000"/>
                <a:gd name="T3" fmla="*/ 4070 h 20000"/>
                <a:gd name="T4" fmla="*/ 10443 w 20000"/>
                <a:gd name="T5" fmla="*/ 3953 h 20000"/>
                <a:gd name="T6" fmla="*/ 7685 w 20000"/>
                <a:gd name="T7" fmla="*/ 0 h 20000"/>
                <a:gd name="T8" fmla="*/ 19901 w 20000"/>
                <a:gd name="T9" fmla="*/ 5116 h 20000"/>
                <a:gd name="T10" fmla="*/ 18719 w 20000"/>
                <a:gd name="T11" fmla="*/ 19884 h 20000"/>
                <a:gd name="T12" fmla="*/ 788 w 20000"/>
                <a:gd name="T13" fmla="*/ 12674 h 20000"/>
                <a:gd name="T14" fmla="*/ 0 w 20000"/>
                <a:gd name="T15" fmla="*/ 11512 h 20000"/>
                <a:gd name="T16" fmla="*/ 690 w 20000"/>
                <a:gd name="T17" fmla="*/ 10349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000" h="20000">
                  <a:moveTo>
                    <a:pt x="690" y="10349"/>
                  </a:moveTo>
                  <a:lnTo>
                    <a:pt x="1281" y="4070"/>
                  </a:lnTo>
                  <a:lnTo>
                    <a:pt x="10443" y="3953"/>
                  </a:lnTo>
                  <a:lnTo>
                    <a:pt x="7685" y="0"/>
                  </a:lnTo>
                  <a:lnTo>
                    <a:pt x="19901" y="5116"/>
                  </a:lnTo>
                  <a:lnTo>
                    <a:pt x="18719" y="19884"/>
                  </a:lnTo>
                  <a:lnTo>
                    <a:pt x="788" y="12674"/>
                  </a:lnTo>
                  <a:lnTo>
                    <a:pt x="0" y="11512"/>
                  </a:lnTo>
                  <a:lnTo>
                    <a:pt x="690" y="10349"/>
                  </a:lnTo>
                  <a:close/>
                </a:path>
              </a:pathLst>
            </a:custGeom>
            <a:solidFill>
              <a:srgbClr val="FFFFFF"/>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sp>
          <p:nvSpPr>
            <p:cNvPr id="259" name="Val-d'Oise">
              <a:hlinkHover r:id="" action="ppaction://macro?name=Affichage_nom_dept"/>
            </p:cNvPr>
            <p:cNvSpPr>
              <a:spLocks/>
            </p:cNvSpPr>
            <p:nvPr/>
          </p:nvSpPr>
          <p:spPr bwMode="auto">
            <a:xfrm>
              <a:off x="2956496" y="1981200"/>
              <a:ext cx="441325" cy="227013"/>
            </a:xfrm>
            <a:custGeom>
              <a:avLst/>
              <a:gdLst>
                <a:gd name="T0" fmla="*/ 115 w 20000"/>
                <a:gd name="T1" fmla="*/ 9719 h 20000"/>
                <a:gd name="T2" fmla="*/ 2944 w 20000"/>
                <a:gd name="T3" fmla="*/ 10562 h 20000"/>
                <a:gd name="T4" fmla="*/ 3146 w 20000"/>
                <a:gd name="T5" fmla="*/ 10562 h 20000"/>
                <a:gd name="T6" fmla="*/ 3521 w 20000"/>
                <a:gd name="T7" fmla="*/ 10843 h 20000"/>
                <a:gd name="T8" fmla="*/ 3579 w 20000"/>
                <a:gd name="T9" fmla="*/ 10843 h 20000"/>
                <a:gd name="T10" fmla="*/ 8514 w 20000"/>
                <a:gd name="T11" fmla="*/ 14719 h 20000"/>
                <a:gd name="T12" fmla="*/ 10332 w 20000"/>
                <a:gd name="T13" fmla="*/ 13483 h 20000"/>
                <a:gd name="T14" fmla="*/ 11948 w 20000"/>
                <a:gd name="T15" fmla="*/ 19944 h 20000"/>
                <a:gd name="T16" fmla="*/ 13795 w 20000"/>
                <a:gd name="T17" fmla="*/ 17584 h 20000"/>
                <a:gd name="T18" fmla="*/ 13795 w 20000"/>
                <a:gd name="T19" fmla="*/ 17416 h 20000"/>
                <a:gd name="T20" fmla="*/ 13709 w 20000"/>
                <a:gd name="T21" fmla="*/ 17079 h 20000"/>
                <a:gd name="T22" fmla="*/ 17201 w 20000"/>
                <a:gd name="T23" fmla="*/ 17303 h 20000"/>
                <a:gd name="T24" fmla="*/ 19192 w 20000"/>
                <a:gd name="T25" fmla="*/ 14213 h 20000"/>
                <a:gd name="T26" fmla="*/ 19971 w 20000"/>
                <a:gd name="T27" fmla="*/ 9944 h 20000"/>
                <a:gd name="T28" fmla="*/ 14401 w 20000"/>
                <a:gd name="T29" fmla="*/ 3371 h 20000"/>
                <a:gd name="T30" fmla="*/ 12381 w 20000"/>
                <a:gd name="T31" fmla="*/ 5281 h 20000"/>
                <a:gd name="T32" fmla="*/ 9668 w 20000"/>
                <a:gd name="T33" fmla="*/ 1910 h 20000"/>
                <a:gd name="T34" fmla="*/ 5714 w 20000"/>
                <a:gd name="T35" fmla="*/ 4551 h 20000"/>
                <a:gd name="T36" fmla="*/ 2713 w 20000"/>
                <a:gd name="T37" fmla="*/ 3315 h 20000"/>
                <a:gd name="T38" fmla="*/ 2049 w 20000"/>
                <a:gd name="T39" fmla="*/ 0 h 20000"/>
                <a:gd name="T40" fmla="*/ 0 w 20000"/>
                <a:gd name="T41" fmla="*/ 9213 h 20000"/>
                <a:gd name="T42" fmla="*/ 115 w 20000"/>
                <a:gd name="T43" fmla="*/ 9719 h 2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000" h="20000">
                  <a:moveTo>
                    <a:pt x="115" y="9719"/>
                  </a:moveTo>
                  <a:lnTo>
                    <a:pt x="2944" y="10562"/>
                  </a:lnTo>
                  <a:lnTo>
                    <a:pt x="3146" y="10562"/>
                  </a:lnTo>
                  <a:lnTo>
                    <a:pt x="3521" y="10843"/>
                  </a:lnTo>
                  <a:lnTo>
                    <a:pt x="3579" y="10843"/>
                  </a:lnTo>
                  <a:lnTo>
                    <a:pt x="8514" y="14719"/>
                  </a:lnTo>
                  <a:lnTo>
                    <a:pt x="10332" y="13483"/>
                  </a:lnTo>
                  <a:lnTo>
                    <a:pt x="11948" y="19944"/>
                  </a:lnTo>
                  <a:lnTo>
                    <a:pt x="13795" y="17584"/>
                  </a:lnTo>
                  <a:lnTo>
                    <a:pt x="13795" y="17416"/>
                  </a:lnTo>
                  <a:lnTo>
                    <a:pt x="13709" y="17079"/>
                  </a:lnTo>
                  <a:lnTo>
                    <a:pt x="17201" y="17303"/>
                  </a:lnTo>
                  <a:lnTo>
                    <a:pt x="19192" y="14213"/>
                  </a:lnTo>
                  <a:lnTo>
                    <a:pt x="19971" y="9944"/>
                  </a:lnTo>
                  <a:lnTo>
                    <a:pt x="14401" y="3371"/>
                  </a:lnTo>
                  <a:lnTo>
                    <a:pt x="12381" y="5281"/>
                  </a:lnTo>
                  <a:lnTo>
                    <a:pt x="9668" y="1910"/>
                  </a:lnTo>
                  <a:lnTo>
                    <a:pt x="5714" y="4551"/>
                  </a:lnTo>
                  <a:lnTo>
                    <a:pt x="2713" y="3315"/>
                  </a:lnTo>
                  <a:lnTo>
                    <a:pt x="2049" y="0"/>
                  </a:lnTo>
                  <a:lnTo>
                    <a:pt x="0" y="9213"/>
                  </a:lnTo>
                  <a:lnTo>
                    <a:pt x="115" y="9719"/>
                  </a:lnTo>
                  <a:close/>
                </a:path>
              </a:pathLst>
            </a:custGeom>
            <a:solidFill>
              <a:srgbClr val="00B050"/>
            </a:solidFill>
            <a:ln w="0" cap="flat">
              <a:solidFill>
                <a:schemeClr val="tx2">
                  <a:lumMod val="90000"/>
                </a:schemeClr>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sz="1400" dirty="0"/>
            </a:p>
          </p:txBody>
        </p:sp>
      </p:grpSp>
      <p:sp>
        <p:nvSpPr>
          <p:cNvPr id="260" name="TextBox 259"/>
          <p:cNvSpPr txBox="1"/>
          <p:nvPr/>
        </p:nvSpPr>
        <p:spPr>
          <a:xfrm>
            <a:off x="6804800" y="4275927"/>
            <a:ext cx="2628000" cy="415498"/>
          </a:xfrm>
          <a:prstGeom prst="rect">
            <a:avLst/>
          </a:prstGeom>
          <a:noFill/>
        </p:spPr>
        <p:txBody>
          <a:bodyPr wrap="square" rtlCol="0">
            <a:spAutoFit/>
          </a:bodyPr>
          <a:lstStyle/>
          <a:p>
            <a:pPr marL="285750" indent="-285750">
              <a:lnSpc>
                <a:spcPct val="150000"/>
              </a:lnSpc>
              <a:buFont typeface="Wingdings" panose="05000000000000000000" pitchFamily="2" charset="2"/>
              <a:buChar char="§"/>
            </a:pPr>
            <a:r>
              <a:rPr lang="fr-FR" sz="1400" b="1" dirty="0" smtClean="0">
                <a:solidFill>
                  <a:schemeClr val="tx1">
                    <a:lumMod val="75000"/>
                    <a:lumOff val="25000"/>
                  </a:schemeClr>
                </a:solidFill>
              </a:rPr>
              <a:t>CG Doubs</a:t>
            </a:r>
          </a:p>
        </p:txBody>
      </p:sp>
      <p:cxnSp>
        <p:nvCxnSpPr>
          <p:cNvPr id="261" name="Straight Connector 260"/>
          <p:cNvCxnSpPr>
            <a:stCxn id="260" idx="1"/>
            <a:endCxn id="189" idx="11"/>
          </p:cNvCxnSpPr>
          <p:nvPr/>
        </p:nvCxnSpPr>
        <p:spPr bwMode="auto">
          <a:xfrm flipH="1" flipV="1">
            <a:off x="6081234" y="4057013"/>
            <a:ext cx="723566" cy="426663"/>
          </a:xfrm>
          <a:prstGeom prst="line">
            <a:avLst/>
          </a:prstGeom>
          <a:solidFill>
            <a:srgbClr val="D2DBF5"/>
          </a:solidFill>
          <a:ln w="25400" cap="flat" cmpd="sng" algn="ctr">
            <a:solidFill>
              <a:srgbClr val="B2B2B2"/>
            </a:solidFill>
            <a:prstDash val="solid"/>
            <a:round/>
            <a:headEnd type="none" w="med" len="med"/>
            <a:tailEnd type="none" w="med" len="med"/>
          </a:ln>
          <a:effectLst/>
        </p:spPr>
      </p:cxnSp>
      <p:cxnSp>
        <p:nvCxnSpPr>
          <p:cNvPr id="262" name="Straight Connector 261"/>
          <p:cNvCxnSpPr>
            <a:stCxn id="273" idx="1"/>
            <a:endCxn id="190" idx="18"/>
          </p:cNvCxnSpPr>
          <p:nvPr/>
        </p:nvCxnSpPr>
        <p:spPr bwMode="auto">
          <a:xfrm flipH="1">
            <a:off x="5772684" y="5249106"/>
            <a:ext cx="1032116" cy="34780"/>
          </a:xfrm>
          <a:prstGeom prst="line">
            <a:avLst/>
          </a:prstGeom>
          <a:solidFill>
            <a:srgbClr val="D2DBF5"/>
          </a:solidFill>
          <a:ln w="25400" cap="flat" cmpd="sng" algn="ctr">
            <a:solidFill>
              <a:srgbClr val="B2B2B2"/>
            </a:solidFill>
            <a:prstDash val="solid"/>
            <a:round/>
            <a:headEnd type="none" w="med" len="med"/>
            <a:tailEnd type="none" w="med" len="med"/>
          </a:ln>
          <a:effectLst/>
        </p:spPr>
      </p:cxnSp>
      <p:cxnSp>
        <p:nvCxnSpPr>
          <p:cNvPr id="263" name="Straight Connector 262"/>
          <p:cNvCxnSpPr>
            <a:stCxn id="272" idx="3"/>
            <a:endCxn id="191" idx="30"/>
          </p:cNvCxnSpPr>
          <p:nvPr/>
        </p:nvCxnSpPr>
        <p:spPr bwMode="auto">
          <a:xfrm>
            <a:off x="2522216" y="2458176"/>
            <a:ext cx="1635340" cy="524276"/>
          </a:xfrm>
          <a:prstGeom prst="line">
            <a:avLst/>
          </a:prstGeom>
          <a:solidFill>
            <a:srgbClr val="D2DBF5"/>
          </a:solidFill>
          <a:ln w="25400" cap="flat" cmpd="sng" algn="ctr">
            <a:solidFill>
              <a:srgbClr val="B2B2B2"/>
            </a:solidFill>
            <a:prstDash val="solid"/>
            <a:round/>
            <a:headEnd type="none" w="med" len="med"/>
            <a:tailEnd type="none" w="med" len="med"/>
          </a:ln>
          <a:effectLst/>
        </p:spPr>
      </p:cxnSp>
      <p:cxnSp>
        <p:nvCxnSpPr>
          <p:cNvPr id="264" name="Straight Connector 263"/>
          <p:cNvCxnSpPr>
            <a:stCxn id="265" idx="3"/>
            <a:endCxn id="204" idx="33"/>
          </p:cNvCxnSpPr>
          <p:nvPr/>
        </p:nvCxnSpPr>
        <p:spPr bwMode="auto">
          <a:xfrm flipV="1">
            <a:off x="2522216" y="5671699"/>
            <a:ext cx="960061" cy="247981"/>
          </a:xfrm>
          <a:prstGeom prst="line">
            <a:avLst/>
          </a:prstGeom>
          <a:solidFill>
            <a:srgbClr val="D2DBF5"/>
          </a:solidFill>
          <a:ln w="25400" cap="flat" cmpd="sng" algn="ctr">
            <a:solidFill>
              <a:srgbClr val="B2B2B2"/>
            </a:solidFill>
            <a:prstDash val="solid"/>
            <a:round/>
            <a:headEnd type="none" w="med" len="med"/>
            <a:tailEnd type="none" w="med" len="med"/>
          </a:ln>
          <a:effectLst/>
        </p:spPr>
      </p:cxnSp>
      <p:sp>
        <p:nvSpPr>
          <p:cNvPr id="265" name="TextBox 264"/>
          <p:cNvSpPr txBox="1"/>
          <p:nvPr/>
        </p:nvSpPr>
        <p:spPr>
          <a:xfrm>
            <a:off x="722216" y="5711931"/>
            <a:ext cx="1800000" cy="415498"/>
          </a:xfrm>
          <a:prstGeom prst="rect">
            <a:avLst/>
          </a:prstGeom>
          <a:noFill/>
        </p:spPr>
        <p:txBody>
          <a:bodyPr wrap="square" rtlCol="0">
            <a:spAutoFit/>
          </a:bodyPr>
          <a:lstStyle/>
          <a:p>
            <a:pPr marL="285750" indent="-285750">
              <a:lnSpc>
                <a:spcPct val="150000"/>
              </a:lnSpc>
              <a:buFont typeface="Wingdings" panose="05000000000000000000" pitchFamily="2" charset="2"/>
              <a:buChar char="§"/>
            </a:pPr>
            <a:r>
              <a:rPr lang="fr-FR" sz="1400" b="1" dirty="0" smtClean="0">
                <a:solidFill>
                  <a:schemeClr val="tx1">
                    <a:lumMod val="75000"/>
                    <a:lumOff val="25000"/>
                  </a:schemeClr>
                </a:solidFill>
              </a:rPr>
              <a:t>CG Landes</a:t>
            </a:r>
          </a:p>
        </p:txBody>
      </p:sp>
      <p:cxnSp>
        <p:nvCxnSpPr>
          <p:cNvPr id="266" name="Straight Connector 265"/>
          <p:cNvCxnSpPr>
            <a:stCxn id="271" idx="3"/>
            <a:endCxn id="226" idx="34"/>
          </p:cNvCxnSpPr>
          <p:nvPr/>
        </p:nvCxnSpPr>
        <p:spPr bwMode="auto">
          <a:xfrm>
            <a:off x="2522216" y="2105760"/>
            <a:ext cx="2023178" cy="99944"/>
          </a:xfrm>
          <a:prstGeom prst="line">
            <a:avLst/>
          </a:prstGeom>
          <a:solidFill>
            <a:srgbClr val="D2DBF5"/>
          </a:solidFill>
          <a:ln w="25400" cap="flat" cmpd="sng" algn="ctr">
            <a:solidFill>
              <a:srgbClr val="B2B2B2"/>
            </a:solidFill>
            <a:prstDash val="solid"/>
            <a:round/>
            <a:headEnd type="none" w="med" len="med"/>
            <a:tailEnd type="none" w="med" len="med"/>
          </a:ln>
          <a:effectLst/>
        </p:spPr>
      </p:cxnSp>
      <p:sp>
        <p:nvSpPr>
          <p:cNvPr id="267" name="TextBox 266"/>
          <p:cNvSpPr txBox="1"/>
          <p:nvPr/>
        </p:nvSpPr>
        <p:spPr>
          <a:xfrm>
            <a:off x="6804802" y="5773381"/>
            <a:ext cx="1872937" cy="415498"/>
          </a:xfrm>
          <a:prstGeom prst="rect">
            <a:avLst/>
          </a:prstGeom>
          <a:noFill/>
        </p:spPr>
        <p:txBody>
          <a:bodyPr wrap="square" rtlCol="0">
            <a:spAutoFit/>
          </a:bodyPr>
          <a:lstStyle/>
          <a:p>
            <a:pPr marL="285750" indent="-285750">
              <a:lnSpc>
                <a:spcPct val="150000"/>
              </a:lnSpc>
              <a:buFont typeface="Wingdings" panose="05000000000000000000" pitchFamily="2" charset="2"/>
              <a:buChar char="§"/>
            </a:pPr>
            <a:r>
              <a:rPr lang="fr-FR" sz="1400" b="1" dirty="0" smtClean="0">
                <a:solidFill>
                  <a:schemeClr val="tx1">
                    <a:lumMod val="75000"/>
                    <a:lumOff val="25000"/>
                  </a:schemeClr>
                </a:solidFill>
              </a:rPr>
              <a:t>CG Lozère</a:t>
            </a:r>
            <a:endParaRPr lang="fr-FR" sz="1400" b="1" dirty="0">
              <a:solidFill>
                <a:schemeClr val="tx1">
                  <a:lumMod val="75000"/>
                  <a:lumOff val="25000"/>
                </a:schemeClr>
              </a:solidFill>
            </a:endParaRPr>
          </a:p>
        </p:txBody>
      </p:sp>
      <p:cxnSp>
        <p:nvCxnSpPr>
          <p:cNvPr id="268" name="Straight Connector 267"/>
          <p:cNvCxnSpPr>
            <a:stCxn id="267" idx="1"/>
            <a:endCxn id="212" idx="14"/>
          </p:cNvCxnSpPr>
          <p:nvPr/>
        </p:nvCxnSpPr>
        <p:spPr bwMode="auto">
          <a:xfrm flipH="1" flipV="1">
            <a:off x="5193621" y="5498174"/>
            <a:ext cx="1611181" cy="482956"/>
          </a:xfrm>
          <a:prstGeom prst="line">
            <a:avLst/>
          </a:prstGeom>
          <a:solidFill>
            <a:srgbClr val="D2DBF5"/>
          </a:solidFill>
          <a:ln w="25400" cap="flat" cmpd="sng" algn="ctr">
            <a:solidFill>
              <a:srgbClr val="B2B2B2"/>
            </a:solidFill>
            <a:prstDash val="solid"/>
            <a:round/>
            <a:headEnd type="none" w="med" len="med"/>
            <a:tailEnd type="none" w="med" len="med"/>
          </a:ln>
          <a:effectLst/>
        </p:spPr>
      </p:cxnSp>
      <p:cxnSp>
        <p:nvCxnSpPr>
          <p:cNvPr id="269" name="Straight Connector 268"/>
          <p:cNvCxnSpPr>
            <a:endCxn id="246" idx="35"/>
          </p:cNvCxnSpPr>
          <p:nvPr/>
        </p:nvCxnSpPr>
        <p:spPr bwMode="auto">
          <a:xfrm flipH="1" flipV="1">
            <a:off x="4332169" y="5635714"/>
            <a:ext cx="348149" cy="935885"/>
          </a:xfrm>
          <a:prstGeom prst="line">
            <a:avLst/>
          </a:prstGeom>
          <a:solidFill>
            <a:srgbClr val="D2DBF5"/>
          </a:solidFill>
          <a:ln w="25400" cap="flat" cmpd="sng" algn="ctr">
            <a:solidFill>
              <a:srgbClr val="B2B2B2"/>
            </a:solidFill>
            <a:prstDash val="solid"/>
            <a:round/>
            <a:headEnd type="none" w="med" len="med"/>
            <a:tailEnd type="none" w="med" len="med"/>
          </a:ln>
          <a:effectLst/>
        </p:spPr>
      </p:cxnSp>
      <p:sp>
        <p:nvSpPr>
          <p:cNvPr id="270" name="TextBox 269"/>
          <p:cNvSpPr txBox="1"/>
          <p:nvPr/>
        </p:nvSpPr>
        <p:spPr>
          <a:xfrm>
            <a:off x="6804800" y="2745067"/>
            <a:ext cx="2628000" cy="415498"/>
          </a:xfrm>
          <a:prstGeom prst="rect">
            <a:avLst/>
          </a:prstGeom>
          <a:noFill/>
        </p:spPr>
        <p:txBody>
          <a:bodyPr wrap="square" rtlCol="0">
            <a:spAutoFit/>
          </a:bodyPr>
          <a:lstStyle/>
          <a:p>
            <a:pPr marL="285750" indent="-285750">
              <a:lnSpc>
                <a:spcPct val="150000"/>
              </a:lnSpc>
              <a:buFont typeface="Wingdings" panose="05000000000000000000" pitchFamily="2" charset="2"/>
              <a:buChar char="§"/>
            </a:pPr>
            <a:r>
              <a:rPr lang="fr-FR" sz="1400" b="1" dirty="0">
                <a:solidFill>
                  <a:schemeClr val="tx1">
                    <a:lumMod val="75000"/>
                    <a:lumOff val="25000"/>
                  </a:schemeClr>
                </a:solidFill>
              </a:rPr>
              <a:t>CG </a:t>
            </a:r>
            <a:r>
              <a:rPr lang="fr-FR" sz="1400" b="1" dirty="0" smtClean="0">
                <a:solidFill>
                  <a:schemeClr val="tx1">
                    <a:lumMod val="75000"/>
                    <a:lumOff val="25000"/>
                  </a:schemeClr>
                </a:solidFill>
              </a:rPr>
              <a:t>Meurthe-et-Moselle</a:t>
            </a:r>
          </a:p>
        </p:txBody>
      </p:sp>
      <p:sp>
        <p:nvSpPr>
          <p:cNvPr id="271" name="TextBox 270"/>
          <p:cNvSpPr txBox="1"/>
          <p:nvPr/>
        </p:nvSpPr>
        <p:spPr>
          <a:xfrm>
            <a:off x="722216" y="1898011"/>
            <a:ext cx="1800000" cy="415498"/>
          </a:xfrm>
          <a:prstGeom prst="rect">
            <a:avLst/>
          </a:prstGeom>
          <a:noFill/>
        </p:spPr>
        <p:txBody>
          <a:bodyPr wrap="square" rtlCol="0">
            <a:spAutoFit/>
          </a:bodyPr>
          <a:lstStyle/>
          <a:p>
            <a:pPr marL="285750" indent="-285750">
              <a:lnSpc>
                <a:spcPct val="150000"/>
              </a:lnSpc>
              <a:buFont typeface="Wingdings" panose="05000000000000000000" pitchFamily="2" charset="2"/>
              <a:buChar char="§"/>
            </a:pPr>
            <a:r>
              <a:rPr lang="fr-FR" sz="1400" b="1" dirty="0" smtClean="0">
                <a:solidFill>
                  <a:schemeClr val="tx1">
                    <a:lumMod val="75000"/>
                    <a:lumOff val="25000"/>
                  </a:schemeClr>
                </a:solidFill>
              </a:rPr>
              <a:t>CG Pas-de-Calais</a:t>
            </a:r>
          </a:p>
        </p:txBody>
      </p:sp>
      <p:sp>
        <p:nvSpPr>
          <p:cNvPr id="272" name="TextBox 271"/>
          <p:cNvSpPr txBox="1"/>
          <p:nvPr/>
        </p:nvSpPr>
        <p:spPr>
          <a:xfrm>
            <a:off x="722216" y="2250427"/>
            <a:ext cx="1800000" cy="415498"/>
          </a:xfrm>
          <a:prstGeom prst="rect">
            <a:avLst/>
          </a:prstGeom>
          <a:noFill/>
        </p:spPr>
        <p:txBody>
          <a:bodyPr wrap="square" rtlCol="0">
            <a:spAutoFit/>
          </a:bodyPr>
          <a:lstStyle/>
          <a:p>
            <a:pPr marL="285750" indent="-285750">
              <a:lnSpc>
                <a:spcPct val="150000"/>
              </a:lnSpc>
              <a:buFont typeface="Wingdings" panose="05000000000000000000" pitchFamily="2" charset="2"/>
              <a:buChar char="§"/>
            </a:pPr>
            <a:r>
              <a:rPr lang="fr-FR" sz="1400" b="1" dirty="0" smtClean="0">
                <a:solidFill>
                  <a:schemeClr val="tx1">
                    <a:lumMod val="75000"/>
                    <a:lumOff val="25000"/>
                  </a:schemeClr>
                </a:solidFill>
              </a:rPr>
              <a:t>CG Eure</a:t>
            </a:r>
          </a:p>
        </p:txBody>
      </p:sp>
      <p:sp>
        <p:nvSpPr>
          <p:cNvPr id="273" name="TextBox 272"/>
          <p:cNvSpPr txBox="1"/>
          <p:nvPr/>
        </p:nvSpPr>
        <p:spPr>
          <a:xfrm>
            <a:off x="6804800" y="5041357"/>
            <a:ext cx="2628000" cy="415498"/>
          </a:xfrm>
          <a:prstGeom prst="rect">
            <a:avLst/>
          </a:prstGeom>
          <a:noFill/>
        </p:spPr>
        <p:txBody>
          <a:bodyPr wrap="square" rtlCol="0">
            <a:spAutoFit/>
          </a:bodyPr>
          <a:lstStyle/>
          <a:p>
            <a:pPr marL="285750" indent="-285750">
              <a:lnSpc>
                <a:spcPct val="150000"/>
              </a:lnSpc>
              <a:buFont typeface="Wingdings" panose="05000000000000000000" pitchFamily="2" charset="2"/>
              <a:buChar char="§"/>
            </a:pPr>
            <a:r>
              <a:rPr lang="fr-FR" sz="1400" b="1" dirty="0" smtClean="0">
                <a:solidFill>
                  <a:schemeClr val="tx1">
                    <a:lumMod val="75000"/>
                    <a:lumOff val="25000"/>
                  </a:schemeClr>
                </a:solidFill>
              </a:rPr>
              <a:t>CG Drôme</a:t>
            </a:r>
          </a:p>
        </p:txBody>
      </p:sp>
      <p:cxnSp>
        <p:nvCxnSpPr>
          <p:cNvPr id="274" name="Straight Connector 273"/>
          <p:cNvCxnSpPr>
            <a:stCxn id="270" idx="1"/>
            <a:endCxn id="221" idx="4"/>
          </p:cNvCxnSpPr>
          <p:nvPr/>
        </p:nvCxnSpPr>
        <p:spPr bwMode="auto">
          <a:xfrm flipH="1">
            <a:off x="5847936" y="2952816"/>
            <a:ext cx="956864" cy="168989"/>
          </a:xfrm>
          <a:prstGeom prst="line">
            <a:avLst/>
          </a:prstGeom>
          <a:solidFill>
            <a:srgbClr val="D2DBF5"/>
          </a:solidFill>
          <a:ln w="25400" cap="flat" cmpd="sng" algn="ctr">
            <a:solidFill>
              <a:srgbClr val="B2B2B2"/>
            </a:solidFill>
            <a:prstDash val="solid"/>
            <a:round/>
            <a:headEnd type="none" w="med" len="med"/>
            <a:tailEnd type="none" w="med" len="med"/>
          </a:ln>
          <a:effectLst/>
        </p:spPr>
      </p:cxnSp>
      <p:cxnSp>
        <p:nvCxnSpPr>
          <p:cNvPr id="276" name="Straight Connector 275"/>
          <p:cNvCxnSpPr>
            <a:stCxn id="310" idx="1"/>
            <a:endCxn id="223" idx="9"/>
          </p:cNvCxnSpPr>
          <p:nvPr/>
        </p:nvCxnSpPr>
        <p:spPr bwMode="auto">
          <a:xfrm flipH="1">
            <a:off x="5124910" y="2187386"/>
            <a:ext cx="1679890" cy="208707"/>
          </a:xfrm>
          <a:prstGeom prst="line">
            <a:avLst/>
          </a:prstGeom>
          <a:solidFill>
            <a:srgbClr val="D2DBF5"/>
          </a:solidFill>
          <a:ln w="25400" cap="flat" cmpd="sng" algn="ctr">
            <a:solidFill>
              <a:srgbClr val="B2B2B2"/>
            </a:solidFill>
            <a:prstDash val="solid"/>
            <a:round/>
            <a:headEnd type="none" w="med" len="med"/>
            <a:tailEnd type="none" w="med" len="med"/>
          </a:ln>
          <a:effectLst/>
        </p:spPr>
      </p:cxnSp>
      <p:sp>
        <p:nvSpPr>
          <p:cNvPr id="277" name="TextBox 276"/>
          <p:cNvSpPr txBox="1"/>
          <p:nvPr/>
        </p:nvSpPr>
        <p:spPr>
          <a:xfrm>
            <a:off x="722216" y="2955259"/>
            <a:ext cx="1800000" cy="415498"/>
          </a:xfrm>
          <a:prstGeom prst="rect">
            <a:avLst/>
          </a:prstGeom>
          <a:noFill/>
        </p:spPr>
        <p:txBody>
          <a:bodyPr wrap="square" rtlCol="0">
            <a:spAutoFit/>
          </a:bodyPr>
          <a:lstStyle/>
          <a:p>
            <a:pPr marL="285750" indent="-285750">
              <a:lnSpc>
                <a:spcPct val="150000"/>
              </a:lnSpc>
              <a:buFont typeface="Wingdings" panose="05000000000000000000" pitchFamily="2" charset="2"/>
              <a:buChar char="§"/>
            </a:pPr>
            <a:r>
              <a:rPr lang="fr-FR" sz="1400" b="1" dirty="0">
                <a:solidFill>
                  <a:schemeClr val="tx1">
                    <a:lumMod val="75000"/>
                    <a:lumOff val="25000"/>
                  </a:schemeClr>
                </a:solidFill>
              </a:rPr>
              <a:t>CG </a:t>
            </a:r>
            <a:r>
              <a:rPr lang="fr-FR" sz="1400" b="1" dirty="0" smtClean="0">
                <a:solidFill>
                  <a:schemeClr val="tx1">
                    <a:lumMod val="75000"/>
                    <a:lumOff val="25000"/>
                  </a:schemeClr>
                </a:solidFill>
              </a:rPr>
              <a:t>Val d’Oise</a:t>
            </a:r>
          </a:p>
        </p:txBody>
      </p:sp>
      <p:cxnSp>
        <p:nvCxnSpPr>
          <p:cNvPr id="278" name="Straight Connector 277"/>
          <p:cNvCxnSpPr>
            <a:stCxn id="277" idx="3"/>
            <a:endCxn id="259" idx="6"/>
          </p:cNvCxnSpPr>
          <p:nvPr/>
        </p:nvCxnSpPr>
        <p:spPr bwMode="auto">
          <a:xfrm flipV="1">
            <a:off x="2522216" y="3112432"/>
            <a:ext cx="2162929" cy="50576"/>
          </a:xfrm>
          <a:prstGeom prst="line">
            <a:avLst/>
          </a:prstGeom>
          <a:solidFill>
            <a:srgbClr val="D2DBF5"/>
          </a:solidFill>
          <a:ln w="25400" cap="flat" cmpd="sng" algn="ctr">
            <a:solidFill>
              <a:srgbClr val="B2B2B2"/>
            </a:solidFill>
            <a:prstDash val="solid"/>
            <a:round/>
            <a:headEnd type="none" w="med" len="med"/>
            <a:tailEnd type="none" w="med" len="med"/>
          </a:ln>
          <a:effectLst/>
        </p:spPr>
      </p:cxnSp>
      <p:cxnSp>
        <p:nvCxnSpPr>
          <p:cNvPr id="279" name="Straight Connector 278"/>
          <p:cNvCxnSpPr>
            <a:stCxn id="284" idx="3"/>
            <a:endCxn id="199" idx="1"/>
          </p:cNvCxnSpPr>
          <p:nvPr/>
        </p:nvCxnSpPr>
        <p:spPr bwMode="auto">
          <a:xfrm flipV="1">
            <a:off x="2522216" y="3507060"/>
            <a:ext cx="862824" cy="8364"/>
          </a:xfrm>
          <a:prstGeom prst="line">
            <a:avLst/>
          </a:prstGeom>
          <a:solidFill>
            <a:srgbClr val="D2DBF5"/>
          </a:solidFill>
          <a:ln w="25400" cap="flat" cmpd="sng" algn="ctr">
            <a:solidFill>
              <a:srgbClr val="B2B2B2"/>
            </a:solidFill>
            <a:prstDash val="solid"/>
            <a:round/>
            <a:headEnd type="none" w="med" len="med"/>
            <a:tailEnd type="none" w="med" len="med"/>
          </a:ln>
          <a:effectLst/>
        </p:spPr>
      </p:cxnSp>
      <p:cxnSp>
        <p:nvCxnSpPr>
          <p:cNvPr id="280" name="Straight Connector 279"/>
          <p:cNvCxnSpPr>
            <a:stCxn id="283" idx="3"/>
            <a:endCxn id="208" idx="8"/>
          </p:cNvCxnSpPr>
          <p:nvPr/>
        </p:nvCxnSpPr>
        <p:spPr bwMode="auto">
          <a:xfrm flipV="1">
            <a:off x="2522216" y="3951170"/>
            <a:ext cx="833238" cy="78253"/>
          </a:xfrm>
          <a:prstGeom prst="line">
            <a:avLst/>
          </a:prstGeom>
          <a:solidFill>
            <a:srgbClr val="D2DBF5"/>
          </a:solidFill>
          <a:ln w="25400" cap="flat" cmpd="sng" algn="ctr">
            <a:solidFill>
              <a:srgbClr val="B2B2B2"/>
            </a:solidFill>
            <a:prstDash val="solid"/>
            <a:round/>
            <a:headEnd type="none" w="med" len="med"/>
            <a:tailEnd type="none" w="med" len="med"/>
          </a:ln>
          <a:effectLst/>
        </p:spPr>
      </p:cxnSp>
      <p:cxnSp>
        <p:nvCxnSpPr>
          <p:cNvPr id="281" name="Straight Connector 280"/>
          <p:cNvCxnSpPr>
            <a:stCxn id="282" idx="3"/>
            <a:endCxn id="197" idx="42"/>
          </p:cNvCxnSpPr>
          <p:nvPr/>
        </p:nvCxnSpPr>
        <p:spPr bwMode="auto">
          <a:xfrm flipV="1">
            <a:off x="2522216" y="5142768"/>
            <a:ext cx="1080404" cy="424496"/>
          </a:xfrm>
          <a:prstGeom prst="line">
            <a:avLst/>
          </a:prstGeom>
          <a:solidFill>
            <a:srgbClr val="D2DBF5"/>
          </a:solidFill>
          <a:ln w="25400" cap="flat" cmpd="sng" algn="ctr">
            <a:solidFill>
              <a:srgbClr val="B2B2B2"/>
            </a:solidFill>
            <a:prstDash val="solid"/>
            <a:round/>
            <a:headEnd type="none" w="med" len="med"/>
            <a:tailEnd type="none" w="med" len="med"/>
          </a:ln>
          <a:effectLst/>
        </p:spPr>
      </p:cxnSp>
      <p:sp>
        <p:nvSpPr>
          <p:cNvPr id="282" name="TextBox 281"/>
          <p:cNvSpPr txBox="1"/>
          <p:nvPr/>
        </p:nvSpPr>
        <p:spPr>
          <a:xfrm>
            <a:off x="722216" y="5359515"/>
            <a:ext cx="1800000" cy="415498"/>
          </a:xfrm>
          <a:prstGeom prst="rect">
            <a:avLst/>
          </a:prstGeom>
          <a:noFill/>
        </p:spPr>
        <p:txBody>
          <a:bodyPr wrap="square" rtlCol="0">
            <a:spAutoFit/>
          </a:bodyPr>
          <a:lstStyle/>
          <a:p>
            <a:pPr marL="285750" indent="-285750">
              <a:lnSpc>
                <a:spcPct val="150000"/>
              </a:lnSpc>
              <a:buFont typeface="Wingdings" panose="05000000000000000000" pitchFamily="2" charset="2"/>
              <a:buChar char="§"/>
            </a:pPr>
            <a:r>
              <a:rPr lang="fr-FR" sz="1400" b="1" dirty="0" smtClean="0">
                <a:solidFill>
                  <a:schemeClr val="tx1">
                    <a:lumMod val="75000"/>
                    <a:lumOff val="25000"/>
                  </a:schemeClr>
                </a:solidFill>
              </a:rPr>
              <a:t>CG Gironde</a:t>
            </a:r>
          </a:p>
        </p:txBody>
      </p:sp>
      <p:sp>
        <p:nvSpPr>
          <p:cNvPr id="283" name="TextBox 282"/>
          <p:cNvSpPr txBox="1"/>
          <p:nvPr/>
        </p:nvSpPr>
        <p:spPr>
          <a:xfrm>
            <a:off x="722216" y="3660091"/>
            <a:ext cx="1800000" cy="738664"/>
          </a:xfrm>
          <a:prstGeom prst="rect">
            <a:avLst/>
          </a:prstGeom>
          <a:noFill/>
        </p:spPr>
        <p:txBody>
          <a:bodyPr wrap="square" rtlCol="0">
            <a:spAutoFit/>
          </a:bodyPr>
          <a:lstStyle/>
          <a:p>
            <a:pPr marL="285750" indent="-285750">
              <a:lnSpc>
                <a:spcPct val="150000"/>
              </a:lnSpc>
              <a:buFont typeface="Wingdings" panose="05000000000000000000" pitchFamily="2" charset="2"/>
              <a:buChar char="§"/>
            </a:pPr>
            <a:r>
              <a:rPr lang="fr-FR" sz="1400" dirty="0" smtClean="0">
                <a:solidFill>
                  <a:schemeClr val="tx1">
                    <a:lumMod val="75000"/>
                    <a:lumOff val="25000"/>
                  </a:schemeClr>
                </a:solidFill>
              </a:rPr>
              <a:t>CG Loire-Atlantique</a:t>
            </a:r>
          </a:p>
        </p:txBody>
      </p:sp>
      <p:sp>
        <p:nvSpPr>
          <p:cNvPr id="284" name="TextBox 283"/>
          <p:cNvSpPr txBox="1"/>
          <p:nvPr/>
        </p:nvSpPr>
        <p:spPr>
          <a:xfrm>
            <a:off x="722216" y="3307675"/>
            <a:ext cx="1800000" cy="415498"/>
          </a:xfrm>
          <a:prstGeom prst="rect">
            <a:avLst/>
          </a:prstGeom>
          <a:noFill/>
        </p:spPr>
        <p:txBody>
          <a:bodyPr wrap="square" rtlCol="0">
            <a:spAutoFit/>
          </a:bodyPr>
          <a:lstStyle/>
          <a:p>
            <a:pPr marL="285750" indent="-285750">
              <a:lnSpc>
                <a:spcPct val="150000"/>
              </a:lnSpc>
              <a:buFont typeface="Wingdings" panose="05000000000000000000" pitchFamily="2" charset="2"/>
              <a:buChar char="§"/>
            </a:pPr>
            <a:r>
              <a:rPr lang="fr-FR" sz="1400" dirty="0" smtClean="0">
                <a:solidFill>
                  <a:schemeClr val="tx1">
                    <a:lumMod val="75000"/>
                    <a:lumOff val="25000"/>
                  </a:schemeClr>
                </a:solidFill>
              </a:rPr>
              <a:t>CG Ille-et-Vilaine</a:t>
            </a:r>
          </a:p>
        </p:txBody>
      </p:sp>
      <p:sp>
        <p:nvSpPr>
          <p:cNvPr id="285" name="TextBox 284"/>
          <p:cNvSpPr txBox="1"/>
          <p:nvPr/>
        </p:nvSpPr>
        <p:spPr>
          <a:xfrm>
            <a:off x="6818787" y="6156101"/>
            <a:ext cx="1461885" cy="382092"/>
          </a:xfrm>
          <a:prstGeom prst="rect">
            <a:avLst/>
          </a:prstGeom>
          <a:noFill/>
        </p:spPr>
        <p:txBody>
          <a:bodyPr wrap="square" rtlCol="0">
            <a:spAutoFit/>
          </a:bodyPr>
          <a:lstStyle/>
          <a:p>
            <a:pPr marL="285750" indent="-285750">
              <a:lnSpc>
                <a:spcPct val="150000"/>
              </a:lnSpc>
              <a:buFont typeface="Wingdings" panose="05000000000000000000" pitchFamily="2" charset="2"/>
              <a:buChar char="§"/>
            </a:pPr>
            <a:r>
              <a:rPr lang="fr-FR" sz="1400" b="1" dirty="0" smtClean="0">
                <a:solidFill>
                  <a:schemeClr val="tx1">
                    <a:lumMod val="75000"/>
                    <a:lumOff val="25000"/>
                  </a:schemeClr>
                </a:solidFill>
              </a:rPr>
              <a:t>CG Hérault</a:t>
            </a:r>
            <a:endParaRPr lang="fr-FR" sz="1400" b="1" dirty="0">
              <a:solidFill>
                <a:schemeClr val="tx1">
                  <a:lumMod val="75000"/>
                  <a:lumOff val="25000"/>
                </a:schemeClr>
              </a:solidFill>
            </a:endParaRPr>
          </a:p>
        </p:txBody>
      </p:sp>
      <p:cxnSp>
        <p:nvCxnSpPr>
          <p:cNvPr id="286" name="Straight Connector 285"/>
          <p:cNvCxnSpPr>
            <a:stCxn id="285" idx="1"/>
            <a:endCxn id="198" idx="23"/>
          </p:cNvCxnSpPr>
          <p:nvPr/>
        </p:nvCxnSpPr>
        <p:spPr bwMode="auto">
          <a:xfrm flipH="1" flipV="1">
            <a:off x="5232056" y="5795606"/>
            <a:ext cx="1586731" cy="551541"/>
          </a:xfrm>
          <a:prstGeom prst="line">
            <a:avLst/>
          </a:prstGeom>
          <a:solidFill>
            <a:srgbClr val="D2DBF5"/>
          </a:solidFill>
          <a:ln w="25400" cap="flat" cmpd="sng" algn="ctr">
            <a:solidFill>
              <a:srgbClr val="B2B2B2"/>
            </a:solidFill>
            <a:prstDash val="solid"/>
            <a:round/>
            <a:headEnd type="none" w="med" len="med"/>
            <a:tailEnd type="none" w="med" len="med"/>
          </a:ln>
          <a:effectLst/>
        </p:spPr>
      </p:cxnSp>
      <p:sp>
        <p:nvSpPr>
          <p:cNvPr id="287" name="TextBox 286"/>
          <p:cNvSpPr txBox="1"/>
          <p:nvPr/>
        </p:nvSpPr>
        <p:spPr>
          <a:xfrm>
            <a:off x="6804802" y="3893212"/>
            <a:ext cx="1872937" cy="415498"/>
          </a:xfrm>
          <a:prstGeom prst="rect">
            <a:avLst/>
          </a:prstGeom>
          <a:noFill/>
        </p:spPr>
        <p:txBody>
          <a:bodyPr wrap="square" rtlCol="0">
            <a:spAutoFit/>
          </a:bodyPr>
          <a:lstStyle/>
          <a:p>
            <a:pPr marL="285750" indent="-285750">
              <a:lnSpc>
                <a:spcPct val="150000"/>
              </a:lnSpc>
              <a:buFont typeface="Wingdings" panose="05000000000000000000" pitchFamily="2" charset="2"/>
              <a:buChar char="§"/>
            </a:pPr>
            <a:r>
              <a:rPr lang="fr-FR" sz="1400" dirty="0" smtClean="0">
                <a:solidFill>
                  <a:schemeClr val="tx1">
                    <a:lumMod val="75000"/>
                    <a:lumOff val="25000"/>
                  </a:schemeClr>
                </a:solidFill>
              </a:rPr>
              <a:t>CG Haute-Saône</a:t>
            </a:r>
            <a:endParaRPr lang="fr-FR" sz="1400" dirty="0">
              <a:solidFill>
                <a:schemeClr val="tx1">
                  <a:lumMod val="75000"/>
                  <a:lumOff val="25000"/>
                </a:schemeClr>
              </a:solidFill>
            </a:endParaRPr>
          </a:p>
        </p:txBody>
      </p:sp>
      <p:cxnSp>
        <p:nvCxnSpPr>
          <p:cNvPr id="288" name="Straight Connector 287"/>
          <p:cNvCxnSpPr>
            <a:stCxn id="287" idx="1"/>
            <a:endCxn id="254" idx="0"/>
          </p:cNvCxnSpPr>
          <p:nvPr/>
        </p:nvCxnSpPr>
        <p:spPr bwMode="auto">
          <a:xfrm flipH="1" flipV="1">
            <a:off x="6084581" y="3715852"/>
            <a:ext cx="720221" cy="385109"/>
          </a:xfrm>
          <a:prstGeom prst="line">
            <a:avLst/>
          </a:prstGeom>
          <a:solidFill>
            <a:srgbClr val="D2DBF5"/>
          </a:solidFill>
          <a:ln w="25400" cap="flat" cmpd="sng" algn="ctr">
            <a:solidFill>
              <a:srgbClr val="B2B2B2"/>
            </a:solidFill>
            <a:prstDash val="solid"/>
            <a:round/>
            <a:headEnd type="none" w="med" len="med"/>
            <a:tailEnd type="none" w="med" len="med"/>
          </a:ln>
          <a:effectLst/>
        </p:spPr>
      </p:cxnSp>
      <p:sp>
        <p:nvSpPr>
          <p:cNvPr id="289" name="TextBox 288"/>
          <p:cNvSpPr txBox="1"/>
          <p:nvPr/>
        </p:nvSpPr>
        <p:spPr>
          <a:xfrm>
            <a:off x="6804800" y="2362352"/>
            <a:ext cx="2628000" cy="415498"/>
          </a:xfrm>
          <a:prstGeom prst="rect">
            <a:avLst/>
          </a:prstGeom>
          <a:noFill/>
        </p:spPr>
        <p:txBody>
          <a:bodyPr wrap="square" rtlCol="0">
            <a:spAutoFit/>
          </a:bodyPr>
          <a:lstStyle/>
          <a:p>
            <a:pPr marL="285750" indent="-285750">
              <a:lnSpc>
                <a:spcPct val="150000"/>
              </a:lnSpc>
              <a:buFont typeface="Wingdings" panose="05000000000000000000" pitchFamily="2" charset="2"/>
              <a:buChar char="§"/>
            </a:pPr>
            <a:r>
              <a:rPr lang="fr-FR" sz="1400" dirty="0">
                <a:solidFill>
                  <a:schemeClr val="tx1">
                    <a:lumMod val="75000"/>
                    <a:lumOff val="25000"/>
                  </a:schemeClr>
                </a:solidFill>
              </a:rPr>
              <a:t>CG </a:t>
            </a:r>
            <a:r>
              <a:rPr lang="fr-FR" sz="1400" dirty="0" smtClean="0">
                <a:solidFill>
                  <a:schemeClr val="tx1">
                    <a:lumMod val="75000"/>
                    <a:lumOff val="25000"/>
                  </a:schemeClr>
                </a:solidFill>
              </a:rPr>
              <a:t>Seine-et-Marne</a:t>
            </a:r>
          </a:p>
        </p:txBody>
      </p:sp>
      <p:cxnSp>
        <p:nvCxnSpPr>
          <p:cNvPr id="290" name="Straight Connector 289"/>
          <p:cNvCxnSpPr>
            <a:stCxn id="289" idx="1"/>
            <a:endCxn id="241" idx="13"/>
          </p:cNvCxnSpPr>
          <p:nvPr/>
        </p:nvCxnSpPr>
        <p:spPr bwMode="auto">
          <a:xfrm flipH="1">
            <a:off x="5063384" y="2570101"/>
            <a:ext cx="1741416" cy="669103"/>
          </a:xfrm>
          <a:prstGeom prst="line">
            <a:avLst/>
          </a:prstGeom>
          <a:solidFill>
            <a:srgbClr val="D2DBF5"/>
          </a:solidFill>
          <a:ln w="25400" cap="flat" cmpd="sng" algn="ctr">
            <a:solidFill>
              <a:srgbClr val="B2B2B2"/>
            </a:solidFill>
            <a:prstDash val="solid"/>
            <a:round/>
            <a:headEnd type="none" w="med" len="med"/>
            <a:tailEnd type="none" w="med" len="med"/>
          </a:ln>
          <a:effectLst/>
        </p:spPr>
      </p:cxnSp>
      <p:sp>
        <p:nvSpPr>
          <p:cNvPr id="291" name="TextBox 290"/>
          <p:cNvSpPr txBox="1"/>
          <p:nvPr/>
        </p:nvSpPr>
        <p:spPr>
          <a:xfrm>
            <a:off x="6804800" y="3510497"/>
            <a:ext cx="2628000" cy="382092"/>
          </a:xfrm>
          <a:prstGeom prst="rect">
            <a:avLst/>
          </a:prstGeom>
          <a:noFill/>
        </p:spPr>
        <p:txBody>
          <a:bodyPr wrap="square" rtlCol="0">
            <a:spAutoFit/>
          </a:bodyPr>
          <a:lstStyle/>
          <a:p>
            <a:pPr marL="285750" indent="-285750">
              <a:lnSpc>
                <a:spcPct val="150000"/>
              </a:lnSpc>
              <a:buFont typeface="Wingdings" panose="05000000000000000000" pitchFamily="2" charset="2"/>
              <a:buChar char="§"/>
            </a:pPr>
            <a:r>
              <a:rPr lang="fr-FR" sz="1400" b="1" dirty="0">
                <a:solidFill>
                  <a:schemeClr val="tx1">
                    <a:lumMod val="75000"/>
                    <a:lumOff val="25000"/>
                  </a:schemeClr>
                </a:solidFill>
              </a:rPr>
              <a:t>CG </a:t>
            </a:r>
            <a:r>
              <a:rPr lang="fr-FR" sz="1400" b="1" dirty="0" smtClean="0">
                <a:solidFill>
                  <a:schemeClr val="tx1">
                    <a:lumMod val="75000"/>
                    <a:lumOff val="25000"/>
                  </a:schemeClr>
                </a:solidFill>
              </a:rPr>
              <a:t>Essonne</a:t>
            </a:r>
          </a:p>
        </p:txBody>
      </p:sp>
      <p:cxnSp>
        <p:nvCxnSpPr>
          <p:cNvPr id="292" name="Straight Connector 291"/>
          <p:cNvCxnSpPr/>
          <p:nvPr/>
        </p:nvCxnSpPr>
        <p:spPr bwMode="auto">
          <a:xfrm flipH="1" flipV="1">
            <a:off x="4878220" y="3382600"/>
            <a:ext cx="2010865" cy="361370"/>
          </a:xfrm>
          <a:prstGeom prst="line">
            <a:avLst/>
          </a:prstGeom>
          <a:solidFill>
            <a:srgbClr val="D2DBF5"/>
          </a:solidFill>
          <a:ln w="25400" cap="flat" cmpd="sng" algn="ctr">
            <a:solidFill>
              <a:srgbClr val="B2B2B2"/>
            </a:solidFill>
            <a:prstDash val="solid"/>
            <a:round/>
            <a:headEnd type="none" w="med" len="med"/>
            <a:tailEnd type="none" w="med" len="med"/>
          </a:ln>
          <a:effectLst/>
        </p:spPr>
      </p:cxnSp>
      <p:sp>
        <p:nvSpPr>
          <p:cNvPr id="293" name="TextBox 292"/>
          <p:cNvSpPr txBox="1"/>
          <p:nvPr/>
        </p:nvSpPr>
        <p:spPr>
          <a:xfrm>
            <a:off x="6804800" y="4658642"/>
            <a:ext cx="2628000" cy="415498"/>
          </a:xfrm>
          <a:prstGeom prst="rect">
            <a:avLst/>
          </a:prstGeom>
          <a:noFill/>
        </p:spPr>
        <p:txBody>
          <a:bodyPr wrap="square" rtlCol="0">
            <a:spAutoFit/>
          </a:bodyPr>
          <a:lstStyle/>
          <a:p>
            <a:pPr marL="285750" indent="-285750">
              <a:lnSpc>
                <a:spcPct val="150000"/>
              </a:lnSpc>
              <a:buFont typeface="Wingdings" panose="05000000000000000000" pitchFamily="2" charset="2"/>
              <a:buChar char="§"/>
            </a:pPr>
            <a:r>
              <a:rPr lang="fr-FR" sz="1400" dirty="0">
                <a:solidFill>
                  <a:schemeClr val="tx1">
                    <a:lumMod val="75000"/>
                    <a:lumOff val="25000"/>
                  </a:schemeClr>
                </a:solidFill>
              </a:rPr>
              <a:t>CG </a:t>
            </a:r>
            <a:r>
              <a:rPr lang="fr-FR" sz="1400" dirty="0" smtClean="0">
                <a:solidFill>
                  <a:schemeClr val="tx1">
                    <a:lumMod val="75000"/>
                    <a:lumOff val="25000"/>
                  </a:schemeClr>
                </a:solidFill>
              </a:rPr>
              <a:t>Isère</a:t>
            </a:r>
          </a:p>
        </p:txBody>
      </p:sp>
      <p:cxnSp>
        <p:nvCxnSpPr>
          <p:cNvPr id="294" name="Straight Connector 293"/>
          <p:cNvCxnSpPr>
            <a:stCxn id="293" idx="1"/>
            <a:endCxn id="202" idx="19"/>
          </p:cNvCxnSpPr>
          <p:nvPr/>
        </p:nvCxnSpPr>
        <p:spPr bwMode="auto">
          <a:xfrm flipH="1">
            <a:off x="5933335" y="4866391"/>
            <a:ext cx="871465" cy="51246"/>
          </a:xfrm>
          <a:prstGeom prst="line">
            <a:avLst/>
          </a:prstGeom>
          <a:solidFill>
            <a:srgbClr val="D2DBF5"/>
          </a:solidFill>
          <a:ln w="25400" cap="flat" cmpd="sng" algn="ctr">
            <a:solidFill>
              <a:srgbClr val="B2B2B2"/>
            </a:solidFill>
            <a:prstDash val="solid"/>
            <a:round/>
            <a:headEnd type="none" w="med" len="med"/>
            <a:tailEnd type="none" w="med" len="med"/>
          </a:ln>
          <a:effectLst/>
        </p:spPr>
      </p:cxnSp>
      <p:sp>
        <p:nvSpPr>
          <p:cNvPr id="295" name="TextBox 294"/>
          <p:cNvSpPr txBox="1"/>
          <p:nvPr/>
        </p:nvSpPr>
        <p:spPr>
          <a:xfrm>
            <a:off x="722215" y="5040505"/>
            <a:ext cx="1800000" cy="382092"/>
          </a:xfrm>
          <a:prstGeom prst="rect">
            <a:avLst/>
          </a:prstGeom>
          <a:noFill/>
        </p:spPr>
        <p:txBody>
          <a:bodyPr wrap="square" rtlCol="0">
            <a:spAutoFit/>
          </a:bodyPr>
          <a:lstStyle/>
          <a:p>
            <a:pPr marL="285750" indent="-285750">
              <a:lnSpc>
                <a:spcPct val="150000"/>
              </a:lnSpc>
              <a:buFont typeface="Wingdings" panose="05000000000000000000" pitchFamily="2" charset="2"/>
              <a:buChar char="§"/>
            </a:pPr>
            <a:r>
              <a:rPr lang="fr-FR" sz="1400" b="1" dirty="0">
                <a:solidFill>
                  <a:schemeClr val="tx1">
                    <a:lumMod val="75000"/>
                    <a:lumOff val="25000"/>
                  </a:schemeClr>
                </a:solidFill>
              </a:rPr>
              <a:t>CG </a:t>
            </a:r>
            <a:r>
              <a:rPr lang="fr-FR" sz="1400" b="1" dirty="0" smtClean="0">
                <a:solidFill>
                  <a:schemeClr val="tx1">
                    <a:lumMod val="75000"/>
                    <a:lumOff val="25000"/>
                  </a:schemeClr>
                </a:solidFill>
              </a:rPr>
              <a:t>Creuse</a:t>
            </a:r>
          </a:p>
        </p:txBody>
      </p:sp>
      <p:cxnSp>
        <p:nvCxnSpPr>
          <p:cNvPr id="296" name="Straight Connector 295"/>
          <p:cNvCxnSpPr>
            <a:stCxn id="295" idx="3"/>
            <a:endCxn id="187" idx="2"/>
          </p:cNvCxnSpPr>
          <p:nvPr/>
        </p:nvCxnSpPr>
        <p:spPr bwMode="auto">
          <a:xfrm flipV="1">
            <a:off x="2522215" y="4583412"/>
            <a:ext cx="1969380" cy="648139"/>
          </a:xfrm>
          <a:prstGeom prst="line">
            <a:avLst/>
          </a:prstGeom>
          <a:solidFill>
            <a:srgbClr val="D2DBF5"/>
          </a:solidFill>
          <a:ln w="25400" cap="flat" cmpd="sng" algn="ctr">
            <a:solidFill>
              <a:srgbClr val="B2B2B2"/>
            </a:solidFill>
            <a:prstDash val="solid"/>
            <a:round/>
            <a:headEnd type="none" w="med" len="med"/>
            <a:tailEnd type="none" w="med" len="med"/>
          </a:ln>
          <a:effectLst/>
        </p:spPr>
      </p:cxnSp>
      <p:cxnSp>
        <p:nvCxnSpPr>
          <p:cNvPr id="297" name="Straight Connector 296"/>
          <p:cNvCxnSpPr>
            <a:stCxn id="298" idx="3"/>
            <a:endCxn id="205" idx="5"/>
          </p:cNvCxnSpPr>
          <p:nvPr/>
        </p:nvCxnSpPr>
        <p:spPr bwMode="auto">
          <a:xfrm flipV="1">
            <a:off x="2522216" y="3790728"/>
            <a:ext cx="1822097" cy="752694"/>
          </a:xfrm>
          <a:prstGeom prst="line">
            <a:avLst/>
          </a:prstGeom>
          <a:solidFill>
            <a:srgbClr val="D2DBF5"/>
          </a:solidFill>
          <a:ln w="25400" cap="flat" cmpd="sng" algn="ctr">
            <a:solidFill>
              <a:srgbClr val="B2B2B2"/>
            </a:solidFill>
            <a:prstDash val="solid"/>
            <a:round/>
            <a:headEnd type="none" w="med" len="med"/>
            <a:tailEnd type="none" w="med" len="med"/>
          </a:ln>
          <a:effectLst/>
        </p:spPr>
      </p:cxnSp>
      <p:sp>
        <p:nvSpPr>
          <p:cNvPr id="298" name="TextBox 297"/>
          <p:cNvSpPr txBox="1"/>
          <p:nvPr/>
        </p:nvSpPr>
        <p:spPr>
          <a:xfrm>
            <a:off x="722216" y="4335673"/>
            <a:ext cx="1800000" cy="415498"/>
          </a:xfrm>
          <a:prstGeom prst="rect">
            <a:avLst/>
          </a:prstGeom>
          <a:noFill/>
        </p:spPr>
        <p:txBody>
          <a:bodyPr wrap="square" rtlCol="0">
            <a:spAutoFit/>
          </a:bodyPr>
          <a:lstStyle/>
          <a:p>
            <a:pPr marL="285750" indent="-285750">
              <a:lnSpc>
                <a:spcPct val="150000"/>
              </a:lnSpc>
              <a:buFont typeface="Wingdings" panose="05000000000000000000" pitchFamily="2" charset="2"/>
              <a:buChar char="§"/>
            </a:pPr>
            <a:r>
              <a:rPr lang="fr-FR" sz="1400" dirty="0" smtClean="0">
                <a:solidFill>
                  <a:schemeClr val="tx1">
                    <a:lumMod val="75000"/>
                    <a:lumOff val="25000"/>
                  </a:schemeClr>
                </a:solidFill>
              </a:rPr>
              <a:t>CG Loir-et</a:t>
            </a:r>
            <a:r>
              <a:rPr lang="fr-FR" sz="1400" dirty="0">
                <a:solidFill>
                  <a:schemeClr val="tx1">
                    <a:lumMod val="75000"/>
                    <a:lumOff val="25000"/>
                  </a:schemeClr>
                </a:solidFill>
              </a:rPr>
              <a:t>-</a:t>
            </a:r>
            <a:r>
              <a:rPr lang="fr-FR" sz="1400" dirty="0" smtClean="0">
                <a:solidFill>
                  <a:schemeClr val="tx1">
                    <a:lumMod val="75000"/>
                    <a:lumOff val="25000"/>
                  </a:schemeClr>
                </a:solidFill>
              </a:rPr>
              <a:t>Cher</a:t>
            </a:r>
          </a:p>
        </p:txBody>
      </p:sp>
      <p:cxnSp>
        <p:nvCxnSpPr>
          <p:cNvPr id="299" name="Straight Connector 298"/>
          <p:cNvCxnSpPr>
            <a:stCxn id="300" idx="3"/>
            <a:endCxn id="200" idx="16"/>
          </p:cNvCxnSpPr>
          <p:nvPr/>
        </p:nvCxnSpPr>
        <p:spPr bwMode="auto">
          <a:xfrm flipV="1">
            <a:off x="2522216" y="4137559"/>
            <a:ext cx="2158296" cy="758279"/>
          </a:xfrm>
          <a:prstGeom prst="line">
            <a:avLst/>
          </a:prstGeom>
          <a:solidFill>
            <a:srgbClr val="D2DBF5"/>
          </a:solidFill>
          <a:ln w="25400" cap="flat" cmpd="sng" algn="ctr">
            <a:solidFill>
              <a:srgbClr val="B2B2B2"/>
            </a:solidFill>
            <a:prstDash val="solid"/>
            <a:round/>
            <a:headEnd type="none" w="med" len="med"/>
            <a:tailEnd type="none" w="med" len="med"/>
          </a:ln>
          <a:effectLst/>
        </p:spPr>
      </p:cxnSp>
      <p:sp>
        <p:nvSpPr>
          <p:cNvPr id="300" name="TextBox 299"/>
          <p:cNvSpPr txBox="1"/>
          <p:nvPr/>
        </p:nvSpPr>
        <p:spPr>
          <a:xfrm>
            <a:off x="722216" y="4688089"/>
            <a:ext cx="1800000" cy="415498"/>
          </a:xfrm>
          <a:prstGeom prst="rect">
            <a:avLst/>
          </a:prstGeom>
          <a:noFill/>
        </p:spPr>
        <p:txBody>
          <a:bodyPr wrap="square" rtlCol="0">
            <a:spAutoFit/>
          </a:bodyPr>
          <a:lstStyle/>
          <a:p>
            <a:pPr marL="285750" indent="-285750">
              <a:lnSpc>
                <a:spcPct val="150000"/>
              </a:lnSpc>
              <a:buFont typeface="Wingdings" panose="05000000000000000000" pitchFamily="2" charset="2"/>
              <a:buChar char="§"/>
            </a:pPr>
            <a:r>
              <a:rPr lang="fr-FR" sz="1400" dirty="0" smtClean="0">
                <a:solidFill>
                  <a:schemeClr val="tx1">
                    <a:lumMod val="75000"/>
                    <a:lumOff val="25000"/>
                  </a:schemeClr>
                </a:solidFill>
              </a:rPr>
              <a:t>CG Cher</a:t>
            </a:r>
          </a:p>
        </p:txBody>
      </p:sp>
      <p:cxnSp>
        <p:nvCxnSpPr>
          <p:cNvPr id="301" name="Straight Connector 300"/>
          <p:cNvCxnSpPr>
            <a:stCxn id="302" idx="1"/>
            <a:endCxn id="190" idx="2"/>
          </p:cNvCxnSpPr>
          <p:nvPr/>
        </p:nvCxnSpPr>
        <p:spPr bwMode="auto">
          <a:xfrm flipH="1" flipV="1">
            <a:off x="5509950" y="5237263"/>
            <a:ext cx="1294850" cy="377855"/>
          </a:xfrm>
          <a:prstGeom prst="line">
            <a:avLst/>
          </a:prstGeom>
          <a:solidFill>
            <a:srgbClr val="D2DBF5"/>
          </a:solidFill>
          <a:ln w="25400" cap="flat" cmpd="sng" algn="ctr">
            <a:solidFill>
              <a:srgbClr val="B2B2B2"/>
            </a:solidFill>
            <a:prstDash val="solid"/>
            <a:round/>
            <a:headEnd type="none" w="med" len="med"/>
            <a:tailEnd type="none" w="med" len="med"/>
          </a:ln>
          <a:effectLst/>
        </p:spPr>
      </p:cxnSp>
      <p:sp>
        <p:nvSpPr>
          <p:cNvPr id="302" name="TextBox 301"/>
          <p:cNvSpPr txBox="1"/>
          <p:nvPr/>
        </p:nvSpPr>
        <p:spPr>
          <a:xfrm>
            <a:off x="6804800" y="5424072"/>
            <a:ext cx="2628000" cy="382092"/>
          </a:xfrm>
          <a:prstGeom prst="rect">
            <a:avLst/>
          </a:prstGeom>
          <a:noFill/>
        </p:spPr>
        <p:txBody>
          <a:bodyPr wrap="square" rtlCol="0">
            <a:spAutoFit/>
          </a:bodyPr>
          <a:lstStyle/>
          <a:p>
            <a:pPr marL="285750" indent="-285750">
              <a:lnSpc>
                <a:spcPct val="150000"/>
              </a:lnSpc>
              <a:buFont typeface="Wingdings" panose="05000000000000000000" pitchFamily="2" charset="2"/>
              <a:buChar char="§"/>
            </a:pPr>
            <a:r>
              <a:rPr lang="fr-FR" sz="1400" b="1" dirty="0" smtClean="0">
                <a:solidFill>
                  <a:schemeClr val="tx1">
                    <a:lumMod val="75000"/>
                    <a:lumOff val="25000"/>
                  </a:schemeClr>
                </a:solidFill>
              </a:rPr>
              <a:t>CG Ardèche</a:t>
            </a:r>
          </a:p>
        </p:txBody>
      </p:sp>
      <p:sp>
        <p:nvSpPr>
          <p:cNvPr id="303" name="TextBox 302"/>
          <p:cNvSpPr txBox="1"/>
          <p:nvPr/>
        </p:nvSpPr>
        <p:spPr>
          <a:xfrm>
            <a:off x="6804800" y="3127782"/>
            <a:ext cx="2628000" cy="382092"/>
          </a:xfrm>
          <a:prstGeom prst="rect">
            <a:avLst/>
          </a:prstGeom>
          <a:noFill/>
        </p:spPr>
        <p:txBody>
          <a:bodyPr wrap="square" rtlCol="0">
            <a:spAutoFit/>
          </a:bodyPr>
          <a:lstStyle/>
          <a:p>
            <a:pPr marL="285750" indent="-285750">
              <a:lnSpc>
                <a:spcPct val="150000"/>
              </a:lnSpc>
              <a:buFont typeface="Wingdings" panose="05000000000000000000" pitchFamily="2" charset="2"/>
              <a:buChar char="§"/>
            </a:pPr>
            <a:r>
              <a:rPr lang="fr-FR" sz="1400" b="1" dirty="0">
                <a:solidFill>
                  <a:schemeClr val="tx1">
                    <a:lumMod val="75000"/>
                    <a:lumOff val="25000"/>
                  </a:schemeClr>
                </a:solidFill>
              </a:rPr>
              <a:t>CG </a:t>
            </a:r>
            <a:r>
              <a:rPr lang="fr-FR" sz="1400" b="1" dirty="0" smtClean="0">
                <a:solidFill>
                  <a:schemeClr val="tx1">
                    <a:lumMod val="75000"/>
                    <a:lumOff val="25000"/>
                  </a:schemeClr>
                </a:solidFill>
              </a:rPr>
              <a:t>Paris</a:t>
            </a:r>
          </a:p>
        </p:txBody>
      </p:sp>
      <p:cxnSp>
        <p:nvCxnSpPr>
          <p:cNvPr id="304" name="Straight Connector 303"/>
          <p:cNvCxnSpPr>
            <a:stCxn id="303" idx="1"/>
            <a:endCxn id="258" idx="2"/>
          </p:cNvCxnSpPr>
          <p:nvPr/>
        </p:nvCxnSpPr>
        <p:spPr bwMode="auto">
          <a:xfrm flipH="1" flipV="1">
            <a:off x="4784173" y="3211058"/>
            <a:ext cx="2020627" cy="107770"/>
          </a:xfrm>
          <a:prstGeom prst="line">
            <a:avLst/>
          </a:prstGeom>
          <a:solidFill>
            <a:srgbClr val="D2DBF5"/>
          </a:solidFill>
          <a:ln w="25400" cap="flat" cmpd="sng" algn="ctr">
            <a:solidFill>
              <a:srgbClr val="B2B2B2"/>
            </a:solidFill>
            <a:prstDash val="solid"/>
            <a:round/>
            <a:headEnd type="none" w="med" len="med"/>
            <a:tailEnd type="none" w="med" len="med"/>
          </a:ln>
          <a:effectLst/>
        </p:spPr>
      </p:cxnSp>
      <p:sp>
        <p:nvSpPr>
          <p:cNvPr id="305" name="Rectangle 304"/>
          <p:cNvSpPr/>
          <p:nvPr/>
        </p:nvSpPr>
        <p:spPr bwMode="auto">
          <a:xfrm>
            <a:off x="1945794" y="1381941"/>
            <a:ext cx="684000" cy="216024"/>
          </a:xfrm>
          <a:prstGeom prst="rect">
            <a:avLst/>
          </a:prstGeom>
          <a:solidFill>
            <a:srgbClr val="00B050"/>
          </a:solidFill>
          <a:ln w="25400"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1300" b="0" i="0" u="none" strike="noStrike" cap="none" normalizeH="0" baseline="0" dirty="0" smtClean="0">
              <a:ln>
                <a:noFill/>
              </a:ln>
              <a:solidFill>
                <a:srgbClr val="00B050"/>
              </a:solidFill>
              <a:effectLst/>
              <a:latin typeface="Calibri" pitchFamily="34" charset="0"/>
              <a:cs typeface="Arial" pitchFamily="34" charset="0"/>
            </a:endParaRPr>
          </a:p>
        </p:txBody>
      </p:sp>
      <p:sp>
        <p:nvSpPr>
          <p:cNvPr id="306" name="TextBox 305"/>
          <p:cNvSpPr txBox="1"/>
          <p:nvPr/>
        </p:nvSpPr>
        <p:spPr>
          <a:xfrm>
            <a:off x="2665873" y="1343759"/>
            <a:ext cx="2160798" cy="292388"/>
          </a:xfrm>
          <a:prstGeom prst="rect">
            <a:avLst/>
          </a:prstGeom>
          <a:noFill/>
        </p:spPr>
        <p:txBody>
          <a:bodyPr wrap="square" rtlCol="0">
            <a:spAutoFit/>
          </a:bodyPr>
          <a:lstStyle/>
          <a:p>
            <a:r>
              <a:rPr lang="fr-FR" sz="1300" dirty="0" smtClean="0"/>
              <a:t>Département engagé</a:t>
            </a:r>
            <a:endParaRPr lang="fr-FR" sz="1300" dirty="0"/>
          </a:p>
        </p:txBody>
      </p:sp>
      <p:sp>
        <p:nvSpPr>
          <p:cNvPr id="307" name="Rectangle 306"/>
          <p:cNvSpPr/>
          <p:nvPr/>
        </p:nvSpPr>
        <p:spPr bwMode="auto">
          <a:xfrm>
            <a:off x="5618759" y="1381941"/>
            <a:ext cx="684000" cy="216024"/>
          </a:xfrm>
          <a:prstGeom prst="rect">
            <a:avLst/>
          </a:prstGeom>
          <a:solidFill>
            <a:schemeClr val="accent1">
              <a:lumMod val="40000"/>
              <a:lumOff val="60000"/>
            </a:schemeClr>
          </a:solidFill>
          <a:ln w="25400"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1300" b="0" i="0" u="none" strike="noStrike" cap="none" normalizeH="0" baseline="0" dirty="0" smtClean="0">
              <a:ln>
                <a:noFill/>
              </a:ln>
              <a:solidFill>
                <a:srgbClr val="00B050"/>
              </a:solidFill>
              <a:effectLst/>
              <a:latin typeface="Calibri" pitchFamily="34" charset="0"/>
              <a:cs typeface="Arial" pitchFamily="34" charset="0"/>
            </a:endParaRPr>
          </a:p>
        </p:txBody>
      </p:sp>
      <p:sp>
        <p:nvSpPr>
          <p:cNvPr id="308" name="TextBox 307"/>
          <p:cNvSpPr txBox="1"/>
          <p:nvPr/>
        </p:nvSpPr>
        <p:spPr>
          <a:xfrm>
            <a:off x="6280941" y="1348115"/>
            <a:ext cx="2349868" cy="292388"/>
          </a:xfrm>
          <a:prstGeom prst="rect">
            <a:avLst/>
          </a:prstGeom>
          <a:noFill/>
        </p:spPr>
        <p:txBody>
          <a:bodyPr wrap="square" rtlCol="0">
            <a:spAutoFit/>
          </a:bodyPr>
          <a:lstStyle/>
          <a:p>
            <a:r>
              <a:rPr lang="fr-FR" sz="1300" dirty="0" smtClean="0"/>
              <a:t>Département intéressé</a:t>
            </a:r>
            <a:endParaRPr lang="fr-FR" sz="1300" dirty="0"/>
          </a:p>
        </p:txBody>
      </p:sp>
      <p:sp>
        <p:nvSpPr>
          <p:cNvPr id="309" name="TextBox 308"/>
          <p:cNvSpPr txBox="1"/>
          <p:nvPr/>
        </p:nvSpPr>
        <p:spPr>
          <a:xfrm>
            <a:off x="3672160" y="6604699"/>
            <a:ext cx="2792695" cy="307777"/>
          </a:xfrm>
          <a:prstGeom prst="rect">
            <a:avLst/>
          </a:prstGeom>
          <a:noFill/>
        </p:spPr>
        <p:txBody>
          <a:bodyPr wrap="square" rtlCol="0">
            <a:spAutoFit/>
          </a:bodyPr>
          <a:lstStyle/>
          <a:p>
            <a:pPr marL="285750" indent="-285750">
              <a:buFont typeface="Wingdings" panose="05000000000000000000" pitchFamily="2" charset="2"/>
              <a:buChar char="§"/>
            </a:pPr>
            <a:r>
              <a:rPr lang="fr-FR" sz="1400" b="1" dirty="0" smtClean="0">
                <a:solidFill>
                  <a:schemeClr val="tx1">
                    <a:lumMod val="75000"/>
                    <a:lumOff val="25000"/>
                  </a:schemeClr>
                </a:solidFill>
              </a:rPr>
              <a:t>CG Tarn-et-Garonne</a:t>
            </a:r>
          </a:p>
        </p:txBody>
      </p:sp>
      <p:sp>
        <p:nvSpPr>
          <p:cNvPr id="157" name="TextBox 156"/>
          <p:cNvSpPr txBox="1"/>
          <p:nvPr/>
        </p:nvSpPr>
        <p:spPr>
          <a:xfrm>
            <a:off x="719833" y="2602843"/>
            <a:ext cx="1800000" cy="415498"/>
          </a:xfrm>
          <a:prstGeom prst="rect">
            <a:avLst/>
          </a:prstGeom>
          <a:noFill/>
        </p:spPr>
        <p:txBody>
          <a:bodyPr wrap="square" rtlCol="0">
            <a:spAutoFit/>
          </a:bodyPr>
          <a:lstStyle/>
          <a:p>
            <a:pPr marL="285750" indent="-285750">
              <a:lnSpc>
                <a:spcPct val="150000"/>
              </a:lnSpc>
              <a:buFont typeface="Wingdings" panose="05000000000000000000" pitchFamily="2" charset="2"/>
              <a:buChar char="§"/>
            </a:pPr>
            <a:r>
              <a:rPr lang="fr-FR" sz="1400" dirty="0" smtClean="0">
                <a:solidFill>
                  <a:schemeClr val="tx1">
                    <a:lumMod val="75000"/>
                    <a:lumOff val="25000"/>
                  </a:schemeClr>
                </a:solidFill>
              </a:rPr>
              <a:t>CG Côtes d’Armor</a:t>
            </a:r>
          </a:p>
        </p:txBody>
      </p:sp>
      <p:cxnSp>
        <p:nvCxnSpPr>
          <p:cNvPr id="159" name="Straight Connector 158"/>
          <p:cNvCxnSpPr>
            <a:stCxn id="157" idx="3"/>
            <a:endCxn id="186" idx="28"/>
          </p:cNvCxnSpPr>
          <p:nvPr/>
        </p:nvCxnSpPr>
        <p:spPr bwMode="auto">
          <a:xfrm>
            <a:off x="2519833" y="2810592"/>
            <a:ext cx="662400" cy="348373"/>
          </a:xfrm>
          <a:prstGeom prst="line">
            <a:avLst/>
          </a:prstGeom>
          <a:solidFill>
            <a:srgbClr val="D2DBF5"/>
          </a:solidFill>
          <a:ln w="25400" cap="flat" cmpd="sng" algn="ctr">
            <a:solidFill>
              <a:srgbClr val="B2B2B2"/>
            </a:solidFill>
            <a:prstDash val="solid"/>
            <a:round/>
            <a:headEnd type="none" w="med" len="med"/>
            <a:tailEnd type="none" w="med" len="med"/>
          </a:ln>
          <a:effectLst/>
        </p:spPr>
      </p:cxnSp>
      <p:sp>
        <p:nvSpPr>
          <p:cNvPr id="310" name="TextBox 309"/>
          <p:cNvSpPr txBox="1"/>
          <p:nvPr/>
        </p:nvSpPr>
        <p:spPr>
          <a:xfrm>
            <a:off x="6804800" y="1979637"/>
            <a:ext cx="2628000" cy="415498"/>
          </a:xfrm>
          <a:prstGeom prst="rect">
            <a:avLst/>
          </a:prstGeom>
          <a:noFill/>
        </p:spPr>
        <p:txBody>
          <a:bodyPr wrap="square" rtlCol="0">
            <a:spAutoFit/>
          </a:bodyPr>
          <a:lstStyle/>
          <a:p>
            <a:pPr marL="285750" indent="-285750">
              <a:lnSpc>
                <a:spcPct val="150000"/>
              </a:lnSpc>
              <a:buFont typeface="Wingdings" panose="05000000000000000000" pitchFamily="2" charset="2"/>
              <a:buChar char="§"/>
            </a:pPr>
            <a:r>
              <a:rPr lang="fr-FR" sz="1400" b="1" dirty="0" smtClean="0">
                <a:solidFill>
                  <a:schemeClr val="tx1">
                    <a:lumMod val="75000"/>
                    <a:lumOff val="25000"/>
                  </a:schemeClr>
                </a:solidFill>
              </a:rPr>
              <a:t>CG Nord</a:t>
            </a:r>
          </a:p>
        </p:txBody>
      </p:sp>
      <p:sp>
        <p:nvSpPr>
          <p:cNvPr id="158" name="TextBox 157"/>
          <p:cNvSpPr txBox="1"/>
          <p:nvPr/>
        </p:nvSpPr>
        <p:spPr>
          <a:xfrm>
            <a:off x="719832" y="6064348"/>
            <a:ext cx="2792695" cy="307777"/>
          </a:xfrm>
          <a:prstGeom prst="rect">
            <a:avLst/>
          </a:prstGeom>
          <a:noFill/>
        </p:spPr>
        <p:txBody>
          <a:bodyPr wrap="square" rtlCol="0">
            <a:spAutoFit/>
          </a:bodyPr>
          <a:lstStyle/>
          <a:p>
            <a:pPr marL="285750" indent="-285750">
              <a:buFont typeface="Wingdings" panose="05000000000000000000" pitchFamily="2" charset="2"/>
              <a:buChar char="§"/>
            </a:pPr>
            <a:r>
              <a:rPr lang="fr-FR" sz="1400" dirty="0" smtClean="0">
                <a:solidFill>
                  <a:schemeClr val="tx1">
                    <a:lumMod val="75000"/>
                    <a:lumOff val="25000"/>
                  </a:schemeClr>
                </a:solidFill>
              </a:rPr>
              <a:t>CG Gers</a:t>
            </a:r>
          </a:p>
        </p:txBody>
      </p:sp>
      <p:cxnSp>
        <p:nvCxnSpPr>
          <p:cNvPr id="160" name="Straight Connector 159"/>
          <p:cNvCxnSpPr>
            <a:endCxn id="229" idx="21"/>
          </p:cNvCxnSpPr>
          <p:nvPr/>
        </p:nvCxnSpPr>
        <p:spPr bwMode="auto">
          <a:xfrm flipV="1">
            <a:off x="2522216" y="5725875"/>
            <a:ext cx="1424695" cy="470323"/>
          </a:xfrm>
          <a:prstGeom prst="line">
            <a:avLst/>
          </a:prstGeom>
          <a:solidFill>
            <a:srgbClr val="D2DBF5"/>
          </a:solidFill>
          <a:ln w="25400" cap="flat" cmpd="sng" algn="ctr">
            <a:solidFill>
              <a:srgbClr val="B2B2B2"/>
            </a:solidFill>
            <a:prstDash val="solid"/>
            <a:round/>
            <a:headEnd type="none" w="med" len="med"/>
            <a:tailEnd type="none" w="med" len="med"/>
          </a:ln>
          <a:effectLst/>
        </p:spPr>
      </p:cxnSp>
      <p:sp>
        <p:nvSpPr>
          <p:cNvPr id="162" name="TextBox 161"/>
          <p:cNvSpPr txBox="1"/>
          <p:nvPr/>
        </p:nvSpPr>
        <p:spPr>
          <a:xfrm>
            <a:off x="5688384" y="6532691"/>
            <a:ext cx="2593017" cy="415498"/>
          </a:xfrm>
          <a:prstGeom prst="rect">
            <a:avLst/>
          </a:prstGeom>
          <a:noFill/>
        </p:spPr>
        <p:txBody>
          <a:bodyPr wrap="square" rtlCol="0">
            <a:spAutoFit/>
          </a:bodyPr>
          <a:lstStyle/>
          <a:p>
            <a:pPr marL="285750" indent="-285750">
              <a:lnSpc>
                <a:spcPct val="150000"/>
              </a:lnSpc>
              <a:buFont typeface="Wingdings" panose="05000000000000000000" pitchFamily="2" charset="2"/>
              <a:buChar char="§"/>
            </a:pPr>
            <a:r>
              <a:rPr lang="fr-FR" sz="1400" dirty="0" smtClean="0">
                <a:solidFill>
                  <a:schemeClr val="tx1">
                    <a:lumMod val="75000"/>
                    <a:lumOff val="25000"/>
                  </a:schemeClr>
                </a:solidFill>
              </a:rPr>
              <a:t>CG Pyrénées-Orientales</a:t>
            </a:r>
            <a:endParaRPr lang="fr-FR" sz="1400" dirty="0">
              <a:solidFill>
                <a:schemeClr val="tx1">
                  <a:lumMod val="75000"/>
                  <a:lumOff val="25000"/>
                </a:schemeClr>
              </a:solidFill>
            </a:endParaRPr>
          </a:p>
        </p:txBody>
      </p:sp>
      <p:cxnSp>
        <p:nvCxnSpPr>
          <p:cNvPr id="275" name="Straight Connector 274"/>
          <p:cNvCxnSpPr>
            <a:endCxn id="230" idx="10"/>
          </p:cNvCxnSpPr>
          <p:nvPr/>
        </p:nvCxnSpPr>
        <p:spPr bwMode="auto">
          <a:xfrm flipH="1" flipV="1">
            <a:off x="4951217" y="6271576"/>
            <a:ext cx="1047994" cy="300023"/>
          </a:xfrm>
          <a:prstGeom prst="line">
            <a:avLst/>
          </a:prstGeom>
          <a:solidFill>
            <a:srgbClr val="D2DBF5"/>
          </a:solidFill>
          <a:ln w="25400" cap="flat" cmpd="sng" algn="ctr">
            <a:solidFill>
              <a:srgbClr val="B2B2B2"/>
            </a:solidFill>
            <a:prstDash val="solid"/>
            <a:round/>
            <a:headEnd type="none" w="med" len="med"/>
            <a:tailEnd type="none" w="med" len="med"/>
          </a:ln>
          <a:effectLst/>
        </p:spPr>
      </p:cxnSp>
      <p:sp>
        <p:nvSpPr>
          <p:cNvPr id="311" name="TextBox 310"/>
          <p:cNvSpPr txBox="1"/>
          <p:nvPr/>
        </p:nvSpPr>
        <p:spPr>
          <a:xfrm>
            <a:off x="1511920" y="6584954"/>
            <a:ext cx="2792695" cy="307777"/>
          </a:xfrm>
          <a:prstGeom prst="rect">
            <a:avLst/>
          </a:prstGeom>
          <a:noFill/>
        </p:spPr>
        <p:txBody>
          <a:bodyPr wrap="square" rtlCol="0">
            <a:spAutoFit/>
          </a:bodyPr>
          <a:lstStyle/>
          <a:p>
            <a:pPr marL="285750" indent="-285750">
              <a:buFont typeface="Wingdings" panose="05000000000000000000" pitchFamily="2" charset="2"/>
              <a:buChar char="§"/>
            </a:pPr>
            <a:r>
              <a:rPr lang="fr-FR" sz="1400" b="1" dirty="0" smtClean="0">
                <a:solidFill>
                  <a:schemeClr val="tx1">
                    <a:lumMod val="75000"/>
                    <a:lumOff val="25000"/>
                  </a:schemeClr>
                </a:solidFill>
              </a:rPr>
              <a:t>CG Hautes-Pyrénées</a:t>
            </a:r>
          </a:p>
        </p:txBody>
      </p:sp>
      <p:cxnSp>
        <p:nvCxnSpPr>
          <p:cNvPr id="312" name="Straight Connector 311"/>
          <p:cNvCxnSpPr>
            <a:stCxn id="311" idx="0"/>
            <a:endCxn id="229" idx="1"/>
          </p:cNvCxnSpPr>
          <p:nvPr/>
        </p:nvCxnSpPr>
        <p:spPr bwMode="auto">
          <a:xfrm flipV="1">
            <a:off x="2908268" y="6118471"/>
            <a:ext cx="974639" cy="466483"/>
          </a:xfrm>
          <a:prstGeom prst="line">
            <a:avLst/>
          </a:prstGeom>
          <a:solidFill>
            <a:srgbClr val="D2DBF5"/>
          </a:solidFill>
          <a:ln w="25400" cap="flat" cmpd="sng" algn="ctr">
            <a:solidFill>
              <a:srgbClr val="B2B2B2"/>
            </a:solidFill>
            <a:prstDash val="solid"/>
            <a:round/>
            <a:headEnd type="none" w="med" len="med"/>
            <a:tailEnd type="none" w="med" len="med"/>
          </a:ln>
          <a:effectLst/>
        </p:spPr>
      </p:cxnSp>
      <p:sp>
        <p:nvSpPr>
          <p:cNvPr id="313" name="Espace réservé du numéro de diapositive 3"/>
          <p:cNvSpPr txBox="1">
            <a:spLocks noGrp="1"/>
          </p:cNvSpPr>
          <p:nvPr>
            <p:ph type="sldNum" sz="quarter" idx="8"/>
          </p:nvPr>
        </p:nvSpPr>
        <p:spPr>
          <a:xfrm>
            <a:off x="7227364" y="6887160"/>
            <a:ext cx="2348279" cy="521281"/>
          </a:xfrm>
        </p:spPr>
        <p:txBody>
          <a:bodyPr/>
          <a:lstStyle>
            <a:lvl1pPr>
              <a:defRPr/>
            </a:lvl1pPr>
          </a:lstStyle>
          <a:p>
            <a:pPr lvl="0"/>
            <a:fld id="{3894F879-ADE6-46CB-890E-B3A004149326}" type="slidenum">
              <a:rPr/>
              <a:pPr lvl="0"/>
              <a:t>7</a:t>
            </a:fld>
            <a:endParaRPr lang="fr-FR" dirty="0"/>
          </a:p>
        </p:txBody>
      </p:sp>
    </p:spTree>
    <p:extLst>
      <p:ext uri="{BB962C8B-B14F-4D97-AF65-F5344CB8AC3E}">
        <p14:creationId xmlns:p14="http://schemas.microsoft.com/office/powerpoint/2010/main" xmlns="" val="321386225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Image 22"/>
          <p:cNvPicPr>
            <a:picLocks noChangeAspect="1"/>
          </p:cNvPicPr>
          <p:nvPr/>
        </p:nvPicPr>
        <p:blipFill>
          <a:blip r:embed="rId3" cstate="print">
            <a:alphaModFix/>
            <a:lum/>
          </a:blip>
          <a:srcRect/>
          <a:stretch>
            <a:fillRect/>
          </a:stretch>
        </p:blipFill>
        <p:spPr>
          <a:xfrm>
            <a:off x="3" y="-246069"/>
            <a:ext cx="10079641" cy="1315437"/>
          </a:xfrm>
          <a:prstGeom prst="rect">
            <a:avLst/>
          </a:prstGeom>
          <a:noFill/>
          <a:ln>
            <a:noFill/>
          </a:ln>
        </p:spPr>
      </p:pic>
      <p:sp>
        <p:nvSpPr>
          <p:cNvPr id="24" name="Titre 7"/>
          <p:cNvSpPr txBox="1">
            <a:spLocks/>
          </p:cNvSpPr>
          <p:nvPr/>
        </p:nvSpPr>
        <p:spPr>
          <a:xfrm>
            <a:off x="1007864" y="253814"/>
            <a:ext cx="792088" cy="461665"/>
          </a:xfrm>
          <a:prstGeom prst="rect">
            <a:avLst/>
          </a:prstGeom>
          <a:noFill/>
          <a:ln>
            <a:noFill/>
          </a:ln>
        </p:spPr>
        <p:txBody>
          <a:bodyPr vert="horz" wrap="square" lIns="0" tIns="0" rIns="0" bIns="0" anchor="ctr" anchorCtr="0" compatLnSpc="1">
            <a:spAutoFit/>
          </a:bodyPr>
          <a:lstStyle/>
          <a:p>
            <a:pPr hangingPunct="0">
              <a:buSzPct val="45000"/>
              <a:defRPr/>
            </a:pPr>
            <a:endParaRPr lang="fr-FR" sz="3000" b="1" dirty="0">
              <a:solidFill>
                <a:srgbClr val="FFFFFF"/>
              </a:solidFill>
              <a:latin typeface="Calibri" pitchFamily="34"/>
              <a:ea typeface="Arial Unicode MS" pitchFamily="2"/>
              <a:cs typeface="Arial Unicode MS" pitchFamily="2"/>
            </a:endParaRPr>
          </a:p>
        </p:txBody>
      </p:sp>
      <p:sp>
        <p:nvSpPr>
          <p:cNvPr id="25" name="Titre 8"/>
          <p:cNvSpPr txBox="1">
            <a:spLocks/>
          </p:cNvSpPr>
          <p:nvPr/>
        </p:nvSpPr>
        <p:spPr>
          <a:xfrm>
            <a:off x="3744168" y="258752"/>
            <a:ext cx="3888432" cy="492443"/>
          </a:xfrm>
          <a:prstGeom prst="rect">
            <a:avLst/>
          </a:prstGeom>
          <a:noFill/>
          <a:ln>
            <a:noFill/>
          </a:ln>
        </p:spPr>
        <p:txBody>
          <a:bodyPr vert="horz" wrap="square" lIns="0" tIns="0" rIns="0" bIns="0" anchor="ctr" anchorCtr="0" compatLnSpc="1">
            <a:spAutoFit/>
          </a:bodyPr>
          <a:lstStyle/>
          <a:p>
            <a:pPr lvl="0" hangingPunct="0">
              <a:buSzPct val="45000"/>
            </a:pPr>
            <a:endParaRPr lang="fr-FR" sz="3200" b="1" cap="all" dirty="0">
              <a:solidFill>
                <a:srgbClr val="FFFFFF"/>
              </a:solidFill>
              <a:latin typeface="Calibri" pitchFamily="34" charset="0"/>
              <a:ea typeface="Arial Unicode MS" pitchFamily="2"/>
              <a:cs typeface="Calibri" pitchFamily="34" charset="0"/>
            </a:endParaRPr>
          </a:p>
        </p:txBody>
      </p:sp>
      <p:sp>
        <p:nvSpPr>
          <p:cNvPr id="11" name="Rectangle 10"/>
          <p:cNvSpPr/>
          <p:nvPr/>
        </p:nvSpPr>
        <p:spPr>
          <a:xfrm>
            <a:off x="2304010" y="54920"/>
            <a:ext cx="7272808" cy="1200310"/>
          </a:xfrm>
          <a:prstGeom prst="rect">
            <a:avLst/>
          </a:prstGeom>
        </p:spPr>
        <p:txBody>
          <a:bodyPr wrap="square" lIns="91420" tIns="45711" rIns="91420" bIns="45711">
            <a:spAutoFit/>
          </a:bodyPr>
          <a:lstStyle/>
          <a:p>
            <a:pPr lvl="0" algn="ctr" hangingPunct="0">
              <a:buSzPct val="45000"/>
            </a:pPr>
            <a:r>
              <a:rPr lang="fr-FR" sz="2400" b="1" dirty="0" smtClean="0">
                <a:solidFill>
                  <a:schemeClr val="bg1">
                    <a:lumMod val="60000"/>
                    <a:lumOff val="40000"/>
                  </a:schemeClr>
                </a:solidFill>
                <a:latin typeface="Calibri" pitchFamily="34" charset="0"/>
                <a:cs typeface="Calibri" pitchFamily="34" charset="0"/>
              </a:rPr>
              <a:t>Des choix de périmètres différenciés suivant les territoires</a:t>
            </a:r>
          </a:p>
          <a:p>
            <a:pPr lvl="0" algn="ctr" hangingPunct="0">
              <a:buSzPct val="45000"/>
            </a:pPr>
            <a:endParaRPr lang="fr-FR" sz="2400" b="1" cap="all" dirty="0">
              <a:solidFill>
                <a:srgbClr val="FFFFFF"/>
              </a:solidFill>
              <a:latin typeface="Calibri" pitchFamily="34" charset="0"/>
              <a:ea typeface="Arial Unicode MS" pitchFamily="2"/>
              <a:cs typeface="Calibri" pitchFamily="34" charset="0"/>
            </a:endParaRPr>
          </a:p>
        </p:txBody>
      </p:sp>
      <p:sp>
        <p:nvSpPr>
          <p:cNvPr id="27" name="Espace réservé du numéro de diapositive 26"/>
          <p:cNvSpPr>
            <a:spLocks noGrp="1"/>
          </p:cNvSpPr>
          <p:nvPr>
            <p:ph type="sldNum" sz="quarter" idx="8"/>
          </p:nvPr>
        </p:nvSpPr>
        <p:spPr>
          <a:xfrm>
            <a:off x="7227362" y="6963879"/>
            <a:ext cx="2348279" cy="521281"/>
          </a:xfrm>
        </p:spPr>
        <p:txBody>
          <a:bodyPr/>
          <a:lstStyle/>
          <a:p>
            <a:pPr lvl="0"/>
            <a:fld id="{3894F879-ADE6-46CB-890E-B3A004149326}" type="slidenum">
              <a:rPr lang="fr-FR" smtClean="0">
                <a:solidFill>
                  <a:schemeClr val="bg1">
                    <a:lumMod val="50000"/>
                  </a:schemeClr>
                </a:solidFill>
                <a:latin typeface="+mj-lt"/>
              </a:rPr>
              <a:pPr lvl="0"/>
              <a:t>8</a:t>
            </a:fld>
            <a:endParaRPr lang="fr-FR" dirty="0">
              <a:solidFill>
                <a:schemeClr val="bg1">
                  <a:lumMod val="50000"/>
                </a:schemeClr>
              </a:solidFill>
              <a:latin typeface="+mj-lt"/>
            </a:endParaRPr>
          </a:p>
        </p:txBody>
      </p:sp>
      <p:cxnSp>
        <p:nvCxnSpPr>
          <p:cNvPr id="7" name="Straight Connector 6"/>
          <p:cNvCxnSpPr/>
          <p:nvPr/>
        </p:nvCxnSpPr>
        <p:spPr>
          <a:xfrm>
            <a:off x="2052648" y="3211439"/>
            <a:ext cx="6012000" cy="0"/>
          </a:xfrm>
          <a:prstGeom prst="line">
            <a:avLst/>
          </a:prstGeom>
          <a:ln w="38100">
            <a:solidFill>
              <a:srgbClr val="F0989E"/>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040312" y="1403981"/>
            <a:ext cx="0" cy="3672000"/>
          </a:xfrm>
          <a:prstGeom prst="line">
            <a:avLst/>
          </a:prstGeom>
          <a:ln w="38100">
            <a:solidFill>
              <a:srgbClr val="F0989E"/>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2015976" y="1351329"/>
            <a:ext cx="2880000" cy="17280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fr-FR" dirty="0" smtClean="0">
                <a:solidFill>
                  <a:schemeClr val="tx1">
                    <a:lumMod val="75000"/>
                    <a:lumOff val="25000"/>
                  </a:schemeClr>
                </a:solidFill>
              </a:rPr>
              <a:t>Drôme</a:t>
            </a:r>
            <a:endParaRPr lang="fr-FR" dirty="0">
              <a:solidFill>
                <a:schemeClr val="tx1">
                  <a:lumMod val="75000"/>
                  <a:lumOff val="25000"/>
                </a:schemeClr>
              </a:solidFill>
            </a:endParaRPr>
          </a:p>
        </p:txBody>
      </p:sp>
      <p:sp>
        <p:nvSpPr>
          <p:cNvPr id="20" name="Rectangle 19"/>
          <p:cNvSpPr/>
          <p:nvPr/>
        </p:nvSpPr>
        <p:spPr>
          <a:xfrm>
            <a:off x="5184648" y="1355656"/>
            <a:ext cx="2880000" cy="17280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fr-FR" dirty="0" smtClean="0">
                <a:solidFill>
                  <a:schemeClr val="tx1">
                    <a:lumMod val="75000"/>
                    <a:lumOff val="25000"/>
                  </a:schemeClr>
                </a:solidFill>
              </a:rPr>
              <a:t>Pas-de-Calais</a:t>
            </a:r>
          </a:p>
          <a:p>
            <a:pPr algn="ctr"/>
            <a:r>
              <a:rPr lang="fr-FR" dirty="0" smtClean="0">
                <a:solidFill>
                  <a:schemeClr val="tx1">
                    <a:lumMod val="75000"/>
                    <a:lumOff val="25000"/>
                  </a:schemeClr>
                </a:solidFill>
              </a:rPr>
              <a:t>Lozère</a:t>
            </a:r>
          </a:p>
          <a:p>
            <a:pPr algn="ctr"/>
            <a:r>
              <a:rPr lang="fr-FR" dirty="0" smtClean="0">
                <a:solidFill>
                  <a:schemeClr val="tx1">
                    <a:lumMod val="75000"/>
                    <a:lumOff val="25000"/>
                  </a:schemeClr>
                </a:solidFill>
              </a:rPr>
              <a:t>Eure</a:t>
            </a:r>
          </a:p>
          <a:p>
            <a:pPr algn="ctr"/>
            <a:r>
              <a:rPr lang="fr-FR" dirty="0" smtClean="0">
                <a:solidFill>
                  <a:schemeClr val="tx1">
                    <a:lumMod val="75000"/>
                    <a:lumOff val="25000"/>
                  </a:schemeClr>
                </a:solidFill>
              </a:rPr>
              <a:t>Doubs</a:t>
            </a:r>
            <a:endParaRPr lang="fr-FR" dirty="0">
              <a:solidFill>
                <a:schemeClr val="tx1">
                  <a:lumMod val="75000"/>
                  <a:lumOff val="25000"/>
                </a:schemeClr>
              </a:solidFill>
            </a:endParaRPr>
          </a:p>
        </p:txBody>
      </p:sp>
      <p:sp>
        <p:nvSpPr>
          <p:cNvPr id="21" name="Rectangle 20"/>
          <p:cNvSpPr/>
          <p:nvPr/>
        </p:nvSpPr>
        <p:spPr>
          <a:xfrm>
            <a:off x="2015976" y="3329033"/>
            <a:ext cx="2880000" cy="17280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fr-FR" dirty="0" smtClean="0">
                <a:solidFill>
                  <a:schemeClr val="tx1">
                    <a:lumMod val="75000"/>
                    <a:lumOff val="25000"/>
                  </a:schemeClr>
                </a:solidFill>
              </a:rPr>
              <a:t>Val-d’Oise</a:t>
            </a:r>
            <a:endParaRPr lang="fr-FR" dirty="0">
              <a:solidFill>
                <a:schemeClr val="tx1">
                  <a:lumMod val="75000"/>
                  <a:lumOff val="25000"/>
                </a:schemeClr>
              </a:solidFill>
            </a:endParaRPr>
          </a:p>
        </p:txBody>
      </p:sp>
      <p:sp>
        <p:nvSpPr>
          <p:cNvPr id="22" name="Rectangle 21"/>
          <p:cNvSpPr/>
          <p:nvPr/>
        </p:nvSpPr>
        <p:spPr>
          <a:xfrm>
            <a:off x="5184328" y="3333360"/>
            <a:ext cx="2880000" cy="17280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fr-FR" dirty="0" smtClean="0">
                <a:solidFill>
                  <a:schemeClr val="tx1">
                    <a:lumMod val="75000"/>
                    <a:lumOff val="25000"/>
                  </a:schemeClr>
                </a:solidFill>
              </a:rPr>
              <a:t>Landes</a:t>
            </a:r>
            <a:endParaRPr lang="fr-FR" dirty="0">
              <a:solidFill>
                <a:schemeClr val="tx1">
                  <a:lumMod val="75000"/>
                  <a:lumOff val="25000"/>
                </a:schemeClr>
              </a:solidFill>
            </a:endParaRPr>
          </a:p>
        </p:txBody>
      </p:sp>
      <p:sp>
        <p:nvSpPr>
          <p:cNvPr id="14" name="TextBox 13"/>
          <p:cNvSpPr txBox="1"/>
          <p:nvPr/>
        </p:nvSpPr>
        <p:spPr>
          <a:xfrm>
            <a:off x="89552" y="2995415"/>
            <a:ext cx="1998432" cy="523220"/>
          </a:xfrm>
          <a:prstGeom prst="rect">
            <a:avLst/>
          </a:prstGeom>
          <a:noFill/>
        </p:spPr>
        <p:txBody>
          <a:bodyPr wrap="none" rtlCol="0">
            <a:spAutoFit/>
          </a:bodyPr>
          <a:lstStyle/>
          <a:p>
            <a:pPr algn="ctr"/>
            <a:r>
              <a:rPr lang="fr-FR" sz="1400" dirty="0" smtClean="0"/>
              <a:t>Périmètre géographique </a:t>
            </a:r>
          </a:p>
          <a:p>
            <a:pPr algn="ctr"/>
            <a:r>
              <a:rPr lang="fr-FR" sz="1400" dirty="0"/>
              <a:t>i</a:t>
            </a:r>
            <a:r>
              <a:rPr lang="fr-FR" sz="1400" dirty="0" smtClean="0"/>
              <a:t>nfra-départemental</a:t>
            </a:r>
            <a:endParaRPr lang="fr-FR" sz="1400" dirty="0"/>
          </a:p>
        </p:txBody>
      </p:sp>
      <p:sp>
        <p:nvSpPr>
          <p:cNvPr id="28" name="TextBox 27"/>
          <p:cNvSpPr txBox="1"/>
          <p:nvPr/>
        </p:nvSpPr>
        <p:spPr>
          <a:xfrm>
            <a:off x="8064648" y="2968993"/>
            <a:ext cx="1998432" cy="523220"/>
          </a:xfrm>
          <a:prstGeom prst="rect">
            <a:avLst/>
          </a:prstGeom>
          <a:noFill/>
        </p:spPr>
        <p:txBody>
          <a:bodyPr wrap="none" rtlCol="0">
            <a:spAutoFit/>
          </a:bodyPr>
          <a:lstStyle/>
          <a:p>
            <a:pPr algn="ctr"/>
            <a:r>
              <a:rPr lang="fr-FR" sz="1400" dirty="0" smtClean="0"/>
              <a:t>Périmètre géographique </a:t>
            </a:r>
          </a:p>
          <a:p>
            <a:pPr algn="ctr"/>
            <a:r>
              <a:rPr lang="fr-FR" sz="1400" dirty="0" smtClean="0"/>
              <a:t>départemental</a:t>
            </a:r>
            <a:endParaRPr lang="fr-FR" sz="1400" dirty="0"/>
          </a:p>
        </p:txBody>
      </p:sp>
      <p:sp>
        <p:nvSpPr>
          <p:cNvPr id="29" name="TextBox 28"/>
          <p:cNvSpPr txBox="1"/>
          <p:nvPr/>
        </p:nvSpPr>
        <p:spPr>
          <a:xfrm>
            <a:off x="4136249" y="827509"/>
            <a:ext cx="1844799" cy="523220"/>
          </a:xfrm>
          <a:prstGeom prst="rect">
            <a:avLst/>
          </a:prstGeom>
          <a:noFill/>
        </p:spPr>
        <p:txBody>
          <a:bodyPr wrap="none" rtlCol="0">
            <a:spAutoFit/>
          </a:bodyPr>
          <a:lstStyle/>
          <a:p>
            <a:pPr algn="ctr"/>
            <a:r>
              <a:rPr lang="fr-FR" sz="1400" dirty="0" smtClean="0"/>
              <a:t>Périmètre thématique </a:t>
            </a:r>
          </a:p>
          <a:p>
            <a:pPr algn="ctr"/>
            <a:r>
              <a:rPr lang="fr-FR" sz="1400" dirty="0"/>
              <a:t>p</a:t>
            </a:r>
            <a:r>
              <a:rPr lang="fr-FR" sz="1400" dirty="0" smtClean="0"/>
              <a:t>lus large</a:t>
            </a:r>
            <a:endParaRPr lang="fr-FR" sz="1400" dirty="0"/>
          </a:p>
        </p:txBody>
      </p:sp>
      <p:sp>
        <p:nvSpPr>
          <p:cNvPr id="30" name="TextBox 29"/>
          <p:cNvSpPr txBox="1"/>
          <p:nvPr/>
        </p:nvSpPr>
        <p:spPr>
          <a:xfrm>
            <a:off x="4136249" y="5075981"/>
            <a:ext cx="1844799" cy="523220"/>
          </a:xfrm>
          <a:prstGeom prst="rect">
            <a:avLst/>
          </a:prstGeom>
          <a:noFill/>
        </p:spPr>
        <p:txBody>
          <a:bodyPr wrap="none" rtlCol="0">
            <a:spAutoFit/>
          </a:bodyPr>
          <a:lstStyle/>
          <a:p>
            <a:pPr algn="ctr"/>
            <a:r>
              <a:rPr lang="fr-FR" sz="1400" dirty="0" smtClean="0"/>
              <a:t>Périmètre thématique </a:t>
            </a:r>
          </a:p>
          <a:p>
            <a:pPr algn="ctr"/>
            <a:r>
              <a:rPr lang="fr-FR" sz="1400" dirty="0"/>
              <a:t>m</a:t>
            </a:r>
            <a:r>
              <a:rPr lang="fr-FR" sz="1400" dirty="0" smtClean="0"/>
              <a:t>oins large</a:t>
            </a:r>
            <a:endParaRPr lang="fr-FR" sz="1400" dirty="0"/>
          </a:p>
        </p:txBody>
      </p:sp>
      <p:sp>
        <p:nvSpPr>
          <p:cNvPr id="31" name="TextBox 2"/>
          <p:cNvSpPr txBox="1">
            <a:spLocks noChangeArrowheads="1"/>
          </p:cNvSpPr>
          <p:nvPr/>
        </p:nvSpPr>
        <p:spPr bwMode="auto">
          <a:xfrm>
            <a:off x="503810" y="5573665"/>
            <a:ext cx="9145014" cy="1400365"/>
          </a:xfrm>
          <a:prstGeom prst="rect">
            <a:avLst/>
          </a:prstGeom>
          <a:noFill/>
          <a:ln w="9525">
            <a:noFill/>
            <a:miter lim="800000"/>
            <a:headEnd/>
            <a:tailEnd/>
          </a:ln>
        </p:spPr>
        <p:txBody>
          <a:bodyPr wrap="square" lIns="91420" tIns="45711" rIns="91420" bIns="45711">
            <a:spAutoFit/>
          </a:bodyPr>
          <a:lstStyle/>
          <a:p>
            <a:pPr marL="292040" indent="-292040" algn="just">
              <a:spcBef>
                <a:spcPts val="600"/>
              </a:spcBef>
              <a:buClr>
                <a:srgbClr val="FF5E48"/>
              </a:buClr>
              <a:buSzPct val="90000"/>
              <a:buBlip>
                <a:blip r:embed="rId4"/>
              </a:buBlip>
            </a:pPr>
            <a:r>
              <a:rPr lang="fr-FR" sz="1600" dirty="0" smtClean="0">
                <a:solidFill>
                  <a:schemeClr val="tx1">
                    <a:lumMod val="65000"/>
                    <a:lumOff val="35000"/>
                  </a:schemeClr>
                </a:solidFill>
                <a:latin typeface="Calibri" pitchFamily="34" charset="0"/>
              </a:rPr>
              <a:t>A partir du cœur de cible de l’insertion, la plupart des départements ont souhaité traiter la lutte contre l’exclusion au sens large, pouvant inclure l’hébergement-logement, la précarité, le RSA, le retour à l’emploi…</a:t>
            </a:r>
          </a:p>
          <a:p>
            <a:pPr marL="292040" indent="-292040" algn="just">
              <a:spcBef>
                <a:spcPts val="600"/>
              </a:spcBef>
              <a:buClr>
                <a:srgbClr val="FF5E48"/>
              </a:buClr>
              <a:buSzPct val="90000"/>
              <a:buBlip>
                <a:blip r:embed="rId4"/>
              </a:buBlip>
            </a:pPr>
            <a:r>
              <a:rPr lang="fr-FR" sz="1600" dirty="0" smtClean="0">
                <a:solidFill>
                  <a:schemeClr val="tx1">
                    <a:lumMod val="65000"/>
                    <a:lumOff val="35000"/>
                  </a:schemeClr>
                </a:solidFill>
                <a:latin typeface="Calibri" pitchFamily="34" charset="0"/>
              </a:rPr>
              <a:t>D’autres départements ont voulu aller plus loin et d’emblée élargir la démarche à l’ensemble des politiques des solidarités, englobant la protection de l’enfance et le médico-social.</a:t>
            </a:r>
            <a:endParaRPr lang="fr-FR" sz="1600" dirty="0">
              <a:solidFill>
                <a:schemeClr val="tx1">
                  <a:lumMod val="65000"/>
                  <a:lumOff val="35000"/>
                </a:schemeClr>
              </a:solidFill>
              <a:latin typeface="Calibri" pitchFamily="34" charset="0"/>
            </a:endParaRPr>
          </a:p>
        </p:txBody>
      </p:sp>
    </p:spTree>
    <p:extLst>
      <p:ext uri="{BB962C8B-B14F-4D97-AF65-F5344CB8AC3E}">
        <p14:creationId xmlns:p14="http://schemas.microsoft.com/office/powerpoint/2010/main" xmlns="" val="300496686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2"/>
          <p:cNvSpPr txBox="1">
            <a:spLocks noChangeArrowheads="1"/>
          </p:cNvSpPr>
          <p:nvPr/>
        </p:nvSpPr>
        <p:spPr bwMode="auto">
          <a:xfrm>
            <a:off x="883097" y="1046218"/>
            <a:ext cx="8842851" cy="1892808"/>
          </a:xfrm>
          <a:prstGeom prst="rect">
            <a:avLst/>
          </a:prstGeom>
          <a:noFill/>
          <a:ln w="9525">
            <a:noFill/>
            <a:miter lim="800000"/>
            <a:headEnd/>
            <a:tailEnd/>
          </a:ln>
        </p:spPr>
        <p:txBody>
          <a:bodyPr wrap="square" lIns="91420" tIns="45711" rIns="91420" bIns="45711">
            <a:spAutoFit/>
          </a:bodyPr>
          <a:lstStyle/>
          <a:p>
            <a:pPr algn="ctr">
              <a:spcBef>
                <a:spcPct val="50000"/>
              </a:spcBef>
              <a:buClr>
                <a:srgbClr val="FF5E48"/>
              </a:buClr>
              <a:buSzPct val="90000"/>
            </a:pPr>
            <a:endParaRPr lang="fr-FR" b="1" dirty="0">
              <a:solidFill>
                <a:schemeClr val="tx1">
                  <a:lumMod val="65000"/>
                  <a:lumOff val="35000"/>
                </a:schemeClr>
              </a:solidFill>
              <a:latin typeface="Calibri" pitchFamily="34" charset="0"/>
            </a:endParaRPr>
          </a:p>
          <a:p>
            <a:pPr algn="ctr">
              <a:spcBef>
                <a:spcPct val="50000"/>
              </a:spcBef>
              <a:buClr>
                <a:srgbClr val="FF5E48"/>
              </a:buClr>
              <a:buSzPct val="90000"/>
            </a:pPr>
            <a:endParaRPr lang="fr-FR" b="1" dirty="0" smtClean="0">
              <a:solidFill>
                <a:schemeClr val="tx1">
                  <a:lumMod val="65000"/>
                  <a:lumOff val="35000"/>
                </a:schemeClr>
              </a:solidFill>
              <a:latin typeface="Calibri" pitchFamily="34" charset="0"/>
            </a:endParaRPr>
          </a:p>
          <a:p>
            <a:pPr algn="ctr">
              <a:spcBef>
                <a:spcPct val="50000"/>
              </a:spcBef>
              <a:buClr>
                <a:srgbClr val="FF5E48"/>
              </a:buClr>
              <a:buSzPct val="90000"/>
            </a:pPr>
            <a:endParaRPr lang="fr-FR" sz="2400" b="1" dirty="0">
              <a:solidFill>
                <a:schemeClr val="tx1">
                  <a:lumMod val="65000"/>
                  <a:lumOff val="35000"/>
                </a:schemeClr>
              </a:solidFill>
              <a:latin typeface="Calibri" pitchFamily="34" charset="0"/>
            </a:endParaRPr>
          </a:p>
          <a:p>
            <a:pPr algn="ctr">
              <a:spcBef>
                <a:spcPct val="50000"/>
              </a:spcBef>
              <a:buClr>
                <a:srgbClr val="FF5E48"/>
              </a:buClr>
              <a:buSzPct val="90000"/>
            </a:pPr>
            <a:endParaRPr lang="fr-FR" sz="2400" b="1" dirty="0" smtClean="0">
              <a:solidFill>
                <a:schemeClr val="tx1">
                  <a:lumMod val="65000"/>
                  <a:lumOff val="35000"/>
                </a:schemeClr>
              </a:solidFill>
              <a:latin typeface="Calibri" pitchFamily="34" charset="0"/>
            </a:endParaRPr>
          </a:p>
        </p:txBody>
      </p:sp>
      <p:pic>
        <p:nvPicPr>
          <p:cNvPr id="23" name="Image 22"/>
          <p:cNvPicPr>
            <a:picLocks noChangeAspect="1"/>
          </p:cNvPicPr>
          <p:nvPr/>
        </p:nvPicPr>
        <p:blipFill>
          <a:blip r:embed="rId3" cstate="print">
            <a:alphaModFix/>
            <a:lum/>
          </a:blip>
          <a:srcRect/>
          <a:stretch>
            <a:fillRect/>
          </a:stretch>
        </p:blipFill>
        <p:spPr>
          <a:xfrm>
            <a:off x="3" y="-271904"/>
            <a:ext cx="10079641" cy="1315437"/>
          </a:xfrm>
          <a:prstGeom prst="rect">
            <a:avLst/>
          </a:prstGeom>
          <a:noFill/>
          <a:ln>
            <a:noFill/>
          </a:ln>
        </p:spPr>
      </p:pic>
      <p:sp>
        <p:nvSpPr>
          <p:cNvPr id="24" name="Titre 7"/>
          <p:cNvSpPr txBox="1">
            <a:spLocks/>
          </p:cNvSpPr>
          <p:nvPr/>
        </p:nvSpPr>
        <p:spPr>
          <a:xfrm>
            <a:off x="1007864" y="253814"/>
            <a:ext cx="792088" cy="461665"/>
          </a:xfrm>
          <a:prstGeom prst="rect">
            <a:avLst/>
          </a:prstGeom>
          <a:noFill/>
          <a:ln>
            <a:noFill/>
          </a:ln>
        </p:spPr>
        <p:txBody>
          <a:bodyPr vert="horz" wrap="square" lIns="0" tIns="0" rIns="0" bIns="0" anchor="ctr" anchorCtr="0" compatLnSpc="1">
            <a:spAutoFit/>
          </a:bodyPr>
          <a:lstStyle/>
          <a:p>
            <a:pPr hangingPunct="0">
              <a:buSzPct val="45000"/>
              <a:defRPr/>
            </a:pPr>
            <a:endParaRPr lang="fr-FR" sz="3000" b="1" dirty="0">
              <a:solidFill>
                <a:srgbClr val="FFFFFF"/>
              </a:solidFill>
              <a:latin typeface="Calibri" pitchFamily="34"/>
              <a:ea typeface="Arial Unicode MS" pitchFamily="2"/>
              <a:cs typeface="Arial Unicode MS" pitchFamily="2"/>
            </a:endParaRPr>
          </a:p>
        </p:txBody>
      </p:sp>
      <p:sp>
        <p:nvSpPr>
          <p:cNvPr id="25" name="Titre 8"/>
          <p:cNvSpPr txBox="1">
            <a:spLocks/>
          </p:cNvSpPr>
          <p:nvPr/>
        </p:nvSpPr>
        <p:spPr>
          <a:xfrm>
            <a:off x="3744168" y="258752"/>
            <a:ext cx="3888432" cy="492443"/>
          </a:xfrm>
          <a:prstGeom prst="rect">
            <a:avLst/>
          </a:prstGeom>
          <a:noFill/>
          <a:ln>
            <a:noFill/>
          </a:ln>
        </p:spPr>
        <p:txBody>
          <a:bodyPr vert="horz" wrap="square" lIns="0" tIns="0" rIns="0" bIns="0" anchor="ctr" anchorCtr="0" compatLnSpc="1">
            <a:spAutoFit/>
          </a:bodyPr>
          <a:lstStyle/>
          <a:p>
            <a:pPr lvl="0" hangingPunct="0">
              <a:buSzPct val="45000"/>
            </a:pPr>
            <a:endParaRPr lang="fr-FR" sz="3200" b="1" cap="all" dirty="0">
              <a:solidFill>
                <a:srgbClr val="FFFFFF"/>
              </a:solidFill>
              <a:latin typeface="Calibri" pitchFamily="34" charset="0"/>
              <a:ea typeface="Arial Unicode MS" pitchFamily="2"/>
              <a:cs typeface="Calibri" pitchFamily="34" charset="0"/>
            </a:endParaRPr>
          </a:p>
        </p:txBody>
      </p:sp>
      <p:sp>
        <p:nvSpPr>
          <p:cNvPr id="11" name="Rectangle 10"/>
          <p:cNvSpPr/>
          <p:nvPr/>
        </p:nvSpPr>
        <p:spPr>
          <a:xfrm>
            <a:off x="2304010" y="54920"/>
            <a:ext cx="7272808" cy="1200310"/>
          </a:xfrm>
          <a:prstGeom prst="rect">
            <a:avLst/>
          </a:prstGeom>
        </p:spPr>
        <p:txBody>
          <a:bodyPr wrap="square" lIns="91420" tIns="45711" rIns="91420" bIns="45711">
            <a:spAutoFit/>
          </a:bodyPr>
          <a:lstStyle/>
          <a:p>
            <a:pPr algn="ctr" hangingPunct="0">
              <a:buSzPct val="45000"/>
            </a:pPr>
            <a:r>
              <a:rPr lang="fr-FR" sz="2400" b="1" dirty="0" smtClean="0">
                <a:solidFill>
                  <a:schemeClr val="bg1"/>
                </a:solidFill>
                <a:latin typeface="Calibri" pitchFamily="34" charset="0"/>
              </a:rPr>
              <a:t>Mise en réseau des acteurs de terrain : favoriser l’interconnaissance et les décisions coordonnées</a:t>
            </a:r>
            <a:endParaRPr lang="fr-FR" sz="2400" b="1" dirty="0" smtClean="0">
              <a:solidFill>
                <a:schemeClr val="bg1"/>
              </a:solidFill>
              <a:latin typeface="Calibri" pitchFamily="34" charset="0"/>
              <a:cs typeface="Calibri" pitchFamily="34" charset="0"/>
            </a:endParaRPr>
          </a:p>
          <a:p>
            <a:pPr lvl="0" algn="ctr" hangingPunct="0">
              <a:buSzPct val="45000"/>
            </a:pPr>
            <a:endParaRPr lang="fr-FR" sz="2400" b="1" cap="all" dirty="0">
              <a:solidFill>
                <a:srgbClr val="FFFFFF"/>
              </a:solidFill>
              <a:latin typeface="Calibri" pitchFamily="34" charset="0"/>
              <a:ea typeface="Arial Unicode MS" pitchFamily="2"/>
              <a:cs typeface="Calibri" pitchFamily="34" charset="0"/>
            </a:endParaRPr>
          </a:p>
        </p:txBody>
      </p:sp>
      <p:sp>
        <p:nvSpPr>
          <p:cNvPr id="27" name="Espace réservé du numéro de diapositive 26"/>
          <p:cNvSpPr>
            <a:spLocks noGrp="1"/>
          </p:cNvSpPr>
          <p:nvPr>
            <p:ph type="sldNum" sz="quarter" idx="8"/>
          </p:nvPr>
        </p:nvSpPr>
        <p:spPr>
          <a:xfrm>
            <a:off x="7227362" y="6963879"/>
            <a:ext cx="2348279" cy="521281"/>
          </a:xfrm>
        </p:spPr>
        <p:txBody>
          <a:bodyPr/>
          <a:lstStyle/>
          <a:p>
            <a:pPr lvl="0"/>
            <a:fld id="{3894F879-ADE6-46CB-890E-B3A004149326}" type="slidenum">
              <a:rPr lang="fr-FR" smtClean="0">
                <a:solidFill>
                  <a:schemeClr val="bg1">
                    <a:lumMod val="50000"/>
                  </a:schemeClr>
                </a:solidFill>
                <a:latin typeface="+mj-lt"/>
              </a:rPr>
              <a:pPr lvl="0"/>
              <a:t>9</a:t>
            </a:fld>
            <a:endParaRPr lang="fr-FR" dirty="0">
              <a:solidFill>
                <a:schemeClr val="bg1">
                  <a:lumMod val="50000"/>
                </a:schemeClr>
              </a:solidFill>
              <a:latin typeface="+mj-lt"/>
            </a:endParaRPr>
          </a:p>
        </p:txBody>
      </p:sp>
      <p:sp>
        <p:nvSpPr>
          <p:cNvPr id="16" name="ZoneTexte 15"/>
          <p:cNvSpPr txBox="1"/>
          <p:nvPr/>
        </p:nvSpPr>
        <p:spPr>
          <a:xfrm>
            <a:off x="863848" y="258752"/>
            <a:ext cx="1224136" cy="461665"/>
          </a:xfrm>
          <a:prstGeom prst="rect">
            <a:avLst/>
          </a:prstGeom>
          <a:noFill/>
        </p:spPr>
        <p:txBody>
          <a:bodyPr wrap="square" lIns="91420" tIns="45711" rIns="91420" bIns="45711" rtlCol="0">
            <a:spAutoFit/>
          </a:bodyPr>
          <a:lstStyle/>
          <a:p>
            <a:pPr algn="ctr"/>
            <a:r>
              <a:rPr lang="fr-FR" sz="2400" b="1" dirty="0">
                <a:solidFill>
                  <a:schemeClr val="bg1"/>
                </a:solidFill>
              </a:rPr>
              <a:t>Partie </a:t>
            </a:r>
            <a:r>
              <a:rPr lang="fr-FR" sz="2400" b="1" dirty="0" smtClean="0">
                <a:solidFill>
                  <a:schemeClr val="bg1"/>
                </a:solidFill>
              </a:rPr>
              <a:t>2</a:t>
            </a:r>
            <a:endParaRPr lang="fr-FR" sz="2400" b="1" dirty="0">
              <a:solidFill>
                <a:schemeClr val="bg1"/>
              </a:solidFill>
            </a:endParaRPr>
          </a:p>
        </p:txBody>
      </p:sp>
      <p:graphicFrame>
        <p:nvGraphicFramePr>
          <p:cNvPr id="2" name="Table 1"/>
          <p:cNvGraphicFramePr>
            <a:graphicFrameLocks noGrp="1"/>
          </p:cNvGraphicFramePr>
          <p:nvPr>
            <p:extLst>
              <p:ext uri="{D42A27DB-BD31-4B8C-83A1-F6EECF244321}">
                <p14:modId xmlns:p14="http://schemas.microsoft.com/office/powerpoint/2010/main" xmlns="" val="4006892640"/>
              </p:ext>
            </p:extLst>
          </p:nvPr>
        </p:nvGraphicFramePr>
        <p:xfrm>
          <a:off x="575816" y="1043533"/>
          <a:ext cx="8915919" cy="4099560"/>
        </p:xfrm>
        <a:graphic>
          <a:graphicData uri="http://schemas.openxmlformats.org/drawingml/2006/table">
            <a:tbl>
              <a:tblPr firstRow="1" bandRow="1">
                <a:tableStyleId>{21E4AEA4-8DFA-4A89-87EB-49C32662AFE0}</a:tableStyleId>
              </a:tblPr>
              <a:tblGrid>
                <a:gridCol w="2435198"/>
                <a:gridCol w="3384376"/>
                <a:gridCol w="3096345"/>
              </a:tblGrid>
              <a:tr h="234381">
                <a:tc>
                  <a:txBody>
                    <a:bodyPr/>
                    <a:lstStyle/>
                    <a:p>
                      <a:pPr algn="ctr"/>
                      <a:r>
                        <a:rPr lang="fr-FR" sz="1200" dirty="0" smtClean="0"/>
                        <a:t>Objectifs de la démarche AGILLE</a:t>
                      </a:r>
                      <a:endParaRPr lang="fr-FR" sz="1200" dirty="0"/>
                    </a:p>
                  </a:txBody>
                  <a:tcPr/>
                </a:tc>
                <a:tc>
                  <a:txBody>
                    <a:bodyPr/>
                    <a:lstStyle/>
                    <a:p>
                      <a:pPr algn="ctr"/>
                      <a:r>
                        <a:rPr lang="fr-FR" sz="1200" dirty="0" smtClean="0"/>
                        <a:t>Actions /</a:t>
                      </a:r>
                      <a:r>
                        <a:rPr lang="fr-FR" sz="1200" baseline="0" dirty="0" smtClean="0"/>
                        <a:t> capitalisation des territoires</a:t>
                      </a:r>
                      <a:endParaRPr lang="fr-FR" sz="1200" dirty="0"/>
                    </a:p>
                  </a:txBody>
                  <a:tcPr/>
                </a:tc>
                <a:tc>
                  <a:txBody>
                    <a:bodyPr/>
                    <a:lstStyle/>
                    <a:p>
                      <a:pPr algn="ctr"/>
                      <a:r>
                        <a:rPr lang="fr-FR" sz="1200" dirty="0" smtClean="0"/>
                        <a:t>Difficultés / points d’attention</a:t>
                      </a:r>
                      <a:endParaRPr lang="fr-FR" sz="1200" dirty="0"/>
                    </a:p>
                  </a:txBody>
                  <a:tcPr/>
                </a:tc>
              </a:tr>
              <a:tr h="137871">
                <a:tc gridSpan="3">
                  <a:txBody>
                    <a:bodyPr/>
                    <a:lstStyle/>
                    <a:p>
                      <a:pPr algn="ctr"/>
                      <a:endParaRPr lang="fr-FR" sz="1200" b="1" dirty="0"/>
                    </a:p>
                  </a:txBody>
                  <a:tcPr anchor="ctr" anchorCtr="1"/>
                </a:tc>
                <a:tc hMerge="1">
                  <a:txBody>
                    <a:bodyPr/>
                    <a:lstStyle/>
                    <a:p>
                      <a:endParaRPr lang="fr-FR"/>
                    </a:p>
                  </a:txBody>
                  <a:tcPr/>
                </a:tc>
                <a:tc hMerge="1">
                  <a:txBody>
                    <a:bodyPr/>
                    <a:lstStyle/>
                    <a:p>
                      <a:endParaRPr lang="fr-FR"/>
                    </a:p>
                  </a:txBody>
                  <a:tcPr/>
                </a:tc>
              </a:tr>
              <a:tr h="620420">
                <a:tc>
                  <a:txBody>
                    <a:bodyPr/>
                    <a:lstStyle/>
                    <a:p>
                      <a:pPr algn="ctr"/>
                      <a:r>
                        <a:rPr lang="fr-FR" sz="1200" b="1" dirty="0" smtClean="0"/>
                        <a:t>Guide des</a:t>
                      </a:r>
                      <a:r>
                        <a:rPr lang="fr-FR" sz="1200" b="1" baseline="0" dirty="0" smtClean="0"/>
                        <a:t> solidarités </a:t>
                      </a:r>
                    </a:p>
                    <a:p>
                      <a:pPr algn="ctr"/>
                      <a:r>
                        <a:rPr lang="fr-FR" sz="1200" b="1" baseline="0" dirty="0" smtClean="0"/>
                        <a:t>Un outil ressource commun aux professionnels </a:t>
                      </a:r>
                      <a:endParaRPr lang="fr-FR" sz="1200" b="1" dirty="0"/>
                    </a:p>
                  </a:txBody>
                  <a:tcPr anchor="ctr" anchorCtr="1"/>
                </a:tc>
                <a:tc>
                  <a:txBody>
                    <a:bodyPr/>
                    <a:lstStyle/>
                    <a:p>
                      <a:pPr marL="171450" indent="-171450">
                        <a:buFont typeface="Arial" panose="020B0604020202020204" pitchFamily="34" charset="0"/>
                        <a:buChar char="•"/>
                      </a:pPr>
                      <a:r>
                        <a:rPr lang="fr-FR" sz="1100" dirty="0" smtClean="0"/>
                        <a:t>Des pratiques déjà existantes (« guides des ressources », réseau « APEL »)</a:t>
                      </a:r>
                    </a:p>
                    <a:p>
                      <a:pPr marL="171450" indent="-171450">
                        <a:buFont typeface="Arial" panose="020B0604020202020204" pitchFamily="34" charset="0"/>
                        <a:buChar char="•"/>
                      </a:pPr>
                      <a:r>
                        <a:rPr lang="fr-FR" sz="1100" dirty="0" smtClean="0"/>
                        <a:t>Des formes variables (intranet, papier…)</a:t>
                      </a:r>
                    </a:p>
                    <a:p>
                      <a:pPr marL="171450" indent="-171450">
                        <a:buFont typeface="Arial" panose="020B0604020202020204" pitchFamily="34" charset="0"/>
                        <a:buChar char="•"/>
                      </a:pPr>
                      <a:r>
                        <a:rPr lang="fr-FR" sz="1100" dirty="0" smtClean="0"/>
                        <a:t>Un périmètre variable : approche « par palier  thématique » ou d’emblée globale</a:t>
                      </a:r>
                    </a:p>
                  </a:txBody>
                  <a:tcPr anchor="ctr"/>
                </a:tc>
                <a:tc>
                  <a:txBody>
                    <a:bodyPr/>
                    <a:lstStyle/>
                    <a:p>
                      <a:pPr marL="171450" marR="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100" dirty="0" smtClean="0">
                          <a:solidFill>
                            <a:schemeClr val="dk1"/>
                          </a:solidFill>
                          <a:latin typeface="+mn-lt"/>
                          <a:ea typeface="+mn-ea"/>
                          <a:cs typeface="+mn-cs"/>
                        </a:rPr>
                        <a:t>Des interrogations sur la mise à jour de l’annuaire</a:t>
                      </a:r>
                    </a:p>
                    <a:p>
                      <a:pPr marL="171450" marR="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100" dirty="0" smtClean="0">
                          <a:solidFill>
                            <a:schemeClr val="dk1"/>
                          </a:solidFill>
                          <a:latin typeface="+mn-lt"/>
                          <a:ea typeface="+mn-ea"/>
                          <a:cs typeface="+mn-cs"/>
                        </a:rPr>
                        <a:t>Difficulté à</a:t>
                      </a:r>
                      <a:r>
                        <a:rPr lang="fr-FR" sz="1100" baseline="0" dirty="0" smtClean="0">
                          <a:solidFill>
                            <a:schemeClr val="dk1"/>
                          </a:solidFill>
                          <a:latin typeface="+mn-lt"/>
                          <a:ea typeface="+mn-ea"/>
                          <a:cs typeface="+mn-cs"/>
                        </a:rPr>
                        <a:t> intégrer d’emblée une démarche transversale à l’ensemble des thématiques</a:t>
                      </a:r>
                    </a:p>
                    <a:p>
                      <a:pPr marL="171450" marR="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100" dirty="0" smtClean="0">
                          <a:solidFill>
                            <a:schemeClr val="dk1"/>
                          </a:solidFill>
                          <a:latin typeface="+mn-lt"/>
                          <a:ea typeface="+mn-ea"/>
                          <a:cs typeface="+mn-cs"/>
                        </a:rPr>
                        <a:t>Interrogation sur le</a:t>
                      </a:r>
                      <a:r>
                        <a:rPr lang="fr-FR" sz="1100" baseline="0" dirty="0" smtClean="0">
                          <a:solidFill>
                            <a:schemeClr val="dk1"/>
                          </a:solidFill>
                          <a:latin typeface="+mn-lt"/>
                          <a:ea typeface="+mn-ea"/>
                          <a:cs typeface="+mn-cs"/>
                        </a:rPr>
                        <a:t> </a:t>
                      </a:r>
                      <a:r>
                        <a:rPr lang="fr-FR" sz="1100" dirty="0" smtClean="0">
                          <a:solidFill>
                            <a:schemeClr val="dk1"/>
                          </a:solidFill>
                          <a:latin typeface="+mn-lt"/>
                          <a:ea typeface="+mn-ea"/>
                          <a:cs typeface="+mn-cs"/>
                        </a:rPr>
                        <a:t>choix</a:t>
                      </a:r>
                      <a:r>
                        <a:rPr lang="fr-FR" sz="1100" baseline="0" dirty="0" smtClean="0">
                          <a:solidFill>
                            <a:schemeClr val="dk1"/>
                          </a:solidFill>
                          <a:latin typeface="+mn-lt"/>
                          <a:ea typeface="+mn-ea"/>
                          <a:cs typeface="+mn-cs"/>
                        </a:rPr>
                        <a:t> et le coût de la solution technologique </a:t>
                      </a:r>
                      <a:endParaRPr lang="fr-FR" sz="1100" dirty="0" smtClean="0">
                        <a:solidFill>
                          <a:schemeClr val="dk1"/>
                        </a:solidFill>
                        <a:latin typeface="+mn-lt"/>
                        <a:ea typeface="+mn-ea"/>
                        <a:cs typeface="+mn-cs"/>
                      </a:endParaRPr>
                    </a:p>
                  </a:txBody>
                  <a:tcPr anchor="ctr"/>
                </a:tc>
              </a:tr>
              <a:tr h="392981">
                <a:tc>
                  <a:txBody>
                    <a:bodyPr/>
                    <a:lstStyle/>
                    <a:p>
                      <a:pPr algn="ctr"/>
                      <a:r>
                        <a:rPr lang="fr-FR" sz="1200" b="1" dirty="0" smtClean="0"/>
                        <a:t>Réseau collaboratif : développer</a:t>
                      </a:r>
                      <a:r>
                        <a:rPr lang="fr-FR" sz="1200" b="1" baseline="0" dirty="0" smtClean="0"/>
                        <a:t> la coopération entre professionnels </a:t>
                      </a:r>
                      <a:endParaRPr lang="fr-FR" sz="1200" b="1" dirty="0"/>
                    </a:p>
                  </a:txBody>
                  <a:tcPr anchor="ctr" anchorCtr="1"/>
                </a:tc>
                <a:tc>
                  <a:txBody>
                    <a:bodyPr/>
                    <a:lstStyle/>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100" b="0" i="0" u="none" strike="noStrike" kern="0" cap="none" spc="0" normalizeH="0" baseline="0" noProof="0" dirty="0" smtClean="0">
                          <a:ln>
                            <a:noFill/>
                          </a:ln>
                          <a:solidFill>
                            <a:prstClr val="black"/>
                          </a:solidFill>
                          <a:effectLst/>
                          <a:uLnTx/>
                          <a:uFillTx/>
                          <a:latin typeface="+mn-lt"/>
                        </a:rPr>
                        <a:t>Intérêt des territoires pour mettre en œuvre ce réseau dans le prolongement du guide des solidarités</a:t>
                      </a:r>
                    </a:p>
                  </a:txBody>
                  <a:tcPr anchor="ctr"/>
                </a:tc>
                <a:tc>
                  <a:txBody>
                    <a:bodyPr/>
                    <a:lstStyle/>
                    <a:p>
                      <a:pPr marL="171450" marR="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100" dirty="0" smtClean="0">
                          <a:solidFill>
                            <a:schemeClr val="dk1"/>
                          </a:solidFill>
                          <a:latin typeface="+mn-lt"/>
                          <a:ea typeface="+mn-ea"/>
                          <a:cs typeface="+mn-cs"/>
                        </a:rPr>
                        <a:t>Trouver une</a:t>
                      </a:r>
                      <a:r>
                        <a:rPr lang="fr-FR" sz="1100" baseline="0" dirty="0" smtClean="0">
                          <a:solidFill>
                            <a:schemeClr val="dk1"/>
                          </a:solidFill>
                          <a:latin typeface="+mn-lt"/>
                          <a:ea typeface="+mn-ea"/>
                          <a:cs typeface="+mn-cs"/>
                        </a:rPr>
                        <a:t> solution commune CG / Etat / partenaires</a:t>
                      </a:r>
                    </a:p>
                    <a:p>
                      <a:pPr marL="171450" marR="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100" baseline="0" dirty="0" smtClean="0">
                          <a:solidFill>
                            <a:schemeClr val="dk1"/>
                          </a:solidFill>
                          <a:latin typeface="+mn-lt"/>
                          <a:ea typeface="+mn-ea"/>
                          <a:cs typeface="+mn-cs"/>
                        </a:rPr>
                        <a:t>Interrogations sur la mise à jour et la manière de « faire vivre » le réseau</a:t>
                      </a:r>
                      <a:endParaRPr lang="fr-FR" sz="1100" dirty="0" smtClean="0">
                        <a:solidFill>
                          <a:schemeClr val="dk1"/>
                        </a:solidFill>
                        <a:latin typeface="+mn-lt"/>
                        <a:ea typeface="+mn-ea"/>
                        <a:cs typeface="+mn-cs"/>
                      </a:endParaRPr>
                    </a:p>
                  </a:txBody>
                  <a:tcPr anchor="ctr"/>
                </a:tc>
              </a:tr>
              <a:tr h="634815">
                <a:tc>
                  <a:txBody>
                    <a:bodyPr/>
                    <a:lstStyle/>
                    <a:p>
                      <a:pPr algn="ctr"/>
                      <a:r>
                        <a:rPr lang="fr-FR" sz="1200" b="1" dirty="0" smtClean="0"/>
                        <a:t>Instance</a:t>
                      </a:r>
                      <a:r>
                        <a:rPr lang="fr-FR" sz="1200" b="1" baseline="0" dirty="0" smtClean="0"/>
                        <a:t> de gestion des situations  complexes</a:t>
                      </a:r>
                      <a:endParaRPr lang="fr-FR" sz="1200" b="1" dirty="0"/>
                    </a:p>
                  </a:txBody>
                  <a:tcPr anchor="ctr" anchorCtr="1"/>
                </a:tc>
                <a:tc>
                  <a:txBody>
                    <a:bodyPr/>
                    <a:lstStyle/>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100" b="0" i="0" u="none" strike="noStrike" kern="0" cap="none" spc="0" normalizeH="0" baseline="0" noProof="0" dirty="0" smtClean="0">
                          <a:ln>
                            <a:noFill/>
                          </a:ln>
                          <a:solidFill>
                            <a:prstClr val="black"/>
                          </a:solidFill>
                          <a:effectLst/>
                          <a:uLnTx/>
                          <a:uFillTx/>
                          <a:latin typeface="+mn-lt"/>
                          <a:ea typeface="+mn-ea"/>
                          <a:cs typeface="+mn-cs"/>
                        </a:rPr>
                        <a:t>Préoccupation forte déjà existante des territoires</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100" b="0" i="0" u="none" strike="noStrike" kern="0" cap="none" spc="0" normalizeH="0" baseline="0" noProof="0" dirty="0" smtClean="0">
                          <a:ln>
                            <a:noFill/>
                          </a:ln>
                          <a:solidFill>
                            <a:prstClr val="black"/>
                          </a:solidFill>
                          <a:effectLst/>
                          <a:uLnTx/>
                          <a:uFillTx/>
                          <a:latin typeface="+mn-lt"/>
                          <a:ea typeface="+mn-ea"/>
                          <a:cs typeface="+mn-cs"/>
                        </a:rPr>
                        <a:t>Capitaliser sur les  actions déjà mises en œuvre</a:t>
                      </a:r>
                    </a:p>
                  </a:txBody>
                  <a:tcPr anchor="ctr"/>
                </a:tc>
                <a:tc>
                  <a:txBody>
                    <a:bodyPr/>
                    <a:lstStyle/>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100" b="0" i="0" u="none" strike="noStrike" kern="0" cap="none" spc="0" normalizeH="0" baseline="0" noProof="0" dirty="0" smtClean="0">
                          <a:ln>
                            <a:noFill/>
                          </a:ln>
                          <a:solidFill>
                            <a:prstClr val="black"/>
                          </a:solidFill>
                          <a:effectLst/>
                          <a:uLnTx/>
                          <a:uFillTx/>
                          <a:latin typeface="+mn-lt"/>
                          <a:ea typeface="+mn-ea"/>
                          <a:cs typeface="+mn-cs"/>
                        </a:rPr>
                        <a:t>Nécessité de bien cadrer l’intervention de l’instance de gestion des cas complexes, afin de ne pas retomber dans des travers existants </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100" b="0" i="0" u="none" strike="noStrike" kern="0" cap="none" spc="0" normalizeH="0" baseline="0" noProof="0" dirty="0" smtClean="0">
                          <a:ln>
                            <a:noFill/>
                          </a:ln>
                          <a:solidFill>
                            <a:prstClr val="black"/>
                          </a:solidFill>
                          <a:effectLst/>
                          <a:uLnTx/>
                          <a:uFillTx/>
                          <a:latin typeface="+mn-lt"/>
                          <a:ea typeface="+mn-ea"/>
                          <a:cs typeface="+mn-cs"/>
                        </a:rPr>
                        <a:t>Le décloisonnement  des instances est un préalable nécessaire </a:t>
                      </a:r>
                    </a:p>
                  </a:txBody>
                  <a:tcPr anchor="ctr"/>
                </a:tc>
              </a:tr>
              <a:tr h="372252">
                <a:tc>
                  <a:txBody>
                    <a:bodyPr/>
                    <a:lstStyle/>
                    <a:p>
                      <a:pPr algn="ctr"/>
                      <a:r>
                        <a:rPr lang="fr-FR" sz="1200" b="1" baseline="0" dirty="0" smtClean="0"/>
                        <a:t>Création d’une ressource dédiée à la gestion des situations complexes</a:t>
                      </a:r>
                      <a:endParaRPr lang="fr-FR" sz="1200" b="1" dirty="0"/>
                    </a:p>
                  </a:txBody>
                  <a:tcPr anchor="ctr" anchorCtr="1"/>
                </a:tc>
                <a:tc>
                  <a:txBody>
                    <a:bodyPr/>
                    <a:lstStyle/>
                    <a:p>
                      <a:pPr marL="179388" indent="-179388">
                        <a:buFont typeface="Arial" panose="020B0604020202020204" pitchFamily="34" charset="0"/>
                        <a:buChar char="•"/>
                      </a:pPr>
                      <a:r>
                        <a:rPr lang="fr-FR" sz="1100" dirty="0" smtClean="0"/>
                        <a:t>Exemple du Doubs : instance de gestion pilotée par le CG qui</a:t>
                      </a:r>
                      <a:r>
                        <a:rPr lang="fr-FR" sz="1100" baseline="0" dirty="0" smtClean="0"/>
                        <a:t> coordonne les acteurs et apporte une réponse consolidée. Tandems de conseillers professionnels + conseillers sociaux.</a:t>
                      </a:r>
                      <a:endParaRPr lang="fr-FR" sz="1100" dirty="0" smtClean="0"/>
                    </a:p>
                  </a:txBody>
                  <a:tcPr anchor="ctr"/>
                </a:tc>
                <a:tc>
                  <a:txBody>
                    <a:bodyPr/>
                    <a:lstStyle/>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100" b="0" i="0" u="none" strike="noStrike" kern="0" cap="none" spc="0" normalizeH="0" baseline="0" noProof="0" dirty="0" smtClean="0">
                          <a:ln>
                            <a:noFill/>
                          </a:ln>
                          <a:solidFill>
                            <a:prstClr val="black"/>
                          </a:solidFill>
                          <a:effectLst/>
                          <a:uLnTx/>
                          <a:uFillTx/>
                          <a:latin typeface="+mn-lt"/>
                          <a:ea typeface="+mn-ea"/>
                          <a:cs typeface="+mn-cs"/>
                        </a:rPr>
                        <a:t>Des interrogations sur les modalités de mise en œuvre </a:t>
                      </a:r>
                    </a:p>
                  </a:txBody>
                  <a:tcPr anchor="ctr"/>
                </a:tc>
              </a:tr>
            </a:tbl>
          </a:graphicData>
        </a:graphic>
      </p:graphicFrame>
      <p:sp>
        <p:nvSpPr>
          <p:cNvPr id="12" name="TextBox 2"/>
          <p:cNvSpPr txBox="1">
            <a:spLocks noChangeArrowheads="1"/>
          </p:cNvSpPr>
          <p:nvPr/>
        </p:nvSpPr>
        <p:spPr bwMode="auto">
          <a:xfrm>
            <a:off x="503808" y="5436021"/>
            <a:ext cx="9145014" cy="1061811"/>
          </a:xfrm>
          <a:prstGeom prst="rect">
            <a:avLst/>
          </a:prstGeom>
          <a:noFill/>
          <a:ln w="9525">
            <a:noFill/>
            <a:miter lim="800000"/>
            <a:headEnd/>
            <a:tailEnd/>
          </a:ln>
        </p:spPr>
        <p:txBody>
          <a:bodyPr wrap="square" lIns="91420" tIns="45711" rIns="91420" bIns="45711">
            <a:spAutoFit/>
          </a:bodyPr>
          <a:lstStyle/>
          <a:p>
            <a:pPr marL="292040" indent="-292040" algn="just">
              <a:spcBef>
                <a:spcPct val="50000"/>
              </a:spcBef>
              <a:buClr>
                <a:srgbClr val="FF5E48"/>
              </a:buClr>
              <a:buSzPct val="90000"/>
              <a:buBlip>
                <a:blip r:embed="rId4"/>
              </a:buBlip>
            </a:pPr>
            <a:r>
              <a:rPr lang="fr-FR" sz="1400" dirty="0" smtClean="0">
                <a:solidFill>
                  <a:schemeClr val="tx1">
                    <a:lumMod val="65000"/>
                    <a:lumOff val="35000"/>
                  </a:schemeClr>
                </a:solidFill>
                <a:latin typeface="Calibri" pitchFamily="34" charset="0"/>
              </a:rPr>
              <a:t>Axe « Interconnaissance » : des actions en cours ont été identifiés sur chaque territoire, pouvant constituer des embryons de « briques AGILLE ». La prochaine phase consistera à développer ces briques.</a:t>
            </a:r>
          </a:p>
          <a:p>
            <a:pPr marL="292040" indent="-292040" algn="just">
              <a:spcBef>
                <a:spcPct val="50000"/>
              </a:spcBef>
              <a:buClr>
                <a:srgbClr val="FF5E48"/>
              </a:buClr>
              <a:buSzPct val="90000"/>
              <a:buBlip>
                <a:blip r:embed="rId4"/>
              </a:buBlip>
            </a:pPr>
            <a:r>
              <a:rPr lang="fr-FR" sz="1400" dirty="0" smtClean="0">
                <a:solidFill>
                  <a:schemeClr val="tx1">
                    <a:lumMod val="65000"/>
                    <a:lumOff val="35000"/>
                  </a:schemeClr>
                </a:solidFill>
                <a:latin typeface="Calibri" pitchFamily="34" charset="0"/>
              </a:rPr>
              <a:t>Axe « Situations complexes » : cette phase de la démarche en est encore au stade des intentions, dans la plupart des territoires, même si des embryons peuvent parfois être identifiés</a:t>
            </a:r>
            <a:endParaRPr lang="fr-FR" sz="1400" dirty="0">
              <a:solidFill>
                <a:schemeClr val="tx1">
                  <a:lumMod val="65000"/>
                  <a:lumOff val="35000"/>
                </a:schemeClr>
              </a:solidFill>
              <a:latin typeface="Calibri" pitchFamily="34" charset="0"/>
            </a:endParaRPr>
          </a:p>
        </p:txBody>
      </p:sp>
    </p:spTree>
    <p:extLst>
      <p:ext uri="{BB962C8B-B14F-4D97-AF65-F5344CB8AC3E}">
        <p14:creationId xmlns:p14="http://schemas.microsoft.com/office/powerpoint/2010/main" xmlns="" val="4944091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365267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~3652679</Template>
  <TotalTime>9873</TotalTime>
  <Words>1891</Words>
  <Application>Microsoft Office PowerPoint</Application>
  <PresentationFormat>Personnalisé</PresentationFormat>
  <Paragraphs>209</Paragraphs>
  <Slides>13</Slides>
  <Notes>9</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13</vt:i4>
      </vt:variant>
    </vt:vector>
  </HeadingPairs>
  <TitlesOfParts>
    <vt:vector size="15" baseType="lpstr">
      <vt:lpstr>~3652679</vt:lpstr>
      <vt:lpstr>think-cell Slide</vt:lpstr>
      <vt:lpstr> Améliorer la Gouvernance et développer l’Initiative Locale pour mieux Lutter contre l’Exclusion - AGILLE -</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vector>
  </TitlesOfParts>
  <Company>Ernst &amp; Young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Améliorer la Gouvernance et développer l’Initiative Locale pour mieux Lutter contre l’Exclusion - AGILLE -</dc:title>
  <dc:creator>Nicolas.Nagy</dc:creator>
  <cp:lastModifiedBy>cbachschmidt</cp:lastModifiedBy>
  <cp:revision>414</cp:revision>
  <cp:lastPrinted>2014-07-25T10:00:40Z</cp:lastPrinted>
  <dcterms:created xsi:type="dcterms:W3CDTF">2014-06-24T14:11:01Z</dcterms:created>
  <dcterms:modified xsi:type="dcterms:W3CDTF">2015-03-16T18:21:18Z</dcterms:modified>
</cp:coreProperties>
</file>