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8"/>
  </p:notesMasterIdLst>
  <p:handoutMasterIdLst>
    <p:handoutMasterId r:id="rId19"/>
  </p:handoutMasterIdLst>
  <p:sldIdLst>
    <p:sldId id="268" r:id="rId2"/>
    <p:sldId id="269" r:id="rId3"/>
    <p:sldId id="270" r:id="rId4"/>
    <p:sldId id="272" r:id="rId5"/>
    <p:sldId id="285" r:id="rId6"/>
    <p:sldId id="273" r:id="rId7"/>
    <p:sldId id="274" r:id="rId8"/>
    <p:sldId id="275" r:id="rId9"/>
    <p:sldId id="276" r:id="rId10"/>
    <p:sldId id="278" r:id="rId11"/>
    <p:sldId id="279" r:id="rId12"/>
    <p:sldId id="280" r:id="rId13"/>
    <p:sldId id="281" r:id="rId14"/>
    <p:sldId id="282" r:id="rId15"/>
    <p:sldId id="283" r:id="rId16"/>
    <p:sldId id="284" r:id="rId17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F91"/>
    <a:srgbClr val="571A13"/>
    <a:srgbClr val="B93E3B"/>
    <a:srgbClr val="10255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0" autoAdjust="0"/>
    <p:restoredTop sz="94655" autoAdjust="0"/>
  </p:normalViewPr>
  <p:slideViewPr>
    <p:cSldViewPr snapToObjects="1">
      <p:cViewPr>
        <p:scale>
          <a:sx n="100" d="100"/>
          <a:sy n="100" d="100"/>
        </p:scale>
        <p:origin x="-1404" y="-792"/>
      </p:cViewPr>
      <p:guideLst>
        <p:guide orient="horz" pos="1620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11C8C-0CC5-4E17-A453-1062AF6635DA}" type="datetimeFigureOut">
              <a:rPr lang="fr-FR" smtClean="0"/>
              <a:pPr/>
              <a:t>19/05/2015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4E3BE-D084-4AAD-9461-16619D7639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65612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BC040-6D7C-47E9-B541-DADCAD1E4BA4}" type="datetimeFigureOut">
              <a:rPr lang="fr-FR" smtClean="0"/>
              <a:pPr/>
              <a:t>19/05/2015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6C3EC-F04B-4333-B306-2BC8121A36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0966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6C3EC-F04B-4333-B306-2BC8121A36F1}" type="slidenum">
              <a:rPr lang="fr-FR" smtClean="0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012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gi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gi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gi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771800" y="4352647"/>
            <a:ext cx="6372200" cy="576064"/>
          </a:xfrm>
        </p:spPr>
        <p:txBody>
          <a:bodyPr>
            <a:noAutofit/>
          </a:bodyPr>
          <a:lstStyle>
            <a:lvl1pPr marL="0" indent="0" algn="r">
              <a:lnSpc>
                <a:spcPts val="2200"/>
              </a:lnSpc>
              <a:spcBef>
                <a:spcPts val="0"/>
              </a:spcBef>
              <a:buNone/>
              <a:defRPr sz="2400" b="1" kern="0" spc="0" baseline="0">
                <a:solidFill>
                  <a:srgbClr val="FF051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Sécuriser les parcours d’insertion des jeunes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ctrTitle" hasCustomPrompt="1"/>
          </p:nvPr>
        </p:nvSpPr>
        <p:spPr>
          <a:xfrm>
            <a:off x="6948264" y="3939902"/>
            <a:ext cx="2195736" cy="216024"/>
          </a:xfrm>
        </p:spPr>
        <p:txBody>
          <a:bodyPr>
            <a:noAutofit/>
          </a:bodyPr>
          <a:lstStyle>
            <a:lvl1pPr algn="r">
              <a:tabLst>
                <a:tab pos="1525588" algn="l"/>
              </a:tabLst>
              <a:defRPr sz="1400">
                <a:ln>
                  <a:solidFill>
                    <a:srgbClr val="FF0513"/>
                  </a:solidFill>
                </a:ln>
                <a:solidFill>
                  <a:srgbClr val="FF0513"/>
                </a:solidFill>
                <a:latin typeface="+mn-lt"/>
              </a:defRPr>
            </a:lvl1pPr>
          </a:lstStyle>
          <a:p>
            <a:r>
              <a:rPr lang="fr-FR" dirty="0" smtClean="0"/>
              <a:t>Assemblée plénière – 25 mars 2015</a:t>
            </a:r>
            <a:endParaRPr lang="fr-FR" dirty="0"/>
          </a:p>
        </p:txBody>
      </p:sp>
      <p:sp>
        <p:nvSpPr>
          <p:cNvPr id="12" name="Titre 1"/>
          <p:cNvSpPr txBox="1">
            <a:spLocks/>
          </p:cNvSpPr>
          <p:nvPr userDrawn="1"/>
        </p:nvSpPr>
        <p:spPr>
          <a:xfrm>
            <a:off x="3276000" y="4712687"/>
            <a:ext cx="5868144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tabLst>
                <a:tab pos="1525588" algn="l"/>
              </a:tabLst>
              <a:defRPr sz="1400" kern="12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n>
                  <a:solidFill>
                    <a:srgbClr val="FF0513"/>
                  </a:solidFill>
                </a:ln>
                <a:solidFill>
                  <a:srgbClr val="FF0513"/>
                </a:solidFill>
              </a:rPr>
              <a:t>Projet d’avis présenté par M. Antoine Dulin au nom de la section des affaires sociales et de la santé</a:t>
            </a:r>
            <a:endParaRPr lang="fr-FR" dirty="0">
              <a:ln>
                <a:solidFill>
                  <a:srgbClr val="FF0513"/>
                </a:solidFill>
              </a:ln>
              <a:solidFill>
                <a:srgbClr val="FF0513"/>
              </a:solidFill>
            </a:endParaRPr>
          </a:p>
        </p:txBody>
      </p:sp>
      <p:sp>
        <p:nvSpPr>
          <p:cNvPr id="2" name="ZoneTexte 1"/>
          <p:cNvSpPr txBox="1"/>
          <p:nvPr userDrawn="1"/>
        </p:nvSpPr>
        <p:spPr>
          <a:xfrm>
            <a:off x="3059832" y="293179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342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Disposition personnalisé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079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 CONSTAT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9" name="Espace réservé pour une image  2"/>
          <p:cNvSpPr>
            <a:spLocks noGrp="1"/>
          </p:cNvSpPr>
          <p:nvPr>
            <p:ph type="pic" idx="12" hasCustomPrompt="1"/>
          </p:nvPr>
        </p:nvSpPr>
        <p:spPr>
          <a:xfrm>
            <a:off x="1420731" y="1851670"/>
            <a:ext cx="2309571" cy="18002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Image ou graphique</a:t>
            </a:r>
            <a:endParaRPr lang="fr-FR" dirty="0"/>
          </a:p>
        </p:txBody>
      </p:sp>
      <p:sp>
        <p:nvSpPr>
          <p:cNvPr id="10" name="Espace réservé pour une image  2"/>
          <p:cNvSpPr>
            <a:spLocks noGrp="1"/>
          </p:cNvSpPr>
          <p:nvPr>
            <p:ph type="pic" idx="13" hasCustomPrompt="1"/>
          </p:nvPr>
        </p:nvSpPr>
        <p:spPr>
          <a:xfrm>
            <a:off x="4004477" y="1851670"/>
            <a:ext cx="2309571" cy="18002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Image ou graphique</a:t>
            </a:r>
            <a:endParaRPr lang="fr-FR" dirty="0"/>
          </a:p>
        </p:txBody>
      </p:sp>
      <p:sp>
        <p:nvSpPr>
          <p:cNvPr id="11" name="Espace réservé pour une image  2"/>
          <p:cNvSpPr>
            <a:spLocks noGrp="1"/>
          </p:cNvSpPr>
          <p:nvPr>
            <p:ph type="pic" idx="14" hasCustomPrompt="1"/>
          </p:nvPr>
        </p:nvSpPr>
        <p:spPr>
          <a:xfrm>
            <a:off x="6588224" y="1851670"/>
            <a:ext cx="2309571" cy="18002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Image ou graphique</a:t>
            </a:r>
            <a:endParaRPr lang="fr-FR" dirty="0"/>
          </a:p>
        </p:txBody>
      </p:sp>
      <p:sp>
        <p:nvSpPr>
          <p:cNvPr id="17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Quelques données en images</a:t>
            </a:r>
          </a:p>
        </p:txBody>
      </p:sp>
      <p:sp>
        <p:nvSpPr>
          <p:cNvPr id="18" name="Espace réservé du texte 2"/>
          <p:cNvSpPr>
            <a:spLocks noGrp="1"/>
          </p:cNvSpPr>
          <p:nvPr>
            <p:ph idx="15" hasCustomPrompt="1"/>
          </p:nvPr>
        </p:nvSpPr>
        <p:spPr>
          <a:xfrm>
            <a:off x="1403648" y="3579862"/>
            <a:ext cx="2326654" cy="117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Clr>
                <a:schemeClr val="bg1">
                  <a:lumMod val="75000"/>
                </a:schemeClr>
              </a:buClr>
              <a:buFont typeface="Wingdings 3"/>
              <a:buNone/>
              <a:defRPr sz="3200"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algn="l"/>
            <a:r>
              <a:rPr lang="fr-FR" sz="2000" b="1" dirty="0" smtClean="0">
                <a:solidFill>
                  <a:srgbClr val="B93E3B"/>
                </a:solidFill>
              </a:rPr>
              <a:t>1. </a:t>
            </a:r>
            <a:r>
              <a:rPr lang="fr-FR" sz="2000" b="0" dirty="0" smtClean="0">
                <a:solidFill>
                  <a:schemeClr val="tx1"/>
                </a:solidFill>
              </a:rPr>
              <a:t>Un titre de constat</a:t>
            </a:r>
            <a:r>
              <a:rPr lang="fr-FR" b="1" baseline="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1400" b="1" baseline="0" dirty="0" err="1" smtClean="0">
                <a:solidFill>
                  <a:schemeClr val="tx1"/>
                </a:solidFill>
              </a:rPr>
              <a:t>Lorem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ipsum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dolor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sit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amet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consectetur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adipisicing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elit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sed</a:t>
            </a:r>
            <a:r>
              <a:rPr lang="fr-FR" sz="1400" b="1" baseline="0" dirty="0" smtClean="0">
                <a:solidFill>
                  <a:schemeClr val="tx1"/>
                </a:solidFill>
              </a:rPr>
              <a:t> do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eiusmod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tempor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incididunt</a:t>
            </a:r>
            <a:r>
              <a:rPr lang="fr-FR" sz="1400" b="1" baseline="0" dirty="0" smtClean="0">
                <a:solidFill>
                  <a:schemeClr val="tx1"/>
                </a:solidFill>
              </a:rPr>
              <a:t> ut...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22" name="Espace réservé du texte 2"/>
          <p:cNvSpPr>
            <a:spLocks noGrp="1"/>
          </p:cNvSpPr>
          <p:nvPr>
            <p:ph idx="16" hasCustomPrompt="1"/>
          </p:nvPr>
        </p:nvSpPr>
        <p:spPr>
          <a:xfrm>
            <a:off x="4004477" y="3579862"/>
            <a:ext cx="2326654" cy="117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Clr>
                <a:schemeClr val="bg1">
                  <a:lumMod val="75000"/>
                </a:schemeClr>
              </a:buClr>
              <a:buFont typeface="Wingdings 3"/>
              <a:buNone/>
              <a:defRPr sz="3200"/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algn="l"/>
            <a:r>
              <a:rPr lang="fr-FR" sz="2000" b="1" dirty="0" smtClean="0">
                <a:solidFill>
                  <a:srgbClr val="B93E3B"/>
                </a:solidFill>
              </a:rPr>
              <a:t>2. </a:t>
            </a:r>
            <a:r>
              <a:rPr lang="fr-FR" sz="2000" b="0" dirty="0" smtClean="0">
                <a:solidFill>
                  <a:schemeClr val="tx1"/>
                </a:solidFill>
              </a:rPr>
              <a:t>Un titre de constat</a:t>
            </a:r>
            <a:r>
              <a:rPr lang="fr-FR" b="1" baseline="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1400" b="1" baseline="0" dirty="0" err="1" smtClean="0">
                <a:solidFill>
                  <a:schemeClr val="tx1"/>
                </a:solidFill>
              </a:rPr>
              <a:t>Lorem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ipsum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dolor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sit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amet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consectetur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adipisicing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elit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sed</a:t>
            </a:r>
            <a:r>
              <a:rPr lang="fr-FR" sz="1400" b="1" baseline="0" dirty="0" smtClean="0">
                <a:solidFill>
                  <a:schemeClr val="tx1"/>
                </a:solidFill>
              </a:rPr>
              <a:t> do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eiusmod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tempor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incididunt</a:t>
            </a:r>
            <a:r>
              <a:rPr lang="fr-FR" sz="1400" b="1" baseline="0" dirty="0" smtClean="0">
                <a:solidFill>
                  <a:schemeClr val="tx1"/>
                </a:solidFill>
              </a:rPr>
              <a:t> ut...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23" name="Espace réservé du texte 2"/>
          <p:cNvSpPr>
            <a:spLocks noGrp="1"/>
          </p:cNvSpPr>
          <p:nvPr>
            <p:ph idx="17" hasCustomPrompt="1"/>
          </p:nvPr>
        </p:nvSpPr>
        <p:spPr>
          <a:xfrm>
            <a:off x="6588224" y="3579862"/>
            <a:ext cx="2326654" cy="117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Clr>
                <a:schemeClr val="bg1">
                  <a:lumMod val="75000"/>
                </a:schemeClr>
              </a:buClr>
              <a:buFont typeface="Wingdings 3"/>
              <a:buNone/>
              <a:defRPr sz="3200"/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algn="l"/>
            <a:r>
              <a:rPr lang="fr-FR" sz="2000" b="1" dirty="0" smtClean="0">
                <a:solidFill>
                  <a:srgbClr val="B93E3B"/>
                </a:solidFill>
              </a:rPr>
              <a:t>3. </a:t>
            </a:r>
            <a:r>
              <a:rPr lang="fr-FR" sz="2000" b="0" dirty="0" smtClean="0">
                <a:solidFill>
                  <a:schemeClr val="tx1"/>
                </a:solidFill>
              </a:rPr>
              <a:t>Un titre de constat</a:t>
            </a:r>
            <a:r>
              <a:rPr lang="fr-FR" b="1" baseline="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1400" b="1" baseline="0" dirty="0" err="1" smtClean="0">
                <a:solidFill>
                  <a:schemeClr val="tx1"/>
                </a:solidFill>
              </a:rPr>
              <a:t>Lorem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ipsum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dolor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sit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amet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consectetur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adipisicing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elit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sed</a:t>
            </a:r>
            <a:r>
              <a:rPr lang="fr-FR" sz="1400" b="1" baseline="0" dirty="0" smtClean="0">
                <a:solidFill>
                  <a:schemeClr val="tx1"/>
                </a:solidFill>
              </a:rPr>
              <a:t> do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eiusmod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tempor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incididunt</a:t>
            </a:r>
            <a:r>
              <a:rPr lang="fr-FR" sz="1400" b="1" baseline="0" dirty="0" smtClean="0">
                <a:solidFill>
                  <a:schemeClr val="tx1"/>
                </a:solidFill>
              </a:rPr>
              <a:t> ut...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20" name="ZoneTexte 19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SECURISER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21" name="ZoneTexte 20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4770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8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LES PRÉCONISATIONS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0" name="Espace réservé pour une image  2"/>
          <p:cNvSpPr>
            <a:spLocks noGrp="1"/>
          </p:cNvSpPr>
          <p:nvPr>
            <p:ph type="pic" idx="12" hasCustomPrompt="1"/>
          </p:nvPr>
        </p:nvSpPr>
        <p:spPr>
          <a:xfrm>
            <a:off x="3707904" y="1131590"/>
            <a:ext cx="5256584" cy="376648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Image d’illustration</a:t>
            </a: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SECURISER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3170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10" name="Espace réservé du texte 2"/>
          <p:cNvSpPr>
            <a:spLocks noGrp="1"/>
          </p:cNvSpPr>
          <p:nvPr>
            <p:ph idx="1"/>
          </p:nvPr>
        </p:nvSpPr>
        <p:spPr>
          <a:xfrm>
            <a:off x="1187450" y="1988155"/>
            <a:ext cx="7488832" cy="281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180975" indent="0">
              <a:buFontTx/>
              <a:buNone/>
              <a:defRPr sz="2800" baseline="0"/>
            </a:lvl2pPr>
            <a:lvl3pPr marL="447675" marR="0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513"/>
              </a:buClr>
              <a:buSzTx/>
              <a:buFont typeface="Arial" pitchFamily="34" charset="0"/>
              <a:buChar char="•"/>
              <a:tabLst/>
              <a:defRPr sz="2400" b="1"/>
            </a:lvl3pPr>
          </a:lstStyle>
          <a:p>
            <a:pPr lvl="1"/>
            <a:endParaRPr lang="fr-FR" dirty="0" smtClean="0"/>
          </a:p>
        </p:txBody>
      </p:sp>
      <p:sp>
        <p:nvSpPr>
          <p:cNvPr id="11" name="Espace réservé du texte 2"/>
          <p:cNvSpPr>
            <a:spLocks noGrp="1"/>
          </p:cNvSpPr>
          <p:nvPr>
            <p:ph idx="10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endParaRPr lang="fr-FR" sz="3200" b="1" dirty="0" smtClean="0">
              <a:sym typeface="Wingdings 3"/>
            </a:endParaRP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6" name="ZoneTexte 15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6772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8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LES PRÉCONISATIONS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0" name="Espace réservé du texte 2"/>
          <p:cNvSpPr>
            <a:spLocks noGrp="1"/>
          </p:cNvSpPr>
          <p:nvPr>
            <p:ph idx="1"/>
          </p:nvPr>
        </p:nvSpPr>
        <p:spPr>
          <a:xfrm>
            <a:off x="1187450" y="1988155"/>
            <a:ext cx="7488832" cy="281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180975" indent="0">
              <a:buFontTx/>
              <a:buNone/>
              <a:defRPr sz="2800" baseline="0"/>
            </a:lvl2pPr>
            <a:lvl3pPr marL="447675" marR="0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513"/>
              </a:buClr>
              <a:buSzTx/>
              <a:buFont typeface="Arial" pitchFamily="34" charset="0"/>
              <a:buChar char="•"/>
              <a:tabLst/>
              <a:defRPr sz="2400" b="1"/>
            </a:lvl3pPr>
          </a:lstStyle>
          <a:p>
            <a:pPr lvl="1"/>
            <a:endParaRPr lang="fr-FR" dirty="0" smtClean="0"/>
          </a:p>
        </p:txBody>
      </p:sp>
      <p:sp>
        <p:nvSpPr>
          <p:cNvPr id="11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Proposition n° 1</a:t>
            </a: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6" name="ZoneTexte 15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51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8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LES PRÉCONISATIONS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0" name="Espace réservé du texte 2"/>
          <p:cNvSpPr>
            <a:spLocks noGrp="1"/>
          </p:cNvSpPr>
          <p:nvPr>
            <p:ph idx="1"/>
          </p:nvPr>
        </p:nvSpPr>
        <p:spPr>
          <a:xfrm>
            <a:off x="1187450" y="1988155"/>
            <a:ext cx="7488832" cy="281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180975" indent="0">
              <a:buFontTx/>
              <a:buNone/>
              <a:defRPr sz="2800" baseline="0"/>
            </a:lvl2pPr>
            <a:lvl3pPr marL="447675" marR="0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513"/>
              </a:buClr>
              <a:buSzTx/>
              <a:buFont typeface="Arial" pitchFamily="34" charset="0"/>
              <a:buNone/>
              <a:tabLst/>
              <a:defRPr sz="2400" b="1"/>
            </a:lvl3pPr>
          </a:lstStyle>
          <a:p>
            <a:pPr lvl="2"/>
            <a:endParaRPr lang="fr-FR" dirty="0" smtClean="0"/>
          </a:p>
        </p:txBody>
      </p:sp>
      <p:sp>
        <p:nvSpPr>
          <p:cNvPr id="11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Proposition n° </a:t>
            </a: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707904" y="0"/>
            <a:ext cx="5436096" cy="584775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DROITS FORMELS/DROITS REELS :</a:t>
            </a:r>
            <a:br>
              <a:rPr lang="fr-FR" sz="1600" b="1" dirty="0" smtClean="0">
                <a:solidFill>
                  <a:prstClr val="white"/>
                </a:solidFill>
              </a:rPr>
            </a:br>
            <a:r>
              <a:rPr lang="fr-FR" sz="1600" b="1" dirty="0" smtClean="0">
                <a:solidFill>
                  <a:prstClr val="white"/>
                </a:solidFill>
              </a:rPr>
              <a:t>améliorer le recours aux droits sociaux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6" name="ZoneTexte 15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8077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8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LES PRÉCONISATIONS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0" name="Espace réservé du texte 2"/>
          <p:cNvSpPr>
            <a:spLocks noGrp="1"/>
          </p:cNvSpPr>
          <p:nvPr>
            <p:ph idx="1"/>
          </p:nvPr>
        </p:nvSpPr>
        <p:spPr>
          <a:xfrm>
            <a:off x="1187450" y="1988155"/>
            <a:ext cx="7488832" cy="281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180975" indent="0">
              <a:buFontTx/>
              <a:buNone/>
              <a:defRPr sz="2800" baseline="0"/>
            </a:lvl2pPr>
            <a:lvl3pPr marL="447675" marR="0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513"/>
              </a:buClr>
              <a:buSzTx/>
              <a:buFont typeface="Arial" pitchFamily="34" charset="0"/>
              <a:buChar char="•"/>
              <a:tabLst/>
              <a:defRPr sz="2400" b="1"/>
            </a:lvl3pPr>
          </a:lstStyle>
          <a:p>
            <a:pPr lvl="2"/>
            <a:endParaRPr lang="fr-FR" dirty="0" smtClean="0"/>
          </a:p>
        </p:txBody>
      </p:sp>
      <p:sp>
        <p:nvSpPr>
          <p:cNvPr id="11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Proposition n° </a:t>
            </a: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PARCOURDS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6" name="ZoneTexte 15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4937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8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LES PRÉCONISATIONS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0" name="Espace réservé du texte 2"/>
          <p:cNvSpPr>
            <a:spLocks noGrp="1"/>
          </p:cNvSpPr>
          <p:nvPr>
            <p:ph idx="1"/>
          </p:nvPr>
        </p:nvSpPr>
        <p:spPr>
          <a:xfrm>
            <a:off x="1187450" y="1988155"/>
            <a:ext cx="7488832" cy="281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180975" indent="0">
              <a:buFontTx/>
              <a:buNone/>
              <a:defRPr sz="2800" baseline="0"/>
            </a:lvl2pPr>
            <a:lvl3pPr marL="447675" marR="0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513"/>
              </a:buClr>
              <a:buSzTx/>
              <a:buFont typeface="Arial" pitchFamily="34" charset="0"/>
              <a:buChar char="•"/>
              <a:tabLst/>
              <a:defRPr sz="2400" b="1"/>
            </a:lvl3pPr>
          </a:lstStyle>
          <a:p>
            <a:pPr lvl="1"/>
            <a:endParaRPr lang="fr-FR" dirty="0" smtClean="0"/>
          </a:p>
        </p:txBody>
      </p:sp>
      <p:sp>
        <p:nvSpPr>
          <p:cNvPr id="11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Proposition n° </a:t>
            </a: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6" name="ZoneTexte 15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7933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Disposition personnalisé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8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LES PRÉCONISATIONS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5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4911951" y="1983799"/>
            <a:ext cx="4069619" cy="2820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180975" indent="0">
              <a:lnSpc>
                <a:spcPts val="3200"/>
              </a:lnSpc>
              <a:buFontTx/>
              <a:buNone/>
              <a:defRPr sz="2400" b="1" baseline="0">
                <a:solidFill>
                  <a:srgbClr val="B93E3B"/>
                </a:solidFill>
              </a:defRPr>
            </a:lvl2pPr>
            <a:lvl3pPr marL="447675" marR="0" indent="-2667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513"/>
              </a:buClr>
              <a:buSzTx/>
              <a:buFont typeface="Arial" pitchFamily="34" charset="0"/>
              <a:buChar char="•"/>
              <a:tabLst/>
              <a:def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</a:lstStyle>
          <a:p>
            <a:pPr lvl="1"/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 titre de préconisation (illustré)</a:t>
            </a:r>
            <a:endParaRPr lang="fr-FR" dirty="0" smtClean="0"/>
          </a:p>
          <a:p>
            <a:pPr lvl="2"/>
            <a:r>
              <a:rPr lang="fr-FR" dirty="0" smtClean="0"/>
              <a:t>Et sa description...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adipisicing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magna... </a:t>
            </a:r>
          </a:p>
          <a:p>
            <a:pPr lvl="2"/>
            <a:endParaRPr lang="fr-FR" dirty="0" smtClean="0"/>
          </a:p>
        </p:txBody>
      </p:sp>
      <p:sp>
        <p:nvSpPr>
          <p:cNvPr id="16" name="Espace réservé pour une image  2"/>
          <p:cNvSpPr>
            <a:spLocks noGrp="1"/>
          </p:cNvSpPr>
          <p:nvPr>
            <p:ph type="pic" idx="12" hasCustomPrompt="1"/>
          </p:nvPr>
        </p:nvSpPr>
        <p:spPr>
          <a:xfrm>
            <a:off x="1187624" y="1923678"/>
            <a:ext cx="3510637" cy="288032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Image ou graphique</a:t>
            </a:r>
            <a:endParaRPr lang="fr-FR" dirty="0"/>
          </a:p>
        </p:txBody>
      </p:sp>
      <p:sp>
        <p:nvSpPr>
          <p:cNvPr id="10" name="Espace réservé du texte 2"/>
          <p:cNvSpPr>
            <a:spLocks noGrp="1"/>
          </p:cNvSpPr>
          <p:nvPr>
            <p:ph idx="13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marR="0" indent="-361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SzTx/>
              <a:buFont typeface="Wingdings 3"/>
              <a:buChar char=""/>
              <a:tabLst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olidFill>
                  <a:srgbClr val="B93E3B"/>
                </a:solidFill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Proposition n° 2</a:t>
            </a: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8" name="ZoneTexte 17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1529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8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LES PRÉCONISATIONS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2" name="Espace réservé du texte 2"/>
          <p:cNvSpPr>
            <a:spLocks noGrp="1"/>
          </p:cNvSpPr>
          <p:nvPr>
            <p:ph idx="1" hasCustomPrompt="1"/>
          </p:nvPr>
        </p:nvSpPr>
        <p:spPr>
          <a:xfrm>
            <a:off x="1187624" y="1988155"/>
            <a:ext cx="7560840" cy="281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180975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2pPr>
            <a:lvl3pPr marL="180975" indent="0">
              <a:spcBef>
                <a:spcPts val="200"/>
              </a:spcBef>
              <a:buClr>
                <a:srgbClr val="B93E3B"/>
              </a:buClr>
              <a:buFontTx/>
              <a:buNone/>
              <a:defRPr sz="2400" b="1"/>
            </a:lvl3pPr>
          </a:lstStyle>
          <a:p>
            <a:pPr lvl="1"/>
            <a:r>
              <a:rPr lang="fr-FR" sz="2000" b="1" dirty="0" smtClean="0">
                <a:solidFill>
                  <a:srgbClr val="B93E3B"/>
                </a:solidFill>
              </a:rPr>
              <a:t>1. </a:t>
            </a:r>
            <a:r>
              <a:rPr lang="fr-FR" dirty="0" smtClean="0"/>
              <a:t>Un titre de préconisation (sous forme de texte)</a:t>
            </a:r>
          </a:p>
          <a:p>
            <a:pPr lvl="2"/>
            <a:r>
              <a:rPr lang="fr-FR" dirty="0" smtClean="0"/>
              <a:t>Expliquez ici la proposition.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adipisicing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...</a:t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sz="2000" b="1" dirty="0" smtClean="0">
                <a:solidFill>
                  <a:srgbClr val="B93E3B"/>
                </a:solidFill>
              </a:rPr>
              <a:t>2. </a:t>
            </a:r>
            <a:r>
              <a:rPr lang="fr-FR" dirty="0" smtClean="0"/>
              <a:t>Un titre de préconisation (sous forme de texte)</a:t>
            </a:r>
          </a:p>
          <a:p>
            <a:pPr lvl="2"/>
            <a:r>
              <a:rPr lang="fr-FR" dirty="0" smtClean="0"/>
              <a:t>Expliquez ici la proposition.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adipisicing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...</a:t>
            </a:r>
          </a:p>
        </p:txBody>
      </p:sp>
      <p:sp>
        <p:nvSpPr>
          <p:cNvPr id="11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dirty="0" smtClean="0">
                <a:sym typeface="Wingdings 3"/>
              </a:rPr>
              <a:t>Les propositions du CESE</a:t>
            </a: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6" name="ZoneTexte 15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3027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Disposition personnalisé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8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LES PRÉCONISATIONS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9" name="Espace réservé pour une image  2"/>
          <p:cNvSpPr>
            <a:spLocks noGrp="1"/>
          </p:cNvSpPr>
          <p:nvPr>
            <p:ph type="pic" idx="12" hasCustomPrompt="1"/>
          </p:nvPr>
        </p:nvSpPr>
        <p:spPr>
          <a:xfrm>
            <a:off x="1420731" y="1923678"/>
            <a:ext cx="2309571" cy="18002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Image ou graphique</a:t>
            </a:r>
            <a:endParaRPr lang="fr-FR" dirty="0"/>
          </a:p>
        </p:txBody>
      </p:sp>
      <p:sp>
        <p:nvSpPr>
          <p:cNvPr id="10" name="Espace réservé pour une image  2"/>
          <p:cNvSpPr>
            <a:spLocks noGrp="1"/>
          </p:cNvSpPr>
          <p:nvPr>
            <p:ph type="pic" idx="13" hasCustomPrompt="1"/>
          </p:nvPr>
        </p:nvSpPr>
        <p:spPr>
          <a:xfrm>
            <a:off x="4004477" y="1923678"/>
            <a:ext cx="2309571" cy="18002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Image ou graphique</a:t>
            </a:r>
            <a:endParaRPr lang="fr-FR" dirty="0"/>
          </a:p>
        </p:txBody>
      </p:sp>
      <p:sp>
        <p:nvSpPr>
          <p:cNvPr id="11" name="Espace réservé pour une image  2"/>
          <p:cNvSpPr>
            <a:spLocks noGrp="1"/>
          </p:cNvSpPr>
          <p:nvPr>
            <p:ph type="pic" idx="14" hasCustomPrompt="1"/>
          </p:nvPr>
        </p:nvSpPr>
        <p:spPr>
          <a:xfrm>
            <a:off x="6588224" y="1923678"/>
            <a:ext cx="2309571" cy="18002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Image ou graphique</a:t>
            </a:r>
            <a:endParaRPr lang="fr-FR" dirty="0"/>
          </a:p>
        </p:txBody>
      </p:sp>
      <p:sp>
        <p:nvSpPr>
          <p:cNvPr id="16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dirty="0" smtClean="0">
                <a:sym typeface="Wingdings 3"/>
              </a:rPr>
              <a:t>Quelques préconisations en images</a:t>
            </a:r>
          </a:p>
        </p:txBody>
      </p:sp>
      <p:sp>
        <p:nvSpPr>
          <p:cNvPr id="18" name="Espace réservé du texte 2"/>
          <p:cNvSpPr>
            <a:spLocks noGrp="1"/>
          </p:cNvSpPr>
          <p:nvPr>
            <p:ph idx="15" hasCustomPrompt="1"/>
          </p:nvPr>
        </p:nvSpPr>
        <p:spPr>
          <a:xfrm>
            <a:off x="1403648" y="3579862"/>
            <a:ext cx="2326654" cy="117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Clr>
                <a:schemeClr val="bg1">
                  <a:lumMod val="75000"/>
                </a:schemeClr>
              </a:buClr>
              <a:buFont typeface="Wingdings 3"/>
              <a:buNone/>
              <a:defRPr sz="3200"/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algn="l"/>
            <a:r>
              <a:rPr lang="fr-FR" sz="2000" b="1" dirty="0" smtClean="0">
                <a:solidFill>
                  <a:srgbClr val="B93E3B"/>
                </a:solidFill>
              </a:rPr>
              <a:t>1. </a:t>
            </a:r>
            <a:r>
              <a:rPr lang="fr-FR" sz="2000" b="0" dirty="0" smtClean="0">
                <a:solidFill>
                  <a:schemeClr val="tx1"/>
                </a:solidFill>
              </a:rPr>
              <a:t>Un titre de constat</a:t>
            </a:r>
            <a:r>
              <a:rPr lang="fr-FR" b="1" baseline="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1400" b="1" baseline="0" dirty="0" err="1" smtClean="0">
                <a:solidFill>
                  <a:schemeClr val="tx1"/>
                </a:solidFill>
              </a:rPr>
              <a:t>Lorem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ipsum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dolor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sit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amet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consectetur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adipisicing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elit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sed</a:t>
            </a:r>
            <a:r>
              <a:rPr lang="fr-FR" sz="1400" b="1" baseline="0" dirty="0" smtClean="0">
                <a:solidFill>
                  <a:schemeClr val="tx1"/>
                </a:solidFill>
              </a:rPr>
              <a:t> do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eiusmod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tempor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incididunt</a:t>
            </a:r>
            <a:r>
              <a:rPr lang="fr-FR" sz="1400" b="1" baseline="0" dirty="0" smtClean="0">
                <a:solidFill>
                  <a:schemeClr val="tx1"/>
                </a:solidFill>
              </a:rPr>
              <a:t> ut...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22" name="Espace réservé du texte 2"/>
          <p:cNvSpPr>
            <a:spLocks noGrp="1"/>
          </p:cNvSpPr>
          <p:nvPr>
            <p:ph idx="16" hasCustomPrompt="1"/>
          </p:nvPr>
        </p:nvSpPr>
        <p:spPr>
          <a:xfrm>
            <a:off x="4004477" y="3579862"/>
            <a:ext cx="2326654" cy="117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Clr>
                <a:schemeClr val="bg1">
                  <a:lumMod val="75000"/>
                </a:schemeClr>
              </a:buClr>
              <a:buFont typeface="Wingdings 3"/>
              <a:buNone/>
              <a:defRPr sz="3200"/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algn="l"/>
            <a:r>
              <a:rPr lang="fr-FR" sz="2000" b="1" dirty="0" smtClean="0">
                <a:solidFill>
                  <a:srgbClr val="B93E3B"/>
                </a:solidFill>
              </a:rPr>
              <a:t>2. </a:t>
            </a:r>
            <a:r>
              <a:rPr lang="fr-FR" sz="2000" b="0" dirty="0" smtClean="0">
                <a:solidFill>
                  <a:schemeClr val="tx1"/>
                </a:solidFill>
              </a:rPr>
              <a:t>Un titre de constat</a:t>
            </a:r>
            <a:r>
              <a:rPr lang="fr-FR" b="1" baseline="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1400" b="1" baseline="0" dirty="0" err="1" smtClean="0">
                <a:solidFill>
                  <a:schemeClr val="tx1"/>
                </a:solidFill>
              </a:rPr>
              <a:t>Lorem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ipsum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dolor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sit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amet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consectetur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adipisicing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elit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sed</a:t>
            </a:r>
            <a:r>
              <a:rPr lang="fr-FR" sz="1400" b="1" baseline="0" dirty="0" smtClean="0">
                <a:solidFill>
                  <a:schemeClr val="tx1"/>
                </a:solidFill>
              </a:rPr>
              <a:t> do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eiusmod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tempor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incididunt</a:t>
            </a:r>
            <a:r>
              <a:rPr lang="fr-FR" sz="1400" b="1" baseline="0" dirty="0" smtClean="0">
                <a:solidFill>
                  <a:schemeClr val="tx1"/>
                </a:solidFill>
              </a:rPr>
              <a:t> ut...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23" name="Espace réservé du texte 2"/>
          <p:cNvSpPr>
            <a:spLocks noGrp="1"/>
          </p:cNvSpPr>
          <p:nvPr>
            <p:ph idx="17" hasCustomPrompt="1"/>
          </p:nvPr>
        </p:nvSpPr>
        <p:spPr>
          <a:xfrm>
            <a:off x="6588224" y="3579862"/>
            <a:ext cx="2326654" cy="117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Clr>
                <a:schemeClr val="bg1">
                  <a:lumMod val="75000"/>
                </a:schemeClr>
              </a:buClr>
              <a:buFont typeface="Wingdings 3"/>
              <a:buNone/>
              <a:defRPr sz="3200"/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algn="l"/>
            <a:r>
              <a:rPr lang="fr-FR" sz="2000" b="1" dirty="0" smtClean="0">
                <a:solidFill>
                  <a:srgbClr val="B93E3B"/>
                </a:solidFill>
              </a:rPr>
              <a:t>3. </a:t>
            </a:r>
            <a:r>
              <a:rPr lang="fr-FR" sz="2000" b="0" dirty="0" smtClean="0">
                <a:solidFill>
                  <a:schemeClr val="tx1"/>
                </a:solidFill>
              </a:rPr>
              <a:t>Un titre de constat</a:t>
            </a:r>
            <a:r>
              <a:rPr lang="fr-FR" b="1" baseline="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1400" b="1" baseline="0" dirty="0" err="1" smtClean="0">
                <a:solidFill>
                  <a:schemeClr val="tx1"/>
                </a:solidFill>
              </a:rPr>
              <a:t>Lorem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ipsum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dolor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sit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amet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consectetur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adipisicing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elit</a:t>
            </a:r>
            <a:r>
              <a:rPr lang="fr-FR" sz="1400" b="1" baseline="0" dirty="0" smtClean="0">
                <a:solidFill>
                  <a:schemeClr val="tx1"/>
                </a:solidFill>
              </a:rPr>
              <a:t>,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sed</a:t>
            </a:r>
            <a:r>
              <a:rPr lang="fr-FR" sz="1400" b="1" baseline="0" dirty="0" smtClean="0">
                <a:solidFill>
                  <a:schemeClr val="tx1"/>
                </a:solidFill>
              </a:rPr>
              <a:t> do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eiusmod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tempor</a:t>
            </a:r>
            <a:r>
              <a:rPr lang="fr-FR" sz="1400" b="1" baseline="0" dirty="0" smtClean="0">
                <a:solidFill>
                  <a:schemeClr val="tx1"/>
                </a:solidFill>
              </a:rPr>
              <a:t> </a:t>
            </a:r>
            <a:r>
              <a:rPr lang="fr-FR" sz="1400" b="1" baseline="0" dirty="0" err="1" smtClean="0">
                <a:solidFill>
                  <a:schemeClr val="tx1"/>
                </a:solidFill>
              </a:rPr>
              <a:t>incididunt</a:t>
            </a:r>
            <a:r>
              <a:rPr lang="fr-FR" sz="1400" b="1" baseline="0" dirty="0" smtClean="0">
                <a:solidFill>
                  <a:schemeClr val="tx1"/>
                </a:solidFill>
              </a:rPr>
              <a:t> ut...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20" name="ZoneTexte 19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21" name="ZoneTexte 20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8938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Titre 1"/>
          <p:cNvSpPr>
            <a:spLocks noGrp="1"/>
          </p:cNvSpPr>
          <p:nvPr>
            <p:ph type="ctrTitle" hasCustomPrompt="1"/>
          </p:nvPr>
        </p:nvSpPr>
        <p:spPr>
          <a:xfrm>
            <a:off x="4860032" y="267494"/>
            <a:ext cx="4283968" cy="432048"/>
          </a:xfrm>
        </p:spPr>
        <p:txBody>
          <a:bodyPr anchor="t">
            <a:noAutofit/>
          </a:bodyPr>
          <a:lstStyle>
            <a:lvl1pPr algn="ctr">
              <a:tabLst>
                <a:tab pos="1525588" algn="l"/>
              </a:tabLst>
              <a:defRPr sz="18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smtClean="0"/>
              <a:t>Assemblée plénière – 25 mars 2015</a:t>
            </a:r>
            <a:endParaRPr lang="fr-FR" dirty="0"/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860032" y="915566"/>
            <a:ext cx="4283968" cy="1656184"/>
          </a:xfrm>
        </p:spPr>
        <p:txBody>
          <a:bodyPr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lang="fr-FR" sz="2800" b="1" kern="0" spc="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SÉCURISER LES PARCOURS D’INSERTION DES JEUNES</a:t>
            </a:r>
            <a:endParaRPr lang="fr-FR" dirty="0"/>
          </a:p>
        </p:txBody>
      </p:sp>
      <p:sp>
        <p:nvSpPr>
          <p:cNvPr id="13" name="Titre 1"/>
          <p:cNvSpPr txBox="1">
            <a:spLocks/>
          </p:cNvSpPr>
          <p:nvPr userDrawn="1"/>
        </p:nvSpPr>
        <p:spPr>
          <a:xfrm>
            <a:off x="4860032" y="3291830"/>
            <a:ext cx="4283968" cy="12961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tabLst>
                <a:tab pos="1525588" algn="l"/>
              </a:tabLst>
              <a:defRPr sz="1400" kern="12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dirty="0" smtClean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</a:rPr>
              <a:t>Projet d’avis présenté </a:t>
            </a:r>
          </a:p>
          <a:p>
            <a:pPr algn="ctr"/>
            <a:r>
              <a:rPr lang="fr-FR" sz="2000" dirty="0" smtClean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</a:rPr>
              <a:t>par M. Antoine Dulin </a:t>
            </a:r>
          </a:p>
          <a:p>
            <a:pPr algn="ctr"/>
            <a:r>
              <a:rPr lang="fr-FR" sz="2000" dirty="0" smtClean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</a:rPr>
              <a:t>au nom de la section </a:t>
            </a:r>
            <a:br>
              <a:rPr lang="fr-FR" sz="2000" dirty="0" smtClean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</a:rPr>
            </a:br>
            <a:r>
              <a:rPr lang="fr-FR" sz="2000" dirty="0" smtClean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</a:rPr>
              <a:t>des affaires sociales et de la santé</a:t>
            </a:r>
            <a:endParaRPr lang="fr-FR" sz="2000" dirty="0">
              <a:ln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" name="Espace réservé pour une image  2"/>
          <p:cNvSpPr>
            <a:spLocks noGrp="1"/>
          </p:cNvSpPr>
          <p:nvPr>
            <p:ph type="pic" idx="10"/>
          </p:nvPr>
        </p:nvSpPr>
        <p:spPr>
          <a:xfrm>
            <a:off x="1043608" y="195486"/>
            <a:ext cx="3672408" cy="475252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17623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211960" y="4371950"/>
            <a:ext cx="4680520" cy="864096"/>
          </a:xfrm>
        </p:spPr>
        <p:txBody>
          <a:bodyPr anchor="ctr">
            <a:noAutofit/>
          </a:bodyPr>
          <a:lstStyle>
            <a:lvl1pPr marL="0" indent="0" algn="r">
              <a:lnSpc>
                <a:spcPts val="2200"/>
              </a:lnSpc>
              <a:spcBef>
                <a:spcPts val="0"/>
              </a:spcBef>
              <a:buNone/>
              <a:defRPr sz="4000" b="1" kern="0" spc="0" baseline="0">
                <a:solidFill>
                  <a:srgbClr val="770E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www.lecese.fr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94080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079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 CONSTAT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7" name="Espace réservé pour une image  2"/>
          <p:cNvSpPr>
            <a:spLocks noGrp="1"/>
          </p:cNvSpPr>
          <p:nvPr>
            <p:ph type="pic" idx="12" hasCustomPrompt="1"/>
          </p:nvPr>
        </p:nvSpPr>
        <p:spPr>
          <a:xfrm>
            <a:off x="3707904" y="1131590"/>
            <a:ext cx="5256584" cy="376648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Des données alarmantes</a:t>
            </a:r>
          </a:p>
          <a:p>
            <a:endParaRPr lang="fr-FR" dirty="0" smtClean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3707904" y="0"/>
            <a:ext cx="5436096" cy="584775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br>
              <a:rPr lang="fr-FR" sz="1600" b="1" dirty="0" smtClean="0">
                <a:solidFill>
                  <a:prstClr val="white"/>
                </a:solidFill>
              </a:rPr>
            </a:b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4085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7" name="Espace réservé pour une image  2"/>
          <p:cNvSpPr>
            <a:spLocks noGrp="1"/>
          </p:cNvSpPr>
          <p:nvPr>
            <p:ph type="pic" idx="12"/>
          </p:nvPr>
        </p:nvSpPr>
        <p:spPr>
          <a:xfrm>
            <a:off x="3707904" y="1131590"/>
            <a:ext cx="5256584" cy="376648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 smtClean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3707904" y="0"/>
            <a:ext cx="5436096" cy="584775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br>
              <a:rPr lang="fr-FR" sz="1600" b="1" dirty="0" smtClean="0">
                <a:solidFill>
                  <a:prstClr val="white"/>
                </a:solidFill>
              </a:rPr>
            </a:b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6492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079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 CONSTAT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7" name="Espace réservé pour une image  2"/>
          <p:cNvSpPr>
            <a:spLocks noGrp="1"/>
          </p:cNvSpPr>
          <p:nvPr>
            <p:ph type="pic" idx="12" hasCustomPrompt="1"/>
          </p:nvPr>
        </p:nvSpPr>
        <p:spPr>
          <a:xfrm>
            <a:off x="1187450" y="1131590"/>
            <a:ext cx="7777038" cy="376648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Infographie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7848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079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 CONSTAT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ph idx="1" hasCustomPrompt="1"/>
          </p:nvPr>
        </p:nvSpPr>
        <p:spPr>
          <a:xfrm>
            <a:off x="1208427" y="1988155"/>
            <a:ext cx="7488832" cy="281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FF0513"/>
              </a:buClr>
              <a:defRPr b="1"/>
            </a:lvl3pPr>
          </a:lstStyle>
          <a:p>
            <a:pPr lvl="1"/>
            <a:r>
              <a:rPr lang="fr-FR" dirty="0" smtClean="0"/>
              <a:t>Un titre de constat (sous forme de texte)</a:t>
            </a:r>
          </a:p>
          <a:p>
            <a:pPr lvl="2"/>
            <a:r>
              <a:rPr lang="fr-FR" dirty="0" smtClean="0"/>
              <a:t>Décrivez ici un premier constat.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adipisicing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 </a:t>
            </a:r>
            <a:r>
              <a:rPr lang="fr-FR" dirty="0" err="1" smtClean="0"/>
              <a:t>aliqua</a:t>
            </a:r>
            <a:r>
              <a:rPr lang="fr-FR" dirty="0" smtClean="0"/>
              <a:t>. Ut </a:t>
            </a:r>
            <a:r>
              <a:rPr lang="fr-FR" dirty="0" err="1" smtClean="0"/>
              <a:t>enim</a:t>
            </a:r>
            <a:r>
              <a:rPr lang="fr-FR" dirty="0" smtClean="0"/>
              <a:t> ad </a:t>
            </a:r>
            <a:r>
              <a:rPr lang="fr-FR" dirty="0" err="1" smtClean="0"/>
              <a:t>minim</a:t>
            </a:r>
            <a:r>
              <a:rPr lang="fr-FR" dirty="0" smtClean="0"/>
              <a:t> </a:t>
            </a:r>
            <a:r>
              <a:rPr lang="fr-FR" dirty="0" err="1" smtClean="0"/>
              <a:t>veniam</a:t>
            </a:r>
            <a:r>
              <a:rPr lang="fr-FR" dirty="0" smtClean="0"/>
              <a:t>,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nostrud</a:t>
            </a:r>
            <a:r>
              <a:rPr lang="fr-FR" dirty="0" smtClean="0"/>
              <a:t> </a:t>
            </a:r>
            <a:r>
              <a:rPr lang="fr-FR" dirty="0" err="1" smtClean="0"/>
              <a:t>exercitation</a:t>
            </a:r>
            <a:r>
              <a:rPr lang="fr-FR" dirty="0" smtClean="0"/>
              <a:t> </a:t>
            </a:r>
            <a:r>
              <a:rPr lang="fr-FR" dirty="0" err="1" smtClean="0"/>
              <a:t>ullamco</a:t>
            </a:r>
            <a:r>
              <a:rPr lang="fr-FR" dirty="0" smtClean="0"/>
              <a:t> </a:t>
            </a:r>
            <a:r>
              <a:rPr lang="fr-FR" dirty="0" err="1" smtClean="0"/>
              <a:t>laboris</a:t>
            </a:r>
            <a:r>
              <a:rPr lang="fr-FR" dirty="0" smtClean="0"/>
              <a:t> </a:t>
            </a:r>
            <a:r>
              <a:rPr lang="fr-FR" dirty="0" err="1" smtClean="0"/>
              <a:t>nisi</a:t>
            </a:r>
            <a:r>
              <a:rPr lang="fr-FR" dirty="0" smtClean="0"/>
              <a:t> ut </a:t>
            </a:r>
            <a:r>
              <a:rPr lang="fr-FR" dirty="0" err="1" smtClean="0"/>
              <a:t>aliquip</a:t>
            </a:r>
            <a:r>
              <a:rPr lang="fr-FR" dirty="0" smtClean="0"/>
              <a:t> ex </a:t>
            </a:r>
            <a:r>
              <a:rPr lang="fr-FR" dirty="0" err="1" smtClean="0"/>
              <a:t>ea</a:t>
            </a:r>
            <a:r>
              <a:rPr lang="fr-FR" dirty="0" smtClean="0"/>
              <a:t> </a:t>
            </a:r>
            <a:r>
              <a:rPr lang="fr-FR" dirty="0" err="1" smtClean="0"/>
              <a:t>commodo</a:t>
            </a:r>
            <a:r>
              <a:rPr lang="fr-FR" dirty="0" smtClean="0"/>
              <a:t> </a:t>
            </a:r>
            <a:r>
              <a:rPr lang="fr-FR" dirty="0" err="1" smtClean="0"/>
              <a:t>consequat</a:t>
            </a:r>
            <a:r>
              <a:rPr lang="fr-FR" dirty="0" smtClean="0"/>
              <a:t>.</a:t>
            </a:r>
          </a:p>
        </p:txBody>
      </p:sp>
      <p:sp>
        <p:nvSpPr>
          <p:cNvPr id="15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Quelques données</a:t>
            </a: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3707904" y="0"/>
            <a:ext cx="5436096" cy="584775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br>
              <a:rPr lang="fr-FR" sz="1600" b="1" dirty="0" smtClean="0">
                <a:solidFill>
                  <a:prstClr val="white"/>
                </a:solidFill>
              </a:rPr>
            </a:b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1638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98" y="16182"/>
            <a:ext cx="9144000" cy="51435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3584691" y="699542"/>
            <a:ext cx="1079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 CONSTAT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2" name="Espace réservé du texte 2"/>
          <p:cNvSpPr>
            <a:spLocks noGrp="1"/>
          </p:cNvSpPr>
          <p:nvPr>
            <p:ph idx="1" hasCustomPrompt="1"/>
          </p:nvPr>
        </p:nvSpPr>
        <p:spPr>
          <a:xfrm>
            <a:off x="1208427" y="1851670"/>
            <a:ext cx="7488832" cy="281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180975" indent="0">
              <a:buFontTx/>
              <a:buNone/>
              <a:defRPr sz="2800" baseline="0"/>
            </a:lvl2pPr>
            <a:lvl3pPr marL="452438" indent="-271463">
              <a:spcBef>
                <a:spcPts val="200"/>
              </a:spcBef>
              <a:buClr>
                <a:srgbClr val="FF0513"/>
              </a:buClr>
              <a:buFont typeface="Arial" pitchFamily="34" charset="0"/>
              <a:buChar char="•"/>
              <a:defRPr sz="2400" b="1"/>
            </a:lvl3pPr>
          </a:lstStyle>
          <a:p>
            <a:pPr lvl="1"/>
            <a:r>
              <a:rPr lang="fr-FR" dirty="0" smtClean="0"/>
              <a:t>Un titre de constat (sous forme de texte)</a:t>
            </a:r>
          </a:p>
          <a:p>
            <a:pPr lvl="2"/>
            <a:r>
              <a:rPr lang="fr-FR" dirty="0" smtClean="0"/>
              <a:t>Décrivez ici un constat.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adipisicing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...</a:t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dirty="0" smtClean="0"/>
              <a:t>Un titre de constat (sous forme de texte)</a:t>
            </a:r>
          </a:p>
          <a:p>
            <a:pPr lvl="2"/>
            <a:r>
              <a:rPr lang="fr-FR" dirty="0" smtClean="0"/>
              <a:t>Décrivez ici un constat.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adipisicing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...</a:t>
            </a:r>
          </a:p>
          <a:p>
            <a:pPr lvl="2"/>
            <a:endParaRPr lang="fr-FR" dirty="0" smtClean="0"/>
          </a:p>
        </p:txBody>
      </p:sp>
      <p:sp>
        <p:nvSpPr>
          <p:cNvPr id="11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Quelques données</a:t>
            </a:r>
          </a:p>
        </p:txBody>
      </p:sp>
      <p:sp>
        <p:nvSpPr>
          <p:cNvPr id="16" name="ZoneTexte 15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D4INSERTION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9907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sposition personnalisé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15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4911951" y="1983799"/>
            <a:ext cx="4069619" cy="2820199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>
            <a:lvl2pPr marL="180975" indent="0">
              <a:buFontTx/>
              <a:buNone/>
              <a:defRPr sz="2800" b="1" baseline="0">
                <a:solidFill>
                  <a:srgbClr val="B93E3B"/>
                </a:solidFill>
              </a:defRPr>
            </a:lvl2pPr>
            <a:lvl3pPr marL="447675" marR="0" indent="-2667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513"/>
              </a:buClr>
              <a:buSzTx/>
              <a:buFont typeface="Arial" pitchFamily="34" charset="0"/>
              <a:buChar char="•"/>
              <a:tabLst/>
              <a:def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</a:lstStyle>
          <a:p>
            <a:pPr lvl="1"/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 titre de constat (illustré)</a:t>
            </a:r>
            <a:endParaRPr lang="fr-FR" dirty="0" smtClean="0"/>
          </a:p>
          <a:p>
            <a:pPr lvl="2"/>
            <a:r>
              <a:rPr lang="fr-FR" dirty="0" smtClean="0"/>
              <a:t>Une description de constat.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adipisicing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magna... </a:t>
            </a:r>
          </a:p>
          <a:p>
            <a:pPr lvl="2"/>
            <a:endParaRPr lang="fr-FR" dirty="0" smtClean="0"/>
          </a:p>
        </p:txBody>
      </p:sp>
      <p:sp>
        <p:nvSpPr>
          <p:cNvPr id="9" name="Espace réservé pour une image  2"/>
          <p:cNvSpPr>
            <a:spLocks noGrp="1"/>
          </p:cNvSpPr>
          <p:nvPr>
            <p:ph type="pic" idx="12" hasCustomPrompt="1"/>
          </p:nvPr>
        </p:nvSpPr>
        <p:spPr>
          <a:xfrm>
            <a:off x="1187623" y="1923678"/>
            <a:ext cx="3564000" cy="288032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32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Image ou graphique</a:t>
            </a:r>
            <a:endParaRPr lang="fr-FR" dirty="0"/>
          </a:p>
        </p:txBody>
      </p:sp>
      <p:sp>
        <p:nvSpPr>
          <p:cNvPr id="10" name="Espace réservé du texte 2"/>
          <p:cNvSpPr>
            <a:spLocks noGrp="1"/>
          </p:cNvSpPr>
          <p:nvPr>
            <p:ph idx="13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Quelques données</a:t>
            </a:r>
          </a:p>
        </p:txBody>
      </p:sp>
      <p:sp>
        <p:nvSpPr>
          <p:cNvPr id="16" name="ZoneTexte 15"/>
          <p:cNvSpPr txBox="1"/>
          <p:nvPr userDrawn="1"/>
        </p:nvSpPr>
        <p:spPr>
          <a:xfrm>
            <a:off x="3707904" y="0"/>
            <a:ext cx="5436096" cy="338554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9580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" y="0"/>
            <a:ext cx="1057275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584691" y="699542"/>
            <a:ext cx="1079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513"/>
                </a:solidFill>
              </a:rPr>
              <a:t>LE CONSTAT</a:t>
            </a:r>
            <a:endParaRPr lang="fr-FR" b="1" dirty="0">
              <a:solidFill>
                <a:srgbClr val="FF0513"/>
              </a:solidFill>
            </a:endParaRPr>
          </a:p>
        </p:txBody>
      </p:sp>
      <p:sp>
        <p:nvSpPr>
          <p:cNvPr id="13" name="Espace réservé du texte 2"/>
          <p:cNvSpPr>
            <a:spLocks noGrp="1"/>
          </p:cNvSpPr>
          <p:nvPr>
            <p:ph idx="1" hasCustomPrompt="1"/>
          </p:nvPr>
        </p:nvSpPr>
        <p:spPr>
          <a:xfrm>
            <a:off x="1177877" y="1995687"/>
            <a:ext cx="3637571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447675" indent="0">
              <a:buFontTx/>
              <a:buNone/>
              <a:defRPr sz="4400" b="1" baseline="0">
                <a:solidFill>
                  <a:srgbClr val="FF0513"/>
                </a:solidFill>
              </a:defRPr>
            </a:lvl2pPr>
            <a:lvl3pPr marL="447675" marR="0" indent="-2667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513"/>
              </a:buClr>
              <a:buSzTx/>
              <a:buFont typeface="Arial" pitchFamily="34" charset="0"/>
              <a:buChar char="•"/>
              <a:tabLst/>
              <a:def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</a:lstStyle>
          <a:p>
            <a:pPr lvl="1"/>
            <a:r>
              <a:rPr lang="fr-FR" dirty="0" smtClean="0"/>
              <a:t>570 millions</a:t>
            </a:r>
          </a:p>
          <a:p>
            <a:pPr lvl="2"/>
            <a:r>
              <a:rPr lang="fr-FR" dirty="0" smtClean="0"/>
              <a:t>Une description de constat.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adipisicing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et... </a:t>
            </a:r>
          </a:p>
          <a:p>
            <a:pPr lvl="2"/>
            <a:endParaRPr lang="fr-FR" dirty="0" smtClean="0"/>
          </a:p>
        </p:txBody>
      </p:sp>
      <p:sp>
        <p:nvSpPr>
          <p:cNvPr id="15" name="Espace réservé du texte 2"/>
          <p:cNvSpPr>
            <a:spLocks noGrp="1"/>
          </p:cNvSpPr>
          <p:nvPr>
            <p:ph idx="10" hasCustomPrompt="1"/>
          </p:nvPr>
        </p:nvSpPr>
        <p:spPr>
          <a:xfrm>
            <a:off x="5029138" y="1983799"/>
            <a:ext cx="3637571" cy="2820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447675" indent="0">
              <a:buFontTx/>
              <a:buNone/>
              <a:defRPr sz="4400" b="1" baseline="0">
                <a:solidFill>
                  <a:srgbClr val="FF0513"/>
                </a:solidFill>
              </a:defRPr>
            </a:lvl2pPr>
            <a:lvl3pPr marL="447675" marR="0" indent="-2667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513"/>
              </a:buClr>
              <a:buSzTx/>
              <a:buFont typeface="Arial" pitchFamily="34" charset="0"/>
              <a:buChar char="•"/>
              <a:tabLst/>
              <a:def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</a:lstStyle>
          <a:p>
            <a:pPr lvl="1"/>
            <a:r>
              <a:rPr lang="fr-FR" dirty="0" smtClean="0"/>
              <a:t>72 %</a:t>
            </a:r>
          </a:p>
          <a:p>
            <a:pPr lvl="2"/>
            <a:r>
              <a:rPr lang="fr-FR" dirty="0" smtClean="0"/>
              <a:t>Une description de constat.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adipisicing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et... </a:t>
            </a:r>
          </a:p>
          <a:p>
            <a:pPr lvl="2"/>
            <a:endParaRPr lang="fr-FR" dirty="0" smtClean="0"/>
          </a:p>
        </p:txBody>
      </p:sp>
      <p:sp>
        <p:nvSpPr>
          <p:cNvPr id="12" name="Espace réservé du texte 2"/>
          <p:cNvSpPr>
            <a:spLocks noGrp="1"/>
          </p:cNvSpPr>
          <p:nvPr>
            <p:ph idx="11" hasCustomPrompt="1"/>
          </p:nvPr>
        </p:nvSpPr>
        <p:spPr>
          <a:xfrm>
            <a:off x="1043782" y="1203598"/>
            <a:ext cx="7632674" cy="62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>
                <a:solidFill>
                  <a:srgbClr val="FF0513"/>
                </a:solidFill>
              </a:defRPr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Quelques données chiffrées</a:t>
            </a: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3707904" y="0"/>
            <a:ext cx="5436096" cy="584775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>
              <a:defRPr/>
            </a:pPr>
            <a:r>
              <a:rPr lang="fr-FR" sz="1600" b="1" dirty="0" smtClean="0">
                <a:solidFill>
                  <a:prstClr val="white"/>
                </a:solidFill>
              </a:rPr>
              <a:t>SÉCURISER LES PARCOURS D’INSERTION DES JEUNES</a:t>
            </a:r>
            <a:br>
              <a:rPr lang="fr-FR" sz="1600" b="1" dirty="0" smtClean="0">
                <a:solidFill>
                  <a:prstClr val="white"/>
                </a:solidFill>
              </a:rPr>
            </a:br>
            <a:endParaRPr lang="fr-FR" sz="1600" b="1" dirty="0">
              <a:solidFill>
                <a:prstClr val="white"/>
              </a:solidFill>
            </a:endParaRPr>
          </a:p>
        </p:txBody>
      </p:sp>
      <p:sp>
        <p:nvSpPr>
          <p:cNvPr id="18" name="ZoneTexte 17"/>
          <p:cNvSpPr txBox="1"/>
          <p:nvPr userDrawn="1"/>
        </p:nvSpPr>
        <p:spPr>
          <a:xfrm>
            <a:off x="1187624" y="4898072"/>
            <a:ext cx="7956376" cy="261610"/>
          </a:xfrm>
          <a:prstGeom prst="rect">
            <a:avLst/>
          </a:prstGeom>
          <a:noFill/>
        </p:spPr>
        <p:txBody>
          <a:bodyPr wrap="square" rIns="180000" rtlCol="0">
            <a:spAutoFit/>
          </a:bodyPr>
          <a:lstStyle/>
          <a:p>
            <a:pPr algn="r"/>
            <a:r>
              <a:rPr lang="fr-FR" sz="1100" dirty="0" smtClean="0">
                <a:solidFill>
                  <a:prstClr val="white"/>
                </a:solidFill>
              </a:rPr>
              <a:t>25 mars 2015</a:t>
            </a:r>
            <a:endParaRPr lang="fr-FR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9194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5E323-5569-4FA4-93F0-DF420BA55A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4D2E9-6A78-46D1-BFB5-A0046B943FD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561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  <p:sldLayoutId id="2147483726" r:id="rId19"/>
    <p:sldLayoutId id="2147483727" r:id="rId2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251520" y="4064615"/>
            <a:ext cx="6372200" cy="57606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dirty="0" smtClean="0"/>
              <a:t>SÉCURISER LES PARCOURS D’INSERTION DES JEUNES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Assemblée plénière – </a:t>
            </a:r>
            <a:r>
              <a:rPr lang="fr-FR" dirty="0" smtClean="0"/>
              <a:t>25 </a:t>
            </a:r>
            <a:r>
              <a:rPr lang="fr-FR" dirty="0"/>
              <a:t>mars 2015</a:t>
            </a:r>
          </a:p>
        </p:txBody>
      </p:sp>
    </p:spTree>
    <p:extLst>
      <p:ext uri="{BB962C8B-B14F-4D97-AF65-F5344CB8AC3E}">
        <p14:creationId xmlns="" xmlns:p14="http://schemas.microsoft.com/office/powerpoint/2010/main" val="387150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r-FR" dirty="0" smtClean="0"/>
          </a:p>
          <a:p>
            <a:pPr lvl="1"/>
            <a:r>
              <a:rPr lang="fr-FR" dirty="0" smtClean="0"/>
              <a:t>Faire de la garantie jeunes un droit</a:t>
            </a:r>
          </a:p>
          <a:p>
            <a:pPr lvl="1"/>
            <a:r>
              <a:rPr lang="fr-FR" dirty="0" smtClean="0"/>
              <a:t>Systématiser le contrat jeune majeur pour les jeunes confiés à l’aide sociale à l’enfance</a:t>
            </a:r>
            <a:endParaRPr lang="fr-FR" dirty="0"/>
          </a:p>
          <a:p>
            <a:pPr lvl="2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1043782" y="1203597"/>
            <a:ext cx="7632674" cy="936105"/>
          </a:xfrm>
        </p:spPr>
        <p:txBody>
          <a:bodyPr>
            <a:normAutofit fontScale="32500" lnSpcReduction="20000"/>
          </a:bodyPr>
          <a:lstStyle/>
          <a:p>
            <a:r>
              <a:rPr lang="fr-FR" b="1" dirty="0">
                <a:solidFill>
                  <a:srgbClr val="FF0513"/>
                </a:solidFill>
                <a:sym typeface="Wingdings 3"/>
              </a:rPr>
              <a:t> </a:t>
            </a:r>
            <a:r>
              <a:rPr lang="fr-FR" sz="6700" b="1" dirty="0" smtClean="0">
                <a:solidFill>
                  <a:srgbClr val="FF0513"/>
                </a:solidFill>
                <a:sym typeface="Wingdings 3"/>
              </a:rPr>
              <a:t>Garantir à chaque jeune un accompagnement dans son parcours vers la vie active</a:t>
            </a:r>
            <a:endParaRPr lang="fr-FR" sz="6700" b="1" dirty="0">
              <a:solidFill>
                <a:srgbClr val="FF0513"/>
              </a:solidFill>
              <a:sym typeface="Wingdings 3"/>
            </a:endParaRP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348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1619672" y="1983798"/>
            <a:ext cx="3257442" cy="1668071"/>
          </a:xfrm>
        </p:spPr>
        <p:txBody>
          <a:bodyPr>
            <a:normAutofit/>
          </a:bodyPr>
          <a:lstStyle/>
          <a:p>
            <a:pPr lvl="1"/>
            <a:r>
              <a:rPr lang="fr-FR" sz="2000" b="0" dirty="0" smtClean="0">
                <a:solidFill>
                  <a:prstClr val="black"/>
                </a:solidFill>
              </a:rPr>
              <a:t>La garantie Jeunes</a:t>
            </a:r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7114" y="555526"/>
            <a:ext cx="3587581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573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fr-FR" dirty="0" smtClean="0"/>
              <a:t>Ouvrir la prime d’activité aux jeunes ayant un contrat de travail et informer les jeunes de ce nouveau droit</a:t>
            </a:r>
          </a:p>
          <a:p>
            <a:pPr lvl="1"/>
            <a:r>
              <a:rPr lang="fr-FR" dirty="0" smtClean="0"/>
              <a:t>Engager une réflexion et une étude d’impact sur un éventuel assouplissement des critères du RSA socle pour qu’il soit accessible aux jeunes dès 18 ans</a:t>
            </a:r>
          </a:p>
          <a:p>
            <a:pPr lvl="1"/>
            <a:r>
              <a:rPr lang="fr-FR" dirty="0" smtClean="0"/>
              <a:t>Rendre effectif le droit à la qualification et à la formation</a:t>
            </a:r>
          </a:p>
          <a:p>
            <a:pPr lvl="1"/>
            <a:endParaRPr lang="fr-FR" dirty="0" smtClean="0"/>
          </a:p>
          <a:p>
            <a:pPr lvl="2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>
                <a:solidFill>
                  <a:srgbClr val="FF0513"/>
                </a:solidFill>
                <a:sym typeface="Wingdings 3"/>
              </a:rPr>
              <a:t> </a:t>
            </a:r>
            <a:r>
              <a:rPr lang="fr-FR" sz="2800" b="1" dirty="0" smtClean="0">
                <a:sym typeface="Wingdings 3"/>
              </a:rPr>
              <a:t>P</a:t>
            </a:r>
            <a:r>
              <a:rPr lang="fr-FR" sz="2800" b="1" dirty="0" smtClean="0">
                <a:solidFill>
                  <a:srgbClr val="FF0513"/>
                </a:solidFill>
                <a:sym typeface="Wingdings 3"/>
              </a:rPr>
              <a:t>our un accès des jeunes à de nouveaux droits</a:t>
            </a:r>
            <a:endParaRPr lang="fr-FR" sz="2800" b="1" dirty="0">
              <a:solidFill>
                <a:srgbClr val="FF0513"/>
              </a:solidFill>
              <a:sym typeface="Wingdings 3"/>
            </a:endParaRP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0163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fr-FR" b="1" dirty="0" smtClean="0"/>
              <a:t>En matière de santé</a:t>
            </a:r>
          </a:p>
          <a:p>
            <a:pPr lvl="1"/>
            <a:r>
              <a:rPr lang="fr-FR" dirty="0" smtClean="0"/>
              <a:t>Renforcer la prévention, faire de la santé des jeunes une priorité de la stratégie nationale de santé,</a:t>
            </a:r>
          </a:p>
          <a:p>
            <a:pPr lvl="1"/>
            <a:r>
              <a:rPr lang="fr-FR" dirty="0" smtClean="0"/>
              <a:t>Faciliter l’accès à un professionnel de santé initiant une réflexion une réflexion pour assortir de droits propres les jeunes à partir de 16 ans dans le cadre d’un statut d’ayant droit autonome</a:t>
            </a:r>
          </a:p>
          <a:p>
            <a:pPr lvl="1"/>
            <a:endParaRPr lang="fr-FR" dirty="0" smtClean="0"/>
          </a:p>
          <a:p>
            <a:pPr lvl="2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sz="4000" b="1" dirty="0">
                <a:solidFill>
                  <a:srgbClr val="FF0513"/>
                </a:solidFill>
                <a:sym typeface="Wingdings 3"/>
              </a:rPr>
              <a:t> </a:t>
            </a:r>
            <a:r>
              <a:rPr lang="fr-FR" sz="4000" b="1" dirty="0" smtClean="0">
                <a:sym typeface="Wingdings 3"/>
              </a:rPr>
              <a:t>Étendre le champ de la protection sociale individuelle des jeunes et garantir l’effectivité de l’accès à ces droits</a:t>
            </a:r>
            <a:endParaRPr lang="fr-FR" sz="4000" b="1" dirty="0">
              <a:solidFill>
                <a:srgbClr val="FF0513"/>
              </a:solidFill>
              <a:sym typeface="Wingdings 3"/>
            </a:endParaRP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76028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r-FR" dirty="0" smtClean="0"/>
              <a:t>Améliorer l’efficacité des aides personnelles au logement</a:t>
            </a:r>
          </a:p>
          <a:p>
            <a:pPr lvl="1"/>
            <a:r>
              <a:rPr lang="fr-FR" dirty="0" smtClean="0"/>
              <a:t>Permettre le maintien du bénéfice des aides et du rattachement fiscal des parents</a:t>
            </a:r>
          </a:p>
          <a:p>
            <a:pPr lvl="1"/>
            <a:r>
              <a:rPr lang="fr-FR" dirty="0" smtClean="0"/>
              <a:t>Adapter l’offre du logement y compris dans le cadre de l’hébergement d’urgence</a:t>
            </a:r>
          </a:p>
          <a:p>
            <a:pPr lvl="1"/>
            <a:endParaRPr lang="fr-FR" dirty="0" smtClean="0"/>
          </a:p>
          <a:p>
            <a:pPr lvl="2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>
                <a:solidFill>
                  <a:srgbClr val="FF0513"/>
                </a:solidFill>
                <a:sym typeface="Wingdings 3"/>
              </a:rPr>
              <a:t> </a:t>
            </a:r>
            <a:r>
              <a:rPr lang="fr-FR" sz="2800" b="1" dirty="0" smtClean="0">
                <a:sym typeface="Wingdings 3"/>
              </a:rPr>
              <a:t>Le logement est la clé de l’accès à l’autonomie</a:t>
            </a:r>
            <a:endParaRPr lang="fr-FR" sz="2800" b="1" dirty="0">
              <a:solidFill>
                <a:srgbClr val="FF0513"/>
              </a:solidFill>
              <a:sym typeface="Wingdings 3"/>
            </a:endParaRP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7713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450" y="2211710"/>
            <a:ext cx="7488832" cy="2592288"/>
          </a:xfrm>
        </p:spPr>
        <p:txBody>
          <a:bodyPr>
            <a:normAutofit/>
          </a:bodyPr>
          <a:lstStyle/>
          <a:p>
            <a:pPr lvl="1"/>
            <a:endParaRPr lang="fr-FR" dirty="0" smtClean="0"/>
          </a:p>
          <a:p>
            <a:pPr lvl="2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1043782" y="1203597"/>
            <a:ext cx="7632674" cy="1008113"/>
          </a:xfrm>
        </p:spPr>
        <p:txBody>
          <a:bodyPr>
            <a:normAutofit fontScale="92500"/>
          </a:bodyPr>
          <a:lstStyle/>
          <a:p>
            <a:r>
              <a:rPr lang="fr-FR" b="1" dirty="0">
                <a:solidFill>
                  <a:srgbClr val="FF0513"/>
                </a:solidFill>
                <a:sym typeface="Wingdings 3"/>
              </a:rPr>
              <a:t> </a:t>
            </a:r>
            <a:r>
              <a:rPr lang="fr-FR" sz="2800" b="1" dirty="0" smtClean="0">
                <a:sym typeface="Wingdings 3"/>
              </a:rPr>
              <a:t>Pour une politique de jeunesse concertée réduisant le </a:t>
            </a:r>
            <a:r>
              <a:rPr lang="fr-FR" sz="2800" b="1" dirty="0" err="1" smtClean="0">
                <a:sym typeface="Wingdings 3"/>
              </a:rPr>
              <a:t>non-recours</a:t>
            </a:r>
            <a:r>
              <a:rPr lang="fr-FR" sz="2800" b="1" dirty="0" smtClean="0">
                <a:sym typeface="Wingdings 3"/>
              </a:rPr>
              <a:t> aux droits</a:t>
            </a:r>
            <a:endParaRPr lang="fr-FR" sz="2800" b="1" dirty="0">
              <a:solidFill>
                <a:srgbClr val="FF0513"/>
              </a:solidFill>
              <a:sym typeface="Wingdings 3"/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187450" y="2211710"/>
            <a:ext cx="7488832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80975" lvl="1">
              <a:spcBef>
                <a:spcPct val="20000"/>
              </a:spcBef>
              <a:defRPr/>
            </a:pPr>
            <a:r>
              <a:rPr lang="fr-FR" sz="3000" dirty="0" smtClean="0">
                <a:solidFill>
                  <a:prstClr val="black"/>
                </a:solidFill>
              </a:rPr>
              <a:t>La région doit être le chef de file de la coordination des politiques de jeunesse</a:t>
            </a:r>
          </a:p>
          <a:p>
            <a:pPr marL="180975" lvl="1">
              <a:spcBef>
                <a:spcPct val="20000"/>
              </a:spcBef>
              <a:defRPr/>
            </a:pPr>
            <a:r>
              <a:rPr lang="fr-FR" sz="3000" dirty="0" smtClean="0">
                <a:solidFill>
                  <a:prstClr val="black"/>
                </a:solidFill>
              </a:rPr>
              <a:t>Développer une coordination des acteurs territoriaux au niveau des bassins de vie</a:t>
            </a:r>
          </a:p>
          <a:p>
            <a:pPr marL="180975" lvl="1">
              <a:spcBef>
                <a:spcPct val="20000"/>
              </a:spcBef>
              <a:defRPr/>
            </a:pPr>
            <a:r>
              <a:rPr lang="fr-FR" sz="3000" dirty="0" smtClean="0">
                <a:solidFill>
                  <a:prstClr val="black"/>
                </a:solidFill>
              </a:rPr>
              <a:t>Assurer une représentation et une participation effectives des jeunes</a:t>
            </a:r>
          </a:p>
          <a:p>
            <a:pPr marL="180975" lvl="1">
              <a:spcBef>
                <a:spcPct val="20000"/>
              </a:spcBef>
              <a:defRPr/>
            </a:pPr>
            <a:endParaRPr lang="fr-FR" sz="2800" dirty="0" smtClean="0">
              <a:solidFill>
                <a:prstClr val="black"/>
              </a:solidFill>
            </a:endParaRPr>
          </a:p>
          <a:p>
            <a:pPr marL="447675" lvl="2" indent="-269875">
              <a:spcBef>
                <a:spcPct val="20000"/>
              </a:spcBef>
              <a:buClr>
                <a:srgbClr val="FF0513"/>
              </a:buClr>
              <a:buFont typeface="Arial" pitchFamily="34" charset="0"/>
              <a:buNone/>
              <a:defRPr/>
            </a:pPr>
            <a:endParaRPr lang="fr-FR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554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www.lecese.fr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2324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Assemblée plénière – </a:t>
            </a:r>
            <a:r>
              <a:rPr lang="fr-FR" dirty="0" smtClean="0"/>
              <a:t>25 </a:t>
            </a:r>
            <a:r>
              <a:rPr lang="fr-FR" dirty="0"/>
              <a:t>mars 2015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SÉCURISER LES PARCOURS D’INSERTION DES JEUNES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0"/>
          </p:nvPr>
        </p:nvPicPr>
        <p:blipFill>
          <a:blip r:embed="rId2" cstate="print"/>
          <a:srcRect l="536" r="536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4534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833426"/>
            <a:ext cx="7488832" cy="281584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fr-FR" dirty="0" smtClean="0"/>
              <a:t>Rappel des recommandations et des grandes orientations retenues</a:t>
            </a:r>
          </a:p>
          <a:p>
            <a:pPr lvl="1"/>
            <a:r>
              <a:rPr lang="fr-FR" sz="2400" dirty="0" smtClean="0"/>
              <a:t>Projet de clause d’impact jeunesse</a:t>
            </a:r>
          </a:p>
          <a:p>
            <a:pPr lvl="1"/>
            <a:r>
              <a:rPr lang="fr-FR" sz="2400" dirty="0" smtClean="0"/>
              <a:t>Nomination d’un délégué interministériel</a:t>
            </a:r>
          </a:p>
          <a:p>
            <a:pPr lvl="1"/>
            <a:r>
              <a:rPr lang="fr-FR" sz="2400" dirty="0" smtClean="0"/>
              <a:t>Relance des Comités interministériels à la jeunesse</a:t>
            </a:r>
          </a:p>
          <a:p>
            <a:pPr lvl="1"/>
            <a:r>
              <a:rPr lang="fr-FR" dirty="0" smtClean="0"/>
              <a:t>Des avancées en matière de concertation et de dialogue</a:t>
            </a:r>
            <a:endParaRPr lang="fr-FR" dirty="0"/>
          </a:p>
          <a:p>
            <a:pPr lvl="2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5" name="Espace réservé du texte 2"/>
          <p:cNvSpPr>
            <a:spLocks noGrp="1"/>
          </p:cNvSpPr>
          <p:nvPr>
            <p:ph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  <a:defRPr/>
            </a:lvl1pPr>
            <a:lvl2pPr marL="180975" indent="0">
              <a:buFontTx/>
              <a:buNone/>
              <a:defRPr baseline="0"/>
            </a:lvl2pPr>
            <a:lvl3pPr marL="447675" indent="-266700">
              <a:buClr>
                <a:srgbClr val="B93E3B"/>
              </a:buClr>
              <a:defRPr b="1"/>
            </a:lvl3pPr>
          </a:lstStyle>
          <a:p>
            <a:pPr marL="361950" indent="-361950" algn="l">
              <a:buClr>
                <a:schemeClr val="bg1">
                  <a:lumMod val="75000"/>
                </a:schemeClr>
              </a:buClr>
              <a:buFont typeface="Wingdings 3"/>
              <a:buChar char=""/>
            </a:pPr>
            <a:r>
              <a:rPr lang="fr-FR" sz="3200" b="1" baseline="0" dirty="0" smtClean="0">
                <a:sym typeface="Wingdings 3"/>
              </a:rPr>
              <a:t> </a:t>
            </a:r>
            <a:r>
              <a:rPr lang="fr-FR" sz="3200" b="1" dirty="0" smtClean="0">
                <a:sym typeface="Wingdings 3"/>
              </a:rPr>
              <a:t>La mise en œuvre des recommandations du CESE est inégale</a:t>
            </a:r>
          </a:p>
        </p:txBody>
      </p:sp>
    </p:spTree>
    <p:extLst>
      <p:ext uri="{BB962C8B-B14F-4D97-AF65-F5344CB8AC3E}">
        <p14:creationId xmlns="" xmlns:p14="http://schemas.microsoft.com/office/powerpoint/2010/main" val="20526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075638"/>
            <a:ext cx="7545656" cy="3800368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450" y="2211710"/>
            <a:ext cx="7488832" cy="2592288"/>
          </a:xfrm>
        </p:spPr>
        <p:txBody>
          <a:bodyPr>
            <a:normAutofit/>
          </a:bodyPr>
          <a:lstStyle/>
          <a:p>
            <a:pPr lvl="1"/>
            <a:endParaRPr lang="fr-FR" dirty="0" smtClean="0"/>
          </a:p>
          <a:p>
            <a:pPr lvl="2"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187450" y="2211710"/>
            <a:ext cx="748883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0975" lvl="1">
              <a:spcBef>
                <a:spcPct val="20000"/>
              </a:spcBef>
              <a:defRPr/>
            </a:pPr>
            <a:endParaRPr lang="fr-FR" sz="2800" dirty="0" smtClean="0">
              <a:solidFill>
                <a:prstClr val="black"/>
              </a:solidFill>
            </a:endParaRPr>
          </a:p>
          <a:p>
            <a:pPr marL="180975" lvl="1">
              <a:spcBef>
                <a:spcPct val="20000"/>
              </a:spcBef>
              <a:defRPr/>
            </a:pPr>
            <a:endParaRPr lang="fr-FR" sz="2800" dirty="0" smtClean="0">
              <a:solidFill>
                <a:prstClr val="black"/>
              </a:solidFill>
            </a:endParaRPr>
          </a:p>
          <a:p>
            <a:pPr marL="447675" lvl="2" indent="-269875">
              <a:spcBef>
                <a:spcPct val="20000"/>
              </a:spcBef>
              <a:buClr>
                <a:srgbClr val="FF0513"/>
              </a:buClr>
              <a:buFont typeface="Arial" pitchFamily="34" charset="0"/>
              <a:buNone/>
              <a:defRPr/>
            </a:pP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87450" y="65889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Enchevêtrement des dispositifs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08864" y="1923678"/>
            <a:ext cx="610808" cy="12241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fr-FR" sz="1200" b="1" dirty="0" smtClean="0">
                <a:solidFill>
                  <a:prstClr val="black"/>
                </a:solidFill>
              </a:rPr>
              <a:t>Emploi dans </a:t>
            </a:r>
            <a:br>
              <a:rPr lang="fr-FR" sz="1200" b="1" dirty="0" smtClean="0">
                <a:solidFill>
                  <a:prstClr val="black"/>
                </a:solidFill>
              </a:rPr>
            </a:br>
            <a:r>
              <a:rPr lang="fr-FR" sz="1200" b="1" dirty="0" smtClean="0">
                <a:solidFill>
                  <a:prstClr val="black"/>
                </a:solidFill>
              </a:rPr>
              <a:t>le secteur marchand hors alternance</a:t>
            </a:r>
            <a:endParaRPr lang="fr-FR" sz="1200" b="1" dirty="0">
              <a:solidFill>
                <a:prstClr val="black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90280" y="3162662"/>
            <a:ext cx="610808" cy="16413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fr-FR" sz="1200" b="1" dirty="0" smtClean="0">
                <a:solidFill>
                  <a:prstClr val="black"/>
                </a:solidFill>
              </a:rPr>
              <a:t>Emploi dans </a:t>
            </a:r>
            <a:br>
              <a:rPr lang="fr-FR" sz="1200" b="1" dirty="0" smtClean="0">
                <a:solidFill>
                  <a:prstClr val="black"/>
                </a:solidFill>
              </a:rPr>
            </a:br>
            <a:r>
              <a:rPr lang="fr-FR" sz="1200" b="1" dirty="0" smtClean="0">
                <a:solidFill>
                  <a:prstClr val="black"/>
                </a:solidFill>
              </a:rPr>
              <a:t>le secteur </a:t>
            </a:r>
            <a:br>
              <a:rPr lang="fr-FR" sz="1200" b="1" dirty="0" smtClean="0">
                <a:solidFill>
                  <a:prstClr val="black"/>
                </a:solidFill>
              </a:rPr>
            </a:br>
            <a:r>
              <a:rPr lang="fr-FR" sz="1200" b="1" dirty="0" smtClean="0">
                <a:solidFill>
                  <a:prstClr val="black"/>
                </a:solidFill>
              </a:rPr>
              <a:t>non  marchand</a:t>
            </a:r>
            <a:endParaRPr lang="fr-FR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350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27536"/>
            <a:ext cx="8224698" cy="432047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584691" y="627534"/>
            <a:ext cx="5451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FF0513"/>
                </a:solidFill>
              </a:rPr>
              <a:t>DISPOSITIFS ET DROITS OUVERTS AUX JEUNES ENTRE 18 ET 25 ANS</a:t>
            </a:r>
            <a:endParaRPr lang="fr-FR" sz="1600" b="1" dirty="0">
              <a:solidFill>
                <a:srgbClr val="FF0513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126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1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9" y="1152212"/>
            <a:ext cx="4881612" cy="3508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748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1619672" y="1983798"/>
            <a:ext cx="3257442" cy="1668071"/>
          </a:xfrm>
        </p:spPr>
        <p:txBody>
          <a:bodyPr>
            <a:normAutofit/>
          </a:bodyPr>
          <a:lstStyle/>
          <a:p>
            <a:pPr lvl="1"/>
            <a:r>
              <a:rPr lang="fr-FR" sz="2000" b="0" dirty="0" smtClean="0">
                <a:solidFill>
                  <a:prstClr val="black"/>
                </a:solidFill>
              </a:rPr>
              <a:t>Les conditions de vie des jeunes se dégradent et tous les indicateurs traduisent une situation plus que préoccupante</a:t>
            </a:r>
            <a:endParaRPr lang="fr-FR" sz="20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r-FR" b="1" dirty="0">
                <a:solidFill>
                  <a:srgbClr val="FF0513"/>
                </a:solidFill>
                <a:sym typeface="Wingdings 3"/>
              </a:rPr>
              <a:t> </a:t>
            </a:r>
            <a:r>
              <a:rPr lang="fr-FR" sz="2800" b="1" dirty="0" smtClean="0">
                <a:solidFill>
                  <a:srgbClr val="FF0513"/>
                </a:solidFill>
                <a:sym typeface="Wingdings 3"/>
              </a:rPr>
              <a:t>Des données alarmantes</a:t>
            </a:r>
            <a:endParaRPr lang="fr-FR" sz="2800" b="1" dirty="0">
              <a:solidFill>
                <a:srgbClr val="FF0513"/>
              </a:solidFill>
              <a:sym typeface="Wingdings 3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1" y="591250"/>
            <a:ext cx="2846590" cy="428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4629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635896" y="1059582"/>
            <a:ext cx="525658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 smtClean="0">
              <a:solidFill>
                <a:prstClr val="black"/>
              </a:solidFill>
            </a:endParaRPr>
          </a:p>
          <a:p>
            <a:r>
              <a:rPr lang="fr-FR" sz="2400" dirty="0" smtClean="0">
                <a:solidFill>
                  <a:prstClr val="black"/>
                </a:solidFill>
              </a:rPr>
              <a:t>Investir dans la jeunesse pour permettre à chaque jeune d’avoir confiance en l’avenir</a:t>
            </a:r>
          </a:p>
          <a:p>
            <a:endParaRPr lang="fr-FR" sz="2400" dirty="0" smtClean="0">
              <a:solidFill>
                <a:prstClr val="black"/>
              </a:solidFill>
            </a:endParaRPr>
          </a:p>
          <a:p>
            <a:endParaRPr lang="fr-FR" sz="2400" dirty="0" smtClean="0">
              <a:solidFill>
                <a:prstClr val="black"/>
              </a:solidFill>
            </a:endParaRPr>
          </a:p>
          <a:p>
            <a:r>
              <a:rPr lang="fr-FR" sz="2400" dirty="0" smtClean="0">
                <a:solidFill>
                  <a:prstClr val="black"/>
                </a:solidFill>
              </a:rPr>
              <a:t>Politiquement et financièrement, les jeunes doivent être une priorité</a:t>
            </a:r>
          </a:p>
          <a:p>
            <a:endParaRPr lang="fr-FR" dirty="0" smtClean="0">
              <a:solidFill>
                <a:prstClr val="black"/>
              </a:solidFill>
            </a:endParaRPr>
          </a:p>
          <a:p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50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 smtClean="0"/>
              <a:t>Première étape : le service public régional de l’orientation</a:t>
            </a:r>
          </a:p>
          <a:p>
            <a:pPr lvl="1"/>
            <a:r>
              <a:rPr lang="fr-FR" dirty="0" smtClean="0"/>
              <a:t>Seconde étape : le compléter par un service public de l’information et de l’accompagnement</a:t>
            </a:r>
            <a:endParaRPr lang="fr-FR" dirty="0"/>
          </a:p>
          <a:p>
            <a:pPr lvl="2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1043782" y="1203597"/>
            <a:ext cx="7632674" cy="93610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0513"/>
                </a:solidFill>
                <a:sym typeface="Wingdings 3"/>
              </a:rPr>
              <a:t> </a:t>
            </a:r>
            <a:r>
              <a:rPr lang="fr-FR" sz="3000" b="1" dirty="0" smtClean="0">
                <a:solidFill>
                  <a:srgbClr val="FF0513"/>
                </a:solidFill>
                <a:sym typeface="Wingdings 3"/>
              </a:rPr>
              <a:t>Les enjeux d’orientation</a:t>
            </a:r>
            <a:endParaRPr lang="fr-FR" sz="3000" b="1" dirty="0">
              <a:solidFill>
                <a:srgbClr val="FF0513"/>
              </a:solidFill>
              <a:sym typeface="Wingdings 3"/>
            </a:endParaRP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7179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2">
      <a:majorFont>
        <a:latin typeface="Myriad Pro Cond"/>
        <a:ea typeface=""/>
        <a:cs typeface=""/>
      </a:majorFont>
      <a:minorFont>
        <a:latin typeface="Myriad Pro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2654</TotalTime>
  <Words>427</Words>
  <Application>Microsoft Office PowerPoint</Application>
  <PresentationFormat>Affichage à l'écran (16:9)</PresentationFormat>
  <Paragraphs>48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1_Thème Office</vt:lpstr>
      <vt:lpstr>Assemblée plénière – 25 mars 2015</vt:lpstr>
      <vt:lpstr>Assemblée plénière – 25 mars 2015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Waldberg Céline</dc:creator>
  <cp:lastModifiedBy>atieby</cp:lastModifiedBy>
  <cp:revision>190</cp:revision>
  <cp:lastPrinted>2015-03-18T09:34:27Z</cp:lastPrinted>
  <dcterms:created xsi:type="dcterms:W3CDTF">2015-02-06T09:45:04Z</dcterms:created>
  <dcterms:modified xsi:type="dcterms:W3CDTF">2015-05-19T14:58:22Z</dcterms:modified>
</cp:coreProperties>
</file>