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80" r:id="rId3"/>
    <p:sldId id="259" r:id="rId4"/>
    <p:sldId id="261" r:id="rId5"/>
    <p:sldId id="265" r:id="rId6"/>
    <p:sldId id="271" r:id="rId7"/>
    <p:sldId id="277" r:id="rId8"/>
    <p:sldId id="279" r:id="rId9"/>
    <p:sldId id="282" r:id="rId10"/>
    <p:sldId id="286" r:id="rId11"/>
    <p:sldId id="278" r:id="rId12"/>
    <p:sldId id="281" r:id="rId13"/>
    <p:sldId id="287" r:id="rId1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08C"/>
    <a:srgbClr val="EA6649"/>
    <a:srgbClr val="EF5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70506" autoAdjust="0"/>
  </p:normalViewPr>
  <p:slideViewPr>
    <p:cSldViewPr>
      <p:cViewPr>
        <p:scale>
          <a:sx n="55" d="100"/>
          <a:sy n="55" d="100"/>
        </p:scale>
        <p:origin x="-1690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DFFFDC43-6F0F-4785-A4F4-0284F352C04C}" type="datetimeFigureOut">
              <a:rPr lang="fr-FR" smtClean="0"/>
              <a:t>27/03/2019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0A645B80-0ADC-4BAF-8EA3-DB3483C996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4973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31FB3CAB-050F-4729-B4D0-00317A883B74}" type="datetimeFigureOut">
              <a:rPr lang="fr-FR" smtClean="0"/>
              <a:t>27/03/2019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F05A3A8-405F-4012-8136-F4F5315731B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470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A3A8-405F-4012-8136-F4F5315731B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31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A3A8-405F-4012-8136-F4F5315731B7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31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A3A8-405F-4012-8136-F4F5315731B7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570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A3A8-405F-4012-8136-F4F5315731B7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4082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A3A8-405F-4012-8136-F4F5315731B7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6767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A3A8-405F-4012-8136-F4F5315731B7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1997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A3A8-405F-4012-8136-F4F5315731B7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3729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A3A8-405F-4012-8136-F4F5315731B7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31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608219"/>
            <a:ext cx="7772400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92888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b="1" baseline="0">
                <a:solidFill>
                  <a:srgbClr val="FA4E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/>
          <a:stretch/>
        </p:blipFill>
        <p:spPr>
          <a:xfrm>
            <a:off x="1" y="259275"/>
            <a:ext cx="827584" cy="15855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1" t="15228" r="15132" b="15224"/>
          <a:stretch/>
        </p:blipFill>
        <p:spPr>
          <a:xfrm>
            <a:off x="251520" y="116632"/>
            <a:ext cx="482801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1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199" cy="1138138"/>
          </a:xfrm>
          <a:ln>
            <a:noFill/>
          </a:ln>
        </p:spPr>
        <p:txBody>
          <a:bodyPr>
            <a:normAutofit/>
          </a:bodyPr>
          <a:lstStyle>
            <a:lvl1pPr>
              <a:defRPr sz="3600" b="1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68176"/>
            <a:ext cx="8363272" cy="458515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/>
          <a:stretch/>
        </p:blipFill>
        <p:spPr>
          <a:xfrm>
            <a:off x="1" y="259275"/>
            <a:ext cx="827584" cy="15855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1" t="15228" r="15132" b="15224"/>
          <a:stretch/>
        </p:blipFill>
        <p:spPr>
          <a:xfrm>
            <a:off x="251520" y="116632"/>
            <a:ext cx="482801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3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3793" y="1772816"/>
            <a:ext cx="8273007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CC5B-D657-4D4C-931C-B76BCCD3B2C7}" type="datetimeFigureOut">
              <a:rPr lang="fr-FR" smtClean="0"/>
              <a:t>27/03/2019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07F95-8F99-4F37-8837-7BADF8AE9D84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/>
          <a:stretch/>
        </p:blipFill>
        <p:spPr>
          <a:xfrm>
            <a:off x="1" y="6713"/>
            <a:ext cx="827584" cy="158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7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lidarites-actives.com/fr/nos-actualites/publication/numerique-et-inclusion-personnes-vivant-en-zone-rural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fenseurdesdroits.fr/fr/rapports/2019/01/dematerialisation-et-inegalites-dacces-aux-services-public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3240359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14508C"/>
                </a:solidFill>
              </a:rPr>
              <a:t>Réunion groupe </a:t>
            </a:r>
            <a:r>
              <a:rPr lang="fr-FR" sz="2400" dirty="0">
                <a:solidFill>
                  <a:srgbClr val="14508C"/>
                </a:solidFill>
              </a:rPr>
              <a:t>de travail « Indicateurs » de </a:t>
            </a:r>
            <a:r>
              <a:rPr lang="fr-FR" sz="2400" dirty="0" smtClean="0">
                <a:solidFill>
                  <a:srgbClr val="14508C"/>
                </a:solidFill>
              </a:rPr>
              <a:t>l’</a:t>
            </a:r>
            <a:r>
              <a:rPr lang="fr-FR" sz="2400" dirty="0" err="1" smtClean="0">
                <a:solidFill>
                  <a:srgbClr val="14508C"/>
                </a:solidFill>
              </a:rPr>
              <a:t>Onpes</a:t>
            </a:r>
            <a:r>
              <a:rPr lang="fr-FR" sz="2400" dirty="0" smtClean="0">
                <a:solidFill>
                  <a:srgbClr val="14508C"/>
                </a:solidFill>
              </a:rPr>
              <a:t> 				</a:t>
            </a:r>
            <a:r>
              <a:rPr lang="fr-FR" sz="1600" dirty="0" smtClean="0">
                <a:solidFill>
                  <a:srgbClr val="14508C"/>
                </a:solidFill>
              </a:rPr>
              <a:t>19/03/2019</a:t>
            </a:r>
            <a:r>
              <a:rPr lang="fr-FR" sz="2400" dirty="0">
                <a:solidFill>
                  <a:srgbClr val="14508C"/>
                </a:solidFill>
              </a:rPr>
              <a:t/>
            </a:r>
            <a:br>
              <a:rPr lang="fr-FR" sz="2400" dirty="0">
                <a:solidFill>
                  <a:srgbClr val="14508C"/>
                </a:solidFill>
              </a:rPr>
            </a:br>
            <a:r>
              <a:rPr lang="fr-FR" sz="3600" dirty="0" smtClean="0">
                <a:solidFill>
                  <a:srgbClr val="14508C"/>
                </a:solidFill>
              </a:rPr>
              <a:t/>
            </a:r>
            <a:br>
              <a:rPr lang="fr-FR" sz="3600" dirty="0" smtClean="0">
                <a:solidFill>
                  <a:srgbClr val="14508C"/>
                </a:solidFill>
              </a:rPr>
            </a:br>
            <a:r>
              <a:rPr lang="fr-FR" sz="3600" dirty="0" smtClean="0">
                <a:solidFill>
                  <a:srgbClr val="14508C"/>
                </a:solidFill>
              </a:rPr>
              <a:t>Fracture numérique: </a:t>
            </a:r>
            <a:r>
              <a:rPr lang="fr-FR" sz="3200" dirty="0" smtClean="0">
                <a:solidFill>
                  <a:srgbClr val="14508C"/>
                </a:solidFill>
              </a:rPr>
              <a:t>Apports Secours Catholique-Caritas France</a:t>
            </a:r>
            <a:endParaRPr lang="fr-FR" sz="3200" dirty="0">
              <a:solidFill>
                <a:srgbClr val="14508C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4412704"/>
            <a:ext cx="7992888" cy="1752600"/>
          </a:xfrm>
        </p:spPr>
        <p:txBody>
          <a:bodyPr>
            <a:normAutofit/>
          </a:bodyPr>
          <a:lstStyle/>
          <a:p>
            <a:r>
              <a:rPr lang="fr-FR" dirty="0" smtClean="0"/>
              <a:t>Enquête sur la protection sociale</a:t>
            </a:r>
          </a:p>
          <a:p>
            <a:endParaRPr lang="fr-FR" dirty="0"/>
          </a:p>
          <a:p>
            <a:r>
              <a:rPr lang="fr-FR" dirty="0" smtClean="0"/>
              <a:t>Remontées du terrain</a:t>
            </a:r>
          </a:p>
        </p:txBody>
      </p:sp>
    </p:spTree>
    <p:extLst>
      <p:ext uri="{BB962C8B-B14F-4D97-AF65-F5344CB8AC3E}">
        <p14:creationId xmlns:p14="http://schemas.microsoft.com/office/powerpoint/2010/main" val="20083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0" dirty="0">
                <a:solidFill>
                  <a:srgbClr val="1F497D"/>
                </a:solidFill>
                <a:ea typeface="+mn-ea"/>
                <a:cs typeface="+mn-cs"/>
              </a:rPr>
              <a:t>Sollicitation de </a:t>
            </a:r>
            <a:r>
              <a:rPr lang="fr-FR" sz="3200" b="0" dirty="0" smtClean="0">
                <a:solidFill>
                  <a:srgbClr val="1F497D"/>
                </a:solidFill>
                <a:ea typeface="+mn-ea"/>
                <a:cs typeface="+mn-cs"/>
              </a:rPr>
              <a:t>l’</a:t>
            </a:r>
            <a:r>
              <a:rPr lang="fr-FR" sz="3200" dirty="0" smtClean="0">
                <a:solidFill>
                  <a:srgbClr val="1F497D"/>
                </a:solidFill>
                <a:ea typeface="+mn-ea"/>
                <a:cs typeface="+mn-cs"/>
              </a:rPr>
              <a:t>ANSA </a:t>
            </a:r>
            <a:r>
              <a:rPr lang="fr-FR" sz="3200" b="0" dirty="0" smtClean="0">
                <a:solidFill>
                  <a:srgbClr val="1F497D"/>
                </a:solidFill>
                <a:ea typeface="+mn-ea"/>
                <a:cs typeface="+mn-cs"/>
              </a:rPr>
              <a:t>pour son Labo « </a:t>
            </a:r>
            <a:r>
              <a:rPr lang="fr-FR" sz="3200" i="1" dirty="0" smtClean="0">
                <a:solidFill>
                  <a:srgbClr val="1F497D"/>
                </a:solidFill>
                <a:ea typeface="+mn-ea"/>
                <a:cs typeface="+mn-cs"/>
              </a:rPr>
              <a:t>Numérique et inclusion</a:t>
            </a:r>
            <a:r>
              <a:rPr lang="fr-FR" sz="3200" b="0" i="1" dirty="0" smtClean="0">
                <a:solidFill>
                  <a:srgbClr val="1F497D"/>
                </a:solidFill>
                <a:ea typeface="+mn-ea"/>
                <a:cs typeface="+mn-cs"/>
              </a:rPr>
              <a:t> </a:t>
            </a:r>
            <a:r>
              <a:rPr lang="fr-FR" sz="3200" b="0" dirty="0" smtClean="0">
                <a:solidFill>
                  <a:srgbClr val="1F497D"/>
                </a:solidFill>
                <a:ea typeface="+mn-ea"/>
                <a:cs typeface="+mn-cs"/>
              </a:rPr>
              <a:t>»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Groupe </a:t>
            </a:r>
            <a:r>
              <a:rPr lang="fr-FR" i="1" dirty="0" smtClean="0"/>
              <a:t>Culture et détente du SCCF </a:t>
            </a:r>
            <a:r>
              <a:rPr lang="fr-FR" dirty="0" smtClean="0"/>
              <a:t>de Moissac (82) </a:t>
            </a:r>
            <a:endParaRPr lang="fr-FR" dirty="0"/>
          </a:p>
          <a:p>
            <a:pPr lvl="1"/>
            <a:r>
              <a:rPr lang="fr-FR" dirty="0"/>
              <a:t>C</a:t>
            </a:r>
            <a:r>
              <a:rPr lang="fr-FR" dirty="0" smtClean="0"/>
              <a:t>hoisi comme focus groupe «  Personnes vivant en zone rurale »</a:t>
            </a:r>
          </a:p>
          <a:p>
            <a:pPr lvl="1"/>
            <a:r>
              <a:rPr lang="fr-FR" dirty="0" smtClean="0"/>
              <a:t>Deux de ses membres au CNLE</a:t>
            </a:r>
          </a:p>
          <a:p>
            <a:pPr lvl="1"/>
            <a:r>
              <a:rPr lang="fr-FR" dirty="0" smtClean="0"/>
              <a:t>Ce groupe contribue à notre réflexion</a:t>
            </a:r>
          </a:p>
          <a:p>
            <a:pPr marL="0" indent="0">
              <a:buNone/>
            </a:pPr>
            <a:endParaRPr lang="fr-FR" sz="2200" dirty="0" smtClean="0">
              <a:hlinkClick r:id="rId2"/>
            </a:endParaRPr>
          </a:p>
          <a:p>
            <a:pPr marL="0" indent="0">
              <a:buNone/>
            </a:pPr>
            <a:r>
              <a:rPr lang="fr-FR" sz="2200" dirty="0" smtClean="0">
                <a:hlinkClick r:id="rId2"/>
              </a:rPr>
              <a:t>https</a:t>
            </a:r>
            <a:r>
              <a:rPr lang="fr-FR" sz="2200" dirty="0">
                <a:hlinkClick r:id="rId2"/>
              </a:rPr>
              <a:t>://www.solidarites-actives.com/fr/nos-actualites/publication/numerique-et-inclusion-personnes-vivant-en-zone-rurale</a:t>
            </a:r>
            <a:r>
              <a:rPr lang="fr-FR" sz="2200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12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150 débats locaux dans le cadre du « Grand Débat National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La première des 6 grandes préoccupations évoquées concerne la difficulté d’accéder à ses droits, notamment en raison de la fracture numérique : 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Dématérialisation mal maitrisée</a:t>
            </a:r>
          </a:p>
          <a:p>
            <a:pPr lvl="1"/>
            <a:r>
              <a:rPr lang="fr-FR" dirty="0" smtClean="0"/>
              <a:t>Coût des équipements et des abonnements</a:t>
            </a:r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r>
              <a:rPr lang="fr-FR" b="1" i="1" dirty="0" smtClean="0"/>
              <a:t>Tout ce qui se dit là, il faut que ça remonte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12188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Tentative de sensibilisation</a:t>
            </a:r>
            <a:br>
              <a:rPr lang="fr-FR" dirty="0" smtClean="0"/>
            </a:br>
            <a:r>
              <a:rPr lang="fr-FR" dirty="0" smtClean="0"/>
              <a:t>en Ile et Vilaine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 smtClean="0"/>
              <a:t>Rencontres Secours </a:t>
            </a:r>
            <a:r>
              <a:rPr lang="fr-FR" sz="2400" dirty="0"/>
              <a:t>Catholique / ATD ¼ Monde  - Conseil départemental 35- CAF- CPAM – </a:t>
            </a:r>
            <a:r>
              <a:rPr lang="fr-FR" sz="2400" dirty="0" smtClean="0"/>
              <a:t>UDCCAS amorcées en juin 2017</a:t>
            </a:r>
          </a:p>
          <a:p>
            <a:pPr marL="0" indent="0">
              <a:buNone/>
            </a:pPr>
            <a:r>
              <a:rPr lang="fr-FR" sz="2000" b="1" dirty="0" smtClean="0"/>
              <a:t>3 </a:t>
            </a:r>
            <a:r>
              <a:rPr lang="fr-FR" sz="2000" b="1" dirty="0"/>
              <a:t>questions évoquées</a:t>
            </a:r>
            <a:r>
              <a:rPr lang="fr-FR" sz="2000" dirty="0"/>
              <a:t>: </a:t>
            </a:r>
            <a:endParaRPr lang="fr-FR" sz="2000" dirty="0" smtClean="0"/>
          </a:p>
          <a:p>
            <a:r>
              <a:rPr lang="fr-FR" sz="2000" dirty="0" smtClean="0"/>
              <a:t>1</a:t>
            </a:r>
            <a:r>
              <a:rPr lang="fr-FR" sz="2000" dirty="0"/>
              <a:t>. Est-ce que j’utilise internet ? Pour faire quoi ?</a:t>
            </a:r>
          </a:p>
          <a:p>
            <a:r>
              <a:rPr lang="fr-FR" sz="2000" dirty="0"/>
              <a:t>2. Est-ce que j’utilise internet pour mes démarches administratives ? Oui ou non, pourquoi ? </a:t>
            </a:r>
          </a:p>
          <a:p>
            <a:r>
              <a:rPr lang="fr-FR" sz="2000" dirty="0"/>
              <a:t>3- De quoi aurais-je besoin pour faciliter mon utilisation d’internet ? Quelles propositions pour faciliter l’utilisation d’internet par le plus grand nombre ?</a:t>
            </a:r>
          </a:p>
          <a:p>
            <a:pPr marL="0" indent="0">
              <a:buNone/>
            </a:pPr>
            <a:r>
              <a:rPr lang="fr-FR" sz="2000" dirty="0"/>
              <a:t>D</a:t>
            </a:r>
            <a:r>
              <a:rPr lang="fr-FR" sz="2000" dirty="0" smtClean="0"/>
              <a:t>evant </a:t>
            </a:r>
            <a:r>
              <a:rPr lang="fr-FR" sz="2000" dirty="0"/>
              <a:t>un écran, la compréhension des logiques de calcul devient plus difficile, sans contact humain pour échanger sur les conséquences d’une erreur de saisie</a:t>
            </a:r>
            <a:r>
              <a:rPr lang="fr-FR" sz="2000" dirty="0" smtClean="0"/>
              <a:t>.</a:t>
            </a:r>
          </a:p>
          <a:p>
            <a:pPr marL="0" indent="0">
              <a:buNone/>
            </a:pPr>
            <a:endParaRPr lang="fr-FR" sz="2000" dirty="0"/>
          </a:p>
          <a:p>
            <a:endParaRPr lang="fr-FR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580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Convergence avec </a:t>
            </a:r>
            <a:br>
              <a:rPr lang="fr-FR" dirty="0" smtClean="0"/>
            </a:br>
            <a:r>
              <a:rPr lang="fr-FR" dirty="0" smtClean="0"/>
              <a:t>des </a:t>
            </a:r>
            <a:r>
              <a:rPr lang="fr-FR" dirty="0"/>
              <a:t>r</a:t>
            </a:r>
            <a:r>
              <a:rPr lang="fr-FR" dirty="0" smtClean="0"/>
              <a:t>apports institutionnels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du Défenseurs des Droits, notamment le </a:t>
            </a:r>
            <a:r>
              <a:rPr lang="fr-FR" dirty="0">
                <a:solidFill>
                  <a:srgbClr val="71716E"/>
                </a:solidFill>
                <a:latin typeface="Aileron"/>
              </a:rPr>
              <a:t>14 Janvier 2019</a:t>
            </a:r>
            <a:r>
              <a:rPr lang="fr-FR" dirty="0" smtClean="0"/>
              <a:t> </a:t>
            </a:r>
            <a:r>
              <a:rPr lang="fr-FR" sz="2600" i="1" cap="all" dirty="0">
                <a:solidFill>
                  <a:srgbClr val="1E274A"/>
                </a:solidFill>
                <a:latin typeface="Aileron"/>
              </a:rPr>
              <a:t>DÉMATÉRIALISATION ET INÉGALITÉS D'ACCÈS AUX SERVICES </a:t>
            </a:r>
            <a:r>
              <a:rPr lang="fr-FR" sz="2600" i="1" cap="all" dirty="0" smtClean="0">
                <a:solidFill>
                  <a:srgbClr val="1E274A"/>
                </a:solidFill>
                <a:latin typeface="Aileron"/>
              </a:rPr>
              <a:t>PUBLICS </a:t>
            </a:r>
            <a:r>
              <a:rPr lang="fr-FR" sz="1300" cap="all" dirty="0">
                <a:solidFill>
                  <a:srgbClr val="1E274A"/>
                </a:solidFill>
                <a:latin typeface="Aileron"/>
              </a:rPr>
              <a:t>(</a:t>
            </a:r>
            <a:r>
              <a:rPr lang="fr-FR" sz="1500" cap="all" dirty="0">
                <a:solidFill>
                  <a:srgbClr val="1E274A"/>
                </a:solidFill>
                <a:latin typeface="Aileron"/>
                <a:hlinkClick r:id="rId2"/>
              </a:rPr>
              <a:t>https://</a:t>
            </a:r>
            <a:r>
              <a:rPr lang="fr-FR" sz="1500" cap="all" dirty="0" smtClean="0">
                <a:solidFill>
                  <a:srgbClr val="1E274A"/>
                </a:solidFill>
                <a:latin typeface="Aileron"/>
                <a:hlinkClick r:id="rId2"/>
              </a:rPr>
              <a:t>www.defenseurdesdroits.fr/fr/rapports/2019/01/dematerialisation-et-inegalites-dacces-aux-services-publics</a:t>
            </a:r>
            <a:r>
              <a:rPr lang="fr-FR" sz="1500" cap="all" dirty="0" smtClean="0">
                <a:solidFill>
                  <a:srgbClr val="1E274A"/>
                </a:solidFill>
                <a:latin typeface="Aileron"/>
              </a:rPr>
              <a:t>) </a:t>
            </a:r>
            <a:endParaRPr lang="fr-FR" sz="1500" cap="all" dirty="0">
              <a:solidFill>
                <a:srgbClr val="1E274A"/>
              </a:solidFill>
              <a:latin typeface="Aileron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86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2540496"/>
            <a:ext cx="7992888" cy="1752600"/>
          </a:xfrm>
        </p:spPr>
        <p:txBody>
          <a:bodyPr>
            <a:normAutofit fontScale="92500"/>
          </a:bodyPr>
          <a:lstStyle/>
          <a:p>
            <a:r>
              <a:rPr lang="fr-FR" sz="4400" dirty="0" err="1" smtClean="0"/>
              <a:t>En-quête</a:t>
            </a:r>
            <a:r>
              <a:rPr lang="fr-FR" sz="4400" dirty="0"/>
              <a:t> </a:t>
            </a:r>
            <a:r>
              <a:rPr lang="fr-FR" sz="4400" dirty="0" smtClean="0"/>
              <a:t>d’un protection sociale solidaire</a:t>
            </a:r>
          </a:p>
        </p:txBody>
      </p:sp>
    </p:spTree>
    <p:extLst>
      <p:ext uri="{BB962C8B-B14F-4D97-AF65-F5344CB8AC3E}">
        <p14:creationId xmlns:p14="http://schemas.microsoft.com/office/powerpoint/2010/main" val="21208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14508C"/>
                </a:solidFill>
              </a:rPr>
              <a:t>Construction de l’enquête sur la protection sociale</a:t>
            </a:r>
            <a:endParaRPr lang="fr-FR" dirty="0">
              <a:solidFill>
                <a:srgbClr val="14508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3000" dirty="0" smtClean="0">
                <a:solidFill>
                  <a:srgbClr val="14508C"/>
                </a:solidFill>
              </a:rPr>
              <a:t>Basée sur les travaux effectués par les membres du Collectif pour une protection sociale solidaire depuis 3 ans</a:t>
            </a:r>
          </a:p>
          <a:p>
            <a:endParaRPr lang="fr-FR" sz="3000" dirty="0">
              <a:solidFill>
                <a:srgbClr val="14508C"/>
              </a:solidFill>
            </a:endParaRPr>
          </a:p>
          <a:p>
            <a:r>
              <a:rPr lang="fr-FR" sz="3000" dirty="0" smtClean="0">
                <a:solidFill>
                  <a:srgbClr val="14508C"/>
                </a:solidFill>
              </a:rPr>
              <a:t>Construite avec la participation de différents acteurs de la démarche</a:t>
            </a:r>
          </a:p>
          <a:p>
            <a:endParaRPr lang="fr-FR" sz="3000" dirty="0">
              <a:solidFill>
                <a:srgbClr val="14508C"/>
              </a:solidFill>
            </a:endParaRPr>
          </a:p>
          <a:p>
            <a:r>
              <a:rPr lang="fr-FR" sz="3000" dirty="0" smtClean="0">
                <a:solidFill>
                  <a:srgbClr val="14508C"/>
                </a:solidFill>
              </a:rPr>
              <a:t>Deux parties: </a:t>
            </a:r>
          </a:p>
          <a:p>
            <a:pPr marL="1371600" lvl="2" indent="-514350">
              <a:buAutoNum type="arabicParenR"/>
            </a:pPr>
            <a:r>
              <a:rPr lang="fr-FR" sz="3000" dirty="0" smtClean="0">
                <a:solidFill>
                  <a:srgbClr val="14508C"/>
                </a:solidFill>
              </a:rPr>
              <a:t>Vécu de la protection sociale et contributions à la société</a:t>
            </a:r>
          </a:p>
          <a:p>
            <a:pPr marL="1371600" lvl="2" indent="-514350">
              <a:buAutoNum type="arabicParenR"/>
            </a:pPr>
            <a:r>
              <a:rPr lang="fr-FR" sz="3000" dirty="0" smtClean="0">
                <a:solidFill>
                  <a:srgbClr val="14508C"/>
                </a:solidFill>
              </a:rPr>
              <a:t>Récits d’histoires et avis sur l’état de la protection sociale</a:t>
            </a:r>
            <a:endParaRPr lang="fr-FR" sz="3000" dirty="0">
              <a:solidFill>
                <a:srgbClr val="145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4508C"/>
                </a:solidFill>
              </a:rPr>
              <a:t>Profil des 3 300 répondants</a:t>
            </a:r>
            <a:endParaRPr lang="fr-FR" dirty="0">
              <a:solidFill>
                <a:srgbClr val="14508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968551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14508C"/>
                </a:solidFill>
              </a:rPr>
              <a:t>3</a:t>
            </a:r>
            <a:r>
              <a:rPr lang="fr-FR" dirty="0" smtClean="0">
                <a:solidFill>
                  <a:srgbClr val="14508C"/>
                </a:solidFill>
              </a:rPr>
              <a:t> sous populations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7" t="17838" r="5676" b="29538"/>
          <a:stretch/>
        </p:blipFill>
        <p:spPr bwMode="auto">
          <a:xfrm>
            <a:off x="755576" y="2132856"/>
            <a:ext cx="790851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0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14508C"/>
                </a:solidFill>
              </a:rPr>
              <a:t>Poids des démarches plus lourd pour les plus pauvres</a:t>
            </a:r>
            <a:endParaRPr lang="fr-FR" dirty="0">
              <a:solidFill>
                <a:srgbClr val="14508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968551"/>
          </a:xfrm>
        </p:spPr>
        <p:txBody>
          <a:bodyPr/>
          <a:lstStyle/>
          <a:p>
            <a:pPr marL="0" indent="0">
              <a:buNone/>
            </a:pPr>
            <a:endParaRPr lang="fr-FR" sz="1000" dirty="0" smtClean="0">
              <a:solidFill>
                <a:srgbClr val="14508C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rgbClr val="14508C"/>
                </a:solidFill>
              </a:rPr>
              <a:t>Pour</a:t>
            </a:r>
            <a:r>
              <a:rPr lang="fr-FR" sz="2800" b="1" dirty="0" smtClean="0">
                <a:solidFill>
                  <a:srgbClr val="14508C"/>
                </a:solidFill>
              </a:rPr>
              <a:t> 6</a:t>
            </a:r>
            <a:r>
              <a:rPr lang="fr-FR" sz="2800" dirty="0" smtClean="0">
                <a:solidFill>
                  <a:srgbClr val="14508C"/>
                </a:solidFill>
              </a:rPr>
              <a:t> répondants sur </a:t>
            </a:r>
            <a:r>
              <a:rPr lang="fr-FR" sz="2800" b="1" dirty="0" smtClean="0">
                <a:solidFill>
                  <a:srgbClr val="14508C"/>
                </a:solidFill>
              </a:rPr>
              <a:t>10</a:t>
            </a:r>
            <a:r>
              <a:rPr lang="fr-FR" sz="2800" dirty="0" smtClean="0">
                <a:solidFill>
                  <a:srgbClr val="14508C"/>
                </a:solidFill>
              </a:rPr>
              <a:t> d’un niveau de vie de moins de 1000 €, l’ensemble de la démarche administrative a été difficile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9144000" cy="22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14508C"/>
                </a:solidFill>
              </a:rPr>
              <a:t>Internet et démarches administratives</a:t>
            </a:r>
            <a:endParaRPr lang="fr-FR" dirty="0">
              <a:solidFill>
                <a:srgbClr val="14508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968551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14508C"/>
                </a:solidFill>
              </a:rPr>
              <a:t>   89% </a:t>
            </a:r>
            <a:r>
              <a:rPr lang="fr-FR" sz="2800" dirty="0" smtClean="0">
                <a:solidFill>
                  <a:srgbClr val="14508C"/>
                </a:solidFill>
              </a:rPr>
              <a:t>des répondants ont accès à internet C’est le cas de </a:t>
            </a:r>
            <a:r>
              <a:rPr lang="fr-FR" sz="2800" b="1" dirty="0" smtClean="0">
                <a:solidFill>
                  <a:srgbClr val="14508C"/>
                </a:solidFill>
              </a:rPr>
              <a:t>78% </a:t>
            </a:r>
            <a:r>
              <a:rPr lang="fr-FR" sz="2800" dirty="0" smtClean="0">
                <a:solidFill>
                  <a:srgbClr val="14508C"/>
                </a:solidFill>
              </a:rPr>
              <a:t>des répondants sous le seuil de pauvreté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" b="2441"/>
          <a:stretch/>
        </p:blipFill>
        <p:spPr>
          <a:xfrm>
            <a:off x="1973014" y="2924944"/>
            <a:ext cx="706348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14508C"/>
                </a:solidFill>
              </a:rPr>
              <a:t>Situations non prévues par les administrations</a:t>
            </a:r>
            <a:endParaRPr lang="fr-FR" dirty="0">
              <a:solidFill>
                <a:srgbClr val="14508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21829" y="1844824"/>
            <a:ext cx="3042659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3000" dirty="0" smtClean="0">
                <a:solidFill>
                  <a:srgbClr val="14508C"/>
                </a:solidFill>
              </a:rPr>
              <a:t>Pour</a:t>
            </a:r>
            <a:r>
              <a:rPr lang="fr-FR" sz="3000" b="1" dirty="0" smtClean="0">
                <a:solidFill>
                  <a:srgbClr val="14508C"/>
                </a:solidFill>
              </a:rPr>
              <a:t> 51%</a:t>
            </a:r>
            <a:r>
              <a:rPr lang="fr-FR" sz="3000" dirty="0" smtClean="0">
                <a:solidFill>
                  <a:srgbClr val="14508C"/>
                </a:solidFill>
              </a:rPr>
              <a:t>:</a:t>
            </a:r>
            <a:r>
              <a:rPr lang="fr-FR" sz="3000" b="1" dirty="0" smtClean="0">
                <a:solidFill>
                  <a:srgbClr val="14508C"/>
                </a:solidFill>
              </a:rPr>
              <a:t>  </a:t>
            </a:r>
            <a:r>
              <a:rPr lang="fr-FR" sz="2600" dirty="0" smtClean="0">
                <a:solidFill>
                  <a:srgbClr val="14508C"/>
                </a:solidFill>
              </a:rPr>
              <a:t>renvoi d’un service à un autre</a:t>
            </a:r>
          </a:p>
          <a:p>
            <a:pPr marL="0" indent="0">
              <a:buNone/>
            </a:pPr>
            <a:endParaRPr lang="fr-FR" sz="1200" dirty="0" smtClean="0">
              <a:solidFill>
                <a:srgbClr val="14508C"/>
              </a:solidFill>
            </a:endParaRPr>
          </a:p>
          <a:p>
            <a:pPr marL="0" indent="0">
              <a:buNone/>
            </a:pPr>
            <a:r>
              <a:rPr lang="fr-FR" sz="3000" dirty="0" smtClean="0">
                <a:solidFill>
                  <a:srgbClr val="14508C"/>
                </a:solidFill>
              </a:rPr>
              <a:t>Pour</a:t>
            </a:r>
            <a:r>
              <a:rPr lang="fr-FR" sz="3000" b="1" dirty="0" smtClean="0">
                <a:solidFill>
                  <a:srgbClr val="14508C"/>
                </a:solidFill>
              </a:rPr>
              <a:t> 46%</a:t>
            </a:r>
            <a:r>
              <a:rPr lang="fr-FR" sz="3000" dirty="0" smtClean="0">
                <a:solidFill>
                  <a:srgbClr val="14508C"/>
                </a:solidFill>
              </a:rPr>
              <a:t>:</a:t>
            </a:r>
            <a:r>
              <a:rPr lang="fr-FR" sz="3000" b="1" dirty="0" smtClean="0">
                <a:solidFill>
                  <a:srgbClr val="14508C"/>
                </a:solidFill>
              </a:rPr>
              <a:t> </a:t>
            </a:r>
            <a:r>
              <a:rPr lang="fr-FR" sz="2600" dirty="0" smtClean="0">
                <a:solidFill>
                  <a:srgbClr val="14508C"/>
                </a:solidFill>
              </a:rPr>
              <a:t>délai de réponse très important</a:t>
            </a:r>
          </a:p>
          <a:p>
            <a:pPr marL="0" indent="0">
              <a:buNone/>
            </a:pPr>
            <a:endParaRPr lang="fr-FR" sz="1200" dirty="0" smtClean="0">
              <a:solidFill>
                <a:srgbClr val="14508C"/>
              </a:solidFill>
            </a:endParaRPr>
          </a:p>
          <a:p>
            <a:pPr marL="0" indent="0">
              <a:buNone/>
            </a:pPr>
            <a:r>
              <a:rPr lang="fr-FR" sz="3000" dirty="0">
                <a:solidFill>
                  <a:srgbClr val="14508C"/>
                </a:solidFill>
              </a:rPr>
              <a:t>Pour</a:t>
            </a:r>
            <a:r>
              <a:rPr lang="fr-FR" sz="3000" b="1" dirty="0">
                <a:solidFill>
                  <a:srgbClr val="14508C"/>
                </a:solidFill>
              </a:rPr>
              <a:t> </a:t>
            </a:r>
            <a:r>
              <a:rPr lang="fr-FR" sz="3000" b="1" dirty="0" smtClean="0">
                <a:solidFill>
                  <a:srgbClr val="14508C"/>
                </a:solidFill>
              </a:rPr>
              <a:t>38%</a:t>
            </a:r>
            <a:r>
              <a:rPr lang="fr-FR" sz="3000" dirty="0" smtClean="0">
                <a:solidFill>
                  <a:srgbClr val="14508C"/>
                </a:solidFill>
              </a:rPr>
              <a:t>: </a:t>
            </a:r>
            <a:r>
              <a:rPr lang="fr-FR" sz="2600" dirty="0" smtClean="0">
                <a:solidFill>
                  <a:srgbClr val="14508C"/>
                </a:solidFill>
              </a:rPr>
              <a:t>difficultés pour avoir un rdv</a:t>
            </a:r>
          </a:p>
          <a:p>
            <a:pPr marL="0" indent="0">
              <a:buNone/>
            </a:pPr>
            <a:endParaRPr lang="fr-FR" sz="1200" dirty="0" smtClean="0">
              <a:solidFill>
                <a:srgbClr val="14508C"/>
              </a:solidFill>
            </a:endParaRPr>
          </a:p>
          <a:p>
            <a:pPr marL="0" indent="0">
              <a:buNone/>
            </a:pPr>
            <a:r>
              <a:rPr lang="fr-FR" sz="3000" dirty="0" smtClean="0">
                <a:solidFill>
                  <a:srgbClr val="14508C"/>
                </a:solidFill>
              </a:rPr>
              <a:t>Pour </a:t>
            </a:r>
            <a:r>
              <a:rPr lang="fr-FR" sz="3000" b="1" dirty="0" smtClean="0">
                <a:solidFill>
                  <a:srgbClr val="14508C"/>
                </a:solidFill>
              </a:rPr>
              <a:t>25% : </a:t>
            </a:r>
            <a:r>
              <a:rPr lang="fr-FR" sz="3000" dirty="0" smtClean="0">
                <a:solidFill>
                  <a:srgbClr val="14508C"/>
                </a:solidFill>
              </a:rPr>
              <a:t>pas d’accès à internet</a:t>
            </a:r>
            <a:endParaRPr lang="fr-FR" sz="3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" t="2293" r="56886" b="60110"/>
          <a:stretch/>
        </p:blipFill>
        <p:spPr>
          <a:xfrm>
            <a:off x="107504" y="1928818"/>
            <a:ext cx="5814325" cy="380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2756520"/>
            <a:ext cx="7992888" cy="175260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Remontées du terrain</a:t>
            </a:r>
          </a:p>
        </p:txBody>
      </p:sp>
    </p:spTree>
    <p:extLst>
      <p:ext uri="{BB962C8B-B14F-4D97-AF65-F5344CB8AC3E}">
        <p14:creationId xmlns:p14="http://schemas.microsoft.com/office/powerpoint/2010/main" val="29856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199" cy="1498178"/>
          </a:xfrm>
        </p:spPr>
        <p:txBody>
          <a:bodyPr>
            <a:normAutofit/>
          </a:bodyPr>
          <a:lstStyle/>
          <a:p>
            <a:r>
              <a:rPr lang="fr-FR" dirty="0" smtClean="0"/>
              <a:t>Deux rencontres nationales de groupes  </a:t>
            </a:r>
            <a:r>
              <a:rPr lang="fr-FR" sz="2200" dirty="0" smtClean="0"/>
              <a:t>août 2017 février 2018</a:t>
            </a:r>
            <a:endParaRPr lang="fr-FR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3800" dirty="0" smtClean="0"/>
              <a:t>Parmi les thèmes émergents : </a:t>
            </a:r>
            <a:r>
              <a:rPr lang="fr-FR" sz="3800" i="1" dirty="0" smtClean="0"/>
              <a:t>les inégalités par rapport aux fractures numériques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/>
                <a:ea typeface="Calibri"/>
                <a:cs typeface="Arial"/>
              </a:rPr>
              <a:t>C</a:t>
            </a:r>
            <a:r>
              <a:rPr lang="fr-FR" dirty="0" smtClean="0">
                <a:latin typeface="Calibri"/>
                <a:ea typeface="Calibri"/>
                <a:cs typeface="Arial"/>
              </a:rPr>
              <a:t>oût </a:t>
            </a:r>
            <a:r>
              <a:rPr lang="fr-FR" dirty="0">
                <a:latin typeface="Calibri"/>
                <a:ea typeface="Calibri"/>
                <a:cs typeface="Arial"/>
              </a:rPr>
              <a:t>élevé du matériel et de la </a:t>
            </a:r>
            <a:r>
              <a:rPr lang="fr-FR" dirty="0" smtClean="0">
                <a:latin typeface="Calibri"/>
                <a:ea typeface="Calibri"/>
                <a:cs typeface="Arial"/>
              </a:rPr>
              <a:t>connexion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Calibri"/>
                <a:ea typeface="Calibri"/>
                <a:cs typeface="Arial"/>
              </a:rPr>
              <a:t>«</a:t>
            </a:r>
            <a:r>
              <a:rPr lang="fr-FR" dirty="0">
                <a:latin typeface="Calibri"/>
                <a:ea typeface="Calibri"/>
                <a:cs typeface="Arial"/>
              </a:rPr>
              <a:t> </a:t>
            </a:r>
            <a:r>
              <a:rPr lang="fr-FR" i="1" dirty="0">
                <a:latin typeface="Calibri"/>
                <a:ea typeface="Calibri"/>
                <a:cs typeface="Arial"/>
              </a:rPr>
              <a:t>Non droit à l’erreur</a:t>
            </a:r>
            <a:r>
              <a:rPr lang="fr-FR" dirty="0">
                <a:latin typeface="Calibri"/>
                <a:ea typeface="Calibri"/>
                <a:cs typeface="Arial"/>
              </a:rPr>
              <a:t> », difficulté de « revenir en arrière » lors d’erreurs de saisie de ses données personnelles en </a:t>
            </a:r>
            <a:r>
              <a:rPr lang="fr-FR" dirty="0" smtClean="0">
                <a:latin typeface="Calibri"/>
                <a:ea typeface="Calibri"/>
                <a:cs typeface="Arial"/>
              </a:rPr>
              <a:t>ligne </a:t>
            </a:r>
          </a:p>
          <a:p>
            <a:pPr lvl="1"/>
            <a:r>
              <a:rPr lang="fr-FR" dirty="0" smtClean="0">
                <a:latin typeface="Calibri"/>
                <a:ea typeface="Calibri"/>
                <a:cs typeface="Arial"/>
              </a:rPr>
              <a:t>«</a:t>
            </a:r>
            <a:r>
              <a:rPr lang="fr-FR" dirty="0">
                <a:latin typeface="Calibri"/>
                <a:ea typeface="Calibri"/>
                <a:cs typeface="Arial"/>
              </a:rPr>
              <a:t> </a:t>
            </a:r>
            <a:r>
              <a:rPr lang="fr-FR" i="1" dirty="0">
                <a:latin typeface="Calibri"/>
                <a:ea typeface="Calibri"/>
                <a:cs typeface="Arial"/>
              </a:rPr>
              <a:t>Déshumanisation des procédures</a:t>
            </a:r>
            <a:r>
              <a:rPr lang="fr-FR" dirty="0">
                <a:latin typeface="Calibri"/>
                <a:ea typeface="Calibri"/>
                <a:cs typeface="Arial"/>
              </a:rPr>
              <a:t>», </a:t>
            </a:r>
            <a:r>
              <a:rPr lang="fr-FR" dirty="0" smtClean="0">
                <a:latin typeface="Calibri"/>
                <a:ea typeface="Calibri"/>
                <a:cs typeface="Arial"/>
              </a:rPr>
              <a:t>quasi impossibilité </a:t>
            </a:r>
            <a:r>
              <a:rPr lang="fr-FR" dirty="0">
                <a:latin typeface="Calibri"/>
                <a:ea typeface="Calibri"/>
                <a:cs typeface="Arial"/>
              </a:rPr>
              <a:t>de rencontrer un agent d’accueil dans les organismes de protection </a:t>
            </a:r>
            <a:r>
              <a:rPr lang="fr-FR" dirty="0" smtClean="0">
                <a:latin typeface="Calibri"/>
                <a:ea typeface="Calibri"/>
                <a:cs typeface="Arial"/>
              </a:rPr>
              <a:t>sociale</a:t>
            </a:r>
          </a:p>
          <a:p>
            <a:pPr marL="457200" lvl="1" indent="0">
              <a:buNone/>
            </a:pPr>
            <a:endParaRPr lang="fr-FR" sz="1200" dirty="0" smtClean="0">
              <a:latin typeface="Calibri"/>
              <a:ea typeface="Calibri"/>
              <a:cs typeface="Arial"/>
            </a:endParaRPr>
          </a:p>
          <a:p>
            <a:pPr lvl="1"/>
            <a:r>
              <a:rPr lang="fr-FR" dirty="0" smtClean="0">
                <a:latin typeface="Calibri"/>
                <a:ea typeface="Calibri"/>
                <a:cs typeface="Arial"/>
              </a:rPr>
              <a:t>Proposition de laisser le choix entre numérique et non numérique</a:t>
            </a:r>
            <a:endParaRPr lang="fr-FR" dirty="0">
              <a:latin typeface="Calibri"/>
              <a:ea typeface="Calibri"/>
              <a:cs typeface="Arial"/>
            </a:endParaRPr>
          </a:p>
          <a:p>
            <a:pPr lvl="1"/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18234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429</Words>
  <Application>Microsoft Office PowerPoint</Application>
  <PresentationFormat>Affichage à l'écran (4:3)</PresentationFormat>
  <Paragraphs>70</Paragraphs>
  <Slides>13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Réunion groupe de travail « Indicateurs » de l’Onpes     19/03/2019  Fracture numérique: Apports Secours Catholique-Caritas France</vt:lpstr>
      <vt:lpstr>Présentation PowerPoint</vt:lpstr>
      <vt:lpstr>Construction de l’enquête sur la protection sociale</vt:lpstr>
      <vt:lpstr>Profil des 3 300 répondants</vt:lpstr>
      <vt:lpstr>Poids des démarches plus lourd pour les plus pauvres</vt:lpstr>
      <vt:lpstr>Internet et démarches administratives</vt:lpstr>
      <vt:lpstr>Situations non prévues par les administrations</vt:lpstr>
      <vt:lpstr>Présentation PowerPoint</vt:lpstr>
      <vt:lpstr>Deux rencontres nationales de groupes  août 2017 février 2018</vt:lpstr>
      <vt:lpstr>Sollicitation de l’ANSA pour son Labo « Numérique et inclusion » </vt:lpstr>
      <vt:lpstr>150 débats locaux dans le cadre du « Grand Débat National »</vt:lpstr>
      <vt:lpstr>Tentative de sensibilisation en Ile et Vilaine</vt:lpstr>
      <vt:lpstr>Convergence avec  des rapports institutionnels</vt:lpstr>
    </vt:vector>
  </TitlesOfParts>
  <Company>Secours Catholique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NOVELLI Pascale</dc:creator>
  <cp:lastModifiedBy>ECHEGU, Opale (DREES/DIRECTION/ONPES)</cp:lastModifiedBy>
  <cp:revision>224</cp:revision>
  <cp:lastPrinted>2019-03-18T08:59:33Z</cp:lastPrinted>
  <dcterms:created xsi:type="dcterms:W3CDTF">2018-10-29T12:49:36Z</dcterms:created>
  <dcterms:modified xsi:type="dcterms:W3CDTF">2019-03-27T16:09:21Z</dcterms:modified>
</cp:coreProperties>
</file>