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4"/>
  </p:sldMasterIdLst>
  <p:notesMasterIdLst>
    <p:notesMasterId r:id="rId14"/>
  </p:notesMasterIdLst>
  <p:sldIdLst>
    <p:sldId id="334" r:id="rId5"/>
    <p:sldId id="330" r:id="rId6"/>
    <p:sldId id="339" r:id="rId7"/>
    <p:sldId id="340" r:id="rId8"/>
    <p:sldId id="341" r:id="rId9"/>
    <p:sldId id="331" r:id="rId10"/>
    <p:sldId id="343" r:id="rId11"/>
    <p:sldId id="342" r:id="rId12"/>
    <p:sldId id="333" r:id="rId13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FFFF"/>
    <a:srgbClr val="009999"/>
    <a:srgbClr val="A558A0"/>
    <a:srgbClr val="009099"/>
    <a:srgbClr val="000091"/>
    <a:srgbClr val="FF95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7F1359-66CE-4A36-B09D-3C6350525546}" v="2" dt="2023-06-19T09:40:49.4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86" y="66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NET, Anouk (DSS/SD2/2B)" userId="S::anouk.canet@sante.gouv.fr::3fb2b376-6bdb-4d88-ba84-c62589fc725a" providerId="AD" clId="Web-{FC7F1359-66CE-4A36-B09D-3C6350525546}"/>
    <pc:docChg chg="sldOrd">
      <pc:chgData name="CANET, Anouk (DSS/SD2/2B)" userId="S::anouk.canet@sante.gouv.fr::3fb2b376-6bdb-4d88-ba84-c62589fc725a" providerId="AD" clId="Web-{FC7F1359-66CE-4A36-B09D-3C6350525546}" dt="2023-06-19T09:40:49.469" v="1"/>
      <pc:docMkLst>
        <pc:docMk/>
      </pc:docMkLst>
      <pc:sldChg chg="ord">
        <pc:chgData name="CANET, Anouk (DSS/SD2/2B)" userId="S::anouk.canet@sante.gouv.fr::3fb2b376-6bdb-4d88-ba84-c62589fc725a" providerId="AD" clId="Web-{FC7F1359-66CE-4A36-B09D-3C6350525546}" dt="2023-06-19T09:40:47.844" v="0"/>
        <pc:sldMkLst>
          <pc:docMk/>
          <pc:sldMk cId="1299898847" sldId="333"/>
        </pc:sldMkLst>
      </pc:sldChg>
      <pc:sldChg chg="ord">
        <pc:chgData name="CANET, Anouk (DSS/SD2/2B)" userId="S::anouk.canet@sante.gouv.fr::3fb2b376-6bdb-4d88-ba84-c62589fc725a" providerId="AD" clId="Web-{FC7F1359-66CE-4A36-B09D-3C6350525546}" dt="2023-06-19T09:40:49.469" v="1"/>
        <pc:sldMkLst>
          <pc:docMk/>
          <pc:sldMk cId="2268790999" sldId="343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615D53-1D15-451E-A585-18242A7615D6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4821B09A-9638-4AE6-9BE2-CF24BDBAD036}">
      <dgm:prSet phldrT="[Texte]"/>
      <dgm:spPr/>
      <dgm:t>
        <a:bodyPr/>
        <a:lstStyle/>
        <a:p>
          <a:r>
            <a:rPr lang="fr-FR">
              <a:latin typeface="Marianne" panose="02000000000000000000" pitchFamily="2" charset="0"/>
            </a:rPr>
            <a:t>Rémunération brute versée par un employeur</a:t>
          </a:r>
        </a:p>
      </dgm:t>
    </dgm:pt>
    <dgm:pt modelId="{FC8BCE71-9D9A-4DAB-9019-71979B2BE577}" type="parTrans" cxnId="{82034644-3071-43AF-ADC7-00213E073174}">
      <dgm:prSet/>
      <dgm:spPr/>
      <dgm:t>
        <a:bodyPr/>
        <a:lstStyle/>
        <a:p>
          <a:endParaRPr lang="fr-FR"/>
        </a:p>
      </dgm:t>
    </dgm:pt>
    <dgm:pt modelId="{A6631EFD-B0CF-48FC-9F84-B8B7497A64E5}" type="sibTrans" cxnId="{82034644-3071-43AF-ADC7-00213E073174}">
      <dgm:prSet/>
      <dgm:spPr/>
      <dgm:t>
        <a:bodyPr/>
        <a:lstStyle/>
        <a:p>
          <a:endParaRPr lang="fr-FR"/>
        </a:p>
      </dgm:t>
    </dgm:pt>
    <dgm:pt modelId="{08EA791B-58E1-4457-9702-1C61F5F4C992}">
      <dgm:prSet phldrT="[Texte]"/>
      <dgm:spPr/>
      <dgm:t>
        <a:bodyPr/>
        <a:lstStyle/>
        <a:p>
          <a:r>
            <a:rPr lang="fr-FR" dirty="0">
              <a:latin typeface="Marianne" panose="02000000000000000000" pitchFamily="2" charset="0"/>
            </a:rPr>
            <a:t>Cotisation et contributions sociales salariales obligatoires</a:t>
          </a:r>
        </a:p>
      </dgm:t>
    </dgm:pt>
    <dgm:pt modelId="{3C627229-7844-43ED-8433-9B92126E5745}" type="parTrans" cxnId="{AE76F19D-ABC5-4E02-898E-01D775511190}">
      <dgm:prSet/>
      <dgm:spPr/>
      <dgm:t>
        <a:bodyPr/>
        <a:lstStyle/>
        <a:p>
          <a:endParaRPr lang="fr-FR"/>
        </a:p>
      </dgm:t>
    </dgm:pt>
    <dgm:pt modelId="{7E194AA5-9588-43E5-AFAF-42978AB8BB56}" type="sibTrans" cxnId="{AE76F19D-ABC5-4E02-898E-01D775511190}">
      <dgm:prSet/>
      <dgm:spPr/>
      <dgm:t>
        <a:bodyPr/>
        <a:lstStyle/>
        <a:p>
          <a:endParaRPr lang="fr-FR"/>
        </a:p>
      </dgm:t>
    </dgm:pt>
    <dgm:pt modelId="{920BE70F-2B55-4B8B-81E2-500356345340}">
      <dgm:prSet phldrT="[Texte]"/>
      <dgm:spPr>
        <a:solidFill>
          <a:schemeClr val="accent1">
            <a:lumMod val="75000"/>
            <a:lumOff val="25000"/>
          </a:schemeClr>
        </a:solidFill>
      </dgm:spPr>
      <dgm:t>
        <a:bodyPr/>
        <a:lstStyle/>
        <a:p>
          <a:r>
            <a:rPr lang="fr-FR" dirty="0">
              <a:latin typeface="Marianne" panose="02000000000000000000" pitchFamily="2" charset="0"/>
            </a:rPr>
            <a:t>Montant net social</a:t>
          </a:r>
        </a:p>
      </dgm:t>
    </dgm:pt>
    <dgm:pt modelId="{7AAB7F28-A359-46A5-A237-14DDF2B6B24E}" type="parTrans" cxnId="{BD5B4AC0-A96F-43DF-8113-67B18444A708}">
      <dgm:prSet/>
      <dgm:spPr/>
      <dgm:t>
        <a:bodyPr/>
        <a:lstStyle/>
        <a:p>
          <a:endParaRPr lang="fr-FR"/>
        </a:p>
      </dgm:t>
    </dgm:pt>
    <dgm:pt modelId="{A62308DD-1BCA-4FF8-9477-C9CED0A0A8CB}" type="sibTrans" cxnId="{BD5B4AC0-A96F-43DF-8113-67B18444A708}">
      <dgm:prSet/>
      <dgm:spPr/>
      <dgm:t>
        <a:bodyPr/>
        <a:lstStyle/>
        <a:p>
          <a:endParaRPr lang="fr-FR"/>
        </a:p>
      </dgm:t>
    </dgm:pt>
    <dgm:pt modelId="{6D23D292-5ACA-478D-BD54-6070D780A2C6}">
      <dgm:prSet custT="1"/>
      <dgm:spPr/>
      <dgm:t>
        <a:bodyPr/>
        <a:lstStyle/>
        <a:p>
          <a:r>
            <a:rPr lang="fr-FR" sz="900" b="0" spc="-40" baseline="0" dirty="0">
              <a:solidFill>
                <a:schemeClr val="bg1"/>
              </a:solidFill>
              <a:latin typeface="Marianne" panose="02000000000000000000" pitchFamily="2" charset="0"/>
            </a:rPr>
            <a:t>Contributions de </a:t>
          </a:r>
          <a:r>
            <a:rPr lang="fr-FR" sz="900" b="0" spc="-40" baseline="0">
              <a:solidFill>
                <a:schemeClr val="bg1"/>
              </a:solidFill>
              <a:latin typeface="Marianne" panose="02000000000000000000" pitchFamily="2" charset="0"/>
            </a:rPr>
            <a:t>l’employeur </a:t>
          </a:r>
          <a:r>
            <a:rPr lang="fr-FR" sz="900" b="0" spc="-40" baseline="0" smtClean="0">
              <a:solidFill>
                <a:schemeClr val="bg1"/>
              </a:solidFill>
              <a:latin typeface="Marianne" panose="02000000000000000000" pitchFamily="2" charset="0"/>
            </a:rPr>
            <a:t>au </a:t>
          </a:r>
          <a:r>
            <a:rPr lang="fr-FR" sz="900" b="0" spc="-40" baseline="0" dirty="0">
              <a:solidFill>
                <a:schemeClr val="bg1"/>
              </a:solidFill>
              <a:latin typeface="Marianne" panose="02000000000000000000" pitchFamily="2" charset="0"/>
            </a:rPr>
            <a:t>financement de la protection sociale supplémentaire facultative</a:t>
          </a:r>
        </a:p>
      </dgm:t>
    </dgm:pt>
    <dgm:pt modelId="{52BFCD7B-505F-4B46-8563-D44BFCA381B4}" type="parTrans" cxnId="{4726F3EF-9F99-4F01-9D92-FC1DD424DB66}">
      <dgm:prSet/>
      <dgm:spPr/>
      <dgm:t>
        <a:bodyPr/>
        <a:lstStyle/>
        <a:p>
          <a:endParaRPr lang="fr-FR"/>
        </a:p>
      </dgm:t>
    </dgm:pt>
    <dgm:pt modelId="{D9D5251F-9138-4B2B-8CCF-480F647C12BE}" type="sibTrans" cxnId="{4726F3EF-9F99-4F01-9D92-FC1DD424DB66}">
      <dgm:prSet/>
      <dgm:spPr/>
      <dgm:t>
        <a:bodyPr/>
        <a:lstStyle/>
        <a:p>
          <a:endParaRPr lang="fr-FR"/>
        </a:p>
      </dgm:t>
    </dgm:pt>
    <dgm:pt modelId="{B4238C42-0501-4F41-A36F-9970C0922F4B}" type="pres">
      <dgm:prSet presAssocID="{09615D53-1D15-451E-A585-18242A7615D6}" presName="linearFlow" presStyleCnt="0">
        <dgm:presLayoutVars>
          <dgm:dir/>
          <dgm:resizeHandles val="exact"/>
        </dgm:presLayoutVars>
      </dgm:prSet>
      <dgm:spPr/>
    </dgm:pt>
    <dgm:pt modelId="{DE08C8A2-E522-487F-995E-443A3CDFE0F0}" type="pres">
      <dgm:prSet presAssocID="{4821B09A-9638-4AE6-9BE2-CF24BDBAD03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D031DF1-B7C2-4FB4-B9E5-F24B41B7192D}" type="pres">
      <dgm:prSet presAssocID="{A6631EFD-B0CF-48FC-9F84-B8B7497A64E5}" presName="spacerL" presStyleCnt="0"/>
      <dgm:spPr/>
    </dgm:pt>
    <dgm:pt modelId="{842CAE85-9D83-449E-94DB-556DC607BAF0}" type="pres">
      <dgm:prSet presAssocID="{A6631EFD-B0CF-48FC-9F84-B8B7497A64E5}" presName="sibTrans" presStyleLbl="sibTrans2D1" presStyleIdx="0" presStyleCnt="3"/>
      <dgm:spPr>
        <a:prstGeom prst="mathMinus">
          <a:avLst/>
        </a:prstGeom>
      </dgm:spPr>
      <dgm:t>
        <a:bodyPr/>
        <a:lstStyle/>
        <a:p>
          <a:endParaRPr lang="fr-FR"/>
        </a:p>
      </dgm:t>
    </dgm:pt>
    <dgm:pt modelId="{EA5BD03B-8FCC-459A-89E1-1E5665411DBA}" type="pres">
      <dgm:prSet presAssocID="{A6631EFD-B0CF-48FC-9F84-B8B7497A64E5}" presName="spacerR" presStyleCnt="0"/>
      <dgm:spPr/>
    </dgm:pt>
    <dgm:pt modelId="{71E56878-956F-4599-A147-307FC30448DB}" type="pres">
      <dgm:prSet presAssocID="{08EA791B-58E1-4457-9702-1C61F5F4C99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35B61E-E52E-4220-8EA9-5EFBA595FD49}" type="pres">
      <dgm:prSet presAssocID="{7E194AA5-9588-43E5-AFAF-42978AB8BB56}" presName="spacerL" presStyleCnt="0"/>
      <dgm:spPr/>
    </dgm:pt>
    <dgm:pt modelId="{454AA780-89C9-4119-B124-5C119C08F1E4}" type="pres">
      <dgm:prSet presAssocID="{7E194AA5-9588-43E5-AFAF-42978AB8BB56}" presName="sibTrans" presStyleLbl="sibTrans2D1" presStyleIdx="1" presStyleCnt="3"/>
      <dgm:spPr/>
      <dgm:t>
        <a:bodyPr/>
        <a:lstStyle/>
        <a:p>
          <a:endParaRPr lang="fr-FR"/>
        </a:p>
      </dgm:t>
    </dgm:pt>
    <dgm:pt modelId="{BE79D3FF-8307-49E2-A99D-B211EF125202}" type="pres">
      <dgm:prSet presAssocID="{7E194AA5-9588-43E5-AFAF-42978AB8BB56}" presName="spacerR" presStyleCnt="0"/>
      <dgm:spPr/>
    </dgm:pt>
    <dgm:pt modelId="{929BF6C3-5609-4C90-A5E3-A87B5B84A69F}" type="pres">
      <dgm:prSet presAssocID="{6D23D292-5ACA-478D-BD54-6070D780A2C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2F975FD-BE40-4CA4-AF35-838A0AE70B6A}" type="pres">
      <dgm:prSet presAssocID="{D9D5251F-9138-4B2B-8CCF-480F647C12BE}" presName="spacerL" presStyleCnt="0"/>
      <dgm:spPr/>
    </dgm:pt>
    <dgm:pt modelId="{A6735F6F-C182-4BE6-9DDF-358304EC2595}" type="pres">
      <dgm:prSet presAssocID="{D9D5251F-9138-4B2B-8CCF-480F647C12BE}" presName="sibTrans" presStyleLbl="sibTrans2D1" presStyleIdx="2" presStyleCnt="3"/>
      <dgm:spPr>
        <a:prstGeom prst="mathEqual">
          <a:avLst/>
        </a:prstGeom>
      </dgm:spPr>
      <dgm:t>
        <a:bodyPr/>
        <a:lstStyle/>
        <a:p>
          <a:endParaRPr lang="fr-FR"/>
        </a:p>
      </dgm:t>
    </dgm:pt>
    <dgm:pt modelId="{94F2C162-DB55-4E51-9309-9573FA1D514D}" type="pres">
      <dgm:prSet presAssocID="{D9D5251F-9138-4B2B-8CCF-480F647C12BE}" presName="spacerR" presStyleCnt="0"/>
      <dgm:spPr/>
    </dgm:pt>
    <dgm:pt modelId="{12A7FA93-FF3F-43B6-B450-BB7B6C1929C6}" type="pres">
      <dgm:prSet presAssocID="{920BE70F-2B55-4B8B-81E2-50035634534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8287F83-259C-4AB6-8744-2DA86E896505}" type="presOf" srcId="{08EA791B-58E1-4457-9702-1C61F5F4C992}" destId="{71E56878-956F-4599-A147-307FC30448DB}" srcOrd="0" destOrd="0" presId="urn:microsoft.com/office/officeart/2005/8/layout/equation1"/>
    <dgm:cxn modelId="{AE76F19D-ABC5-4E02-898E-01D775511190}" srcId="{09615D53-1D15-451E-A585-18242A7615D6}" destId="{08EA791B-58E1-4457-9702-1C61F5F4C992}" srcOrd="1" destOrd="0" parTransId="{3C627229-7844-43ED-8433-9B92126E5745}" sibTransId="{7E194AA5-9588-43E5-AFAF-42978AB8BB56}"/>
    <dgm:cxn modelId="{2D4E6D54-E07F-41F1-B35C-F8E0FF41CC0D}" type="presOf" srcId="{7E194AA5-9588-43E5-AFAF-42978AB8BB56}" destId="{454AA780-89C9-4119-B124-5C119C08F1E4}" srcOrd="0" destOrd="0" presId="urn:microsoft.com/office/officeart/2005/8/layout/equation1"/>
    <dgm:cxn modelId="{EB540CEB-17C1-4284-81F9-2336DF573E88}" type="presOf" srcId="{D9D5251F-9138-4B2B-8CCF-480F647C12BE}" destId="{A6735F6F-C182-4BE6-9DDF-358304EC2595}" srcOrd="0" destOrd="0" presId="urn:microsoft.com/office/officeart/2005/8/layout/equation1"/>
    <dgm:cxn modelId="{B4FCCFE7-D108-41CF-AE06-A964130A0BE2}" type="presOf" srcId="{A6631EFD-B0CF-48FC-9F84-B8B7497A64E5}" destId="{842CAE85-9D83-449E-94DB-556DC607BAF0}" srcOrd="0" destOrd="0" presId="urn:microsoft.com/office/officeart/2005/8/layout/equation1"/>
    <dgm:cxn modelId="{BD5B4AC0-A96F-43DF-8113-67B18444A708}" srcId="{09615D53-1D15-451E-A585-18242A7615D6}" destId="{920BE70F-2B55-4B8B-81E2-500356345340}" srcOrd="3" destOrd="0" parTransId="{7AAB7F28-A359-46A5-A237-14DDF2B6B24E}" sibTransId="{A62308DD-1BCA-4FF8-9477-C9CED0A0A8CB}"/>
    <dgm:cxn modelId="{441A6018-FD00-4ACA-A43B-0517DB8E84A3}" type="presOf" srcId="{4821B09A-9638-4AE6-9BE2-CF24BDBAD036}" destId="{DE08C8A2-E522-487F-995E-443A3CDFE0F0}" srcOrd="0" destOrd="0" presId="urn:microsoft.com/office/officeart/2005/8/layout/equation1"/>
    <dgm:cxn modelId="{997730ED-5C36-451C-8977-D37934601F8C}" type="presOf" srcId="{6D23D292-5ACA-478D-BD54-6070D780A2C6}" destId="{929BF6C3-5609-4C90-A5E3-A87B5B84A69F}" srcOrd="0" destOrd="0" presId="urn:microsoft.com/office/officeart/2005/8/layout/equation1"/>
    <dgm:cxn modelId="{4726F3EF-9F99-4F01-9D92-FC1DD424DB66}" srcId="{09615D53-1D15-451E-A585-18242A7615D6}" destId="{6D23D292-5ACA-478D-BD54-6070D780A2C6}" srcOrd="2" destOrd="0" parTransId="{52BFCD7B-505F-4B46-8563-D44BFCA381B4}" sibTransId="{D9D5251F-9138-4B2B-8CCF-480F647C12BE}"/>
    <dgm:cxn modelId="{82034644-3071-43AF-ADC7-00213E073174}" srcId="{09615D53-1D15-451E-A585-18242A7615D6}" destId="{4821B09A-9638-4AE6-9BE2-CF24BDBAD036}" srcOrd="0" destOrd="0" parTransId="{FC8BCE71-9D9A-4DAB-9019-71979B2BE577}" sibTransId="{A6631EFD-B0CF-48FC-9F84-B8B7497A64E5}"/>
    <dgm:cxn modelId="{F1E34BF6-A11E-41AE-A034-DEE20C61B493}" type="presOf" srcId="{09615D53-1D15-451E-A585-18242A7615D6}" destId="{B4238C42-0501-4F41-A36F-9970C0922F4B}" srcOrd="0" destOrd="0" presId="urn:microsoft.com/office/officeart/2005/8/layout/equation1"/>
    <dgm:cxn modelId="{61AFE3AE-22AB-45B3-87B9-2E23346B3354}" type="presOf" srcId="{920BE70F-2B55-4B8B-81E2-500356345340}" destId="{12A7FA93-FF3F-43B6-B450-BB7B6C1929C6}" srcOrd="0" destOrd="0" presId="urn:microsoft.com/office/officeart/2005/8/layout/equation1"/>
    <dgm:cxn modelId="{6DCFE2F3-8BE4-4BDB-992F-D73CA587AE41}" type="presParOf" srcId="{B4238C42-0501-4F41-A36F-9970C0922F4B}" destId="{DE08C8A2-E522-487F-995E-443A3CDFE0F0}" srcOrd="0" destOrd="0" presId="urn:microsoft.com/office/officeart/2005/8/layout/equation1"/>
    <dgm:cxn modelId="{CC67DD78-E10B-4471-992D-DF1776345129}" type="presParOf" srcId="{B4238C42-0501-4F41-A36F-9970C0922F4B}" destId="{ED031DF1-B7C2-4FB4-B9E5-F24B41B7192D}" srcOrd="1" destOrd="0" presId="urn:microsoft.com/office/officeart/2005/8/layout/equation1"/>
    <dgm:cxn modelId="{A2B1E709-D2BF-489E-8A4E-54639F4AED8D}" type="presParOf" srcId="{B4238C42-0501-4F41-A36F-9970C0922F4B}" destId="{842CAE85-9D83-449E-94DB-556DC607BAF0}" srcOrd="2" destOrd="0" presId="urn:microsoft.com/office/officeart/2005/8/layout/equation1"/>
    <dgm:cxn modelId="{CC61178C-9A08-4293-A3D1-F816175AC600}" type="presParOf" srcId="{B4238C42-0501-4F41-A36F-9970C0922F4B}" destId="{EA5BD03B-8FCC-459A-89E1-1E5665411DBA}" srcOrd="3" destOrd="0" presId="urn:microsoft.com/office/officeart/2005/8/layout/equation1"/>
    <dgm:cxn modelId="{EB3CB835-FFE2-445E-8FB5-07D37BD7BD9C}" type="presParOf" srcId="{B4238C42-0501-4F41-A36F-9970C0922F4B}" destId="{71E56878-956F-4599-A147-307FC30448DB}" srcOrd="4" destOrd="0" presId="urn:microsoft.com/office/officeart/2005/8/layout/equation1"/>
    <dgm:cxn modelId="{961F11AD-46A1-4EF3-9C0D-8FA866D3D97D}" type="presParOf" srcId="{B4238C42-0501-4F41-A36F-9970C0922F4B}" destId="{7B35B61E-E52E-4220-8EA9-5EFBA595FD49}" srcOrd="5" destOrd="0" presId="urn:microsoft.com/office/officeart/2005/8/layout/equation1"/>
    <dgm:cxn modelId="{47EFE0BC-0608-467A-9F57-F3064FED07B3}" type="presParOf" srcId="{B4238C42-0501-4F41-A36F-9970C0922F4B}" destId="{454AA780-89C9-4119-B124-5C119C08F1E4}" srcOrd="6" destOrd="0" presId="urn:microsoft.com/office/officeart/2005/8/layout/equation1"/>
    <dgm:cxn modelId="{DA8B7D04-40ED-47FC-8CB5-06947B9663AA}" type="presParOf" srcId="{B4238C42-0501-4F41-A36F-9970C0922F4B}" destId="{BE79D3FF-8307-49E2-A99D-B211EF125202}" srcOrd="7" destOrd="0" presId="urn:microsoft.com/office/officeart/2005/8/layout/equation1"/>
    <dgm:cxn modelId="{6C6313EE-DD56-43C4-92EF-E26D02DA2448}" type="presParOf" srcId="{B4238C42-0501-4F41-A36F-9970C0922F4B}" destId="{929BF6C3-5609-4C90-A5E3-A87B5B84A69F}" srcOrd="8" destOrd="0" presId="urn:microsoft.com/office/officeart/2005/8/layout/equation1"/>
    <dgm:cxn modelId="{967A364A-07E7-42E2-AE31-CE85D80E1A98}" type="presParOf" srcId="{B4238C42-0501-4F41-A36F-9970C0922F4B}" destId="{62F975FD-BE40-4CA4-AF35-838A0AE70B6A}" srcOrd="9" destOrd="0" presId="urn:microsoft.com/office/officeart/2005/8/layout/equation1"/>
    <dgm:cxn modelId="{31A0208E-228C-4AC3-9A43-AA1232CA202F}" type="presParOf" srcId="{B4238C42-0501-4F41-A36F-9970C0922F4B}" destId="{A6735F6F-C182-4BE6-9DDF-358304EC2595}" srcOrd="10" destOrd="0" presId="urn:microsoft.com/office/officeart/2005/8/layout/equation1"/>
    <dgm:cxn modelId="{68BBBE4D-5A45-4557-AD1A-DA1A64F16E67}" type="presParOf" srcId="{B4238C42-0501-4F41-A36F-9970C0922F4B}" destId="{94F2C162-DB55-4E51-9309-9573FA1D514D}" srcOrd="11" destOrd="0" presId="urn:microsoft.com/office/officeart/2005/8/layout/equation1"/>
    <dgm:cxn modelId="{6544908A-F42C-4E3A-B721-8118D28B9E18}" type="presParOf" srcId="{B4238C42-0501-4F41-A36F-9970C0922F4B}" destId="{12A7FA93-FF3F-43B6-B450-BB7B6C1929C6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08C8A2-E522-487F-995E-443A3CDFE0F0}">
      <dsp:nvSpPr>
        <dsp:cNvPr id="0" name=""/>
        <dsp:cNvSpPr/>
      </dsp:nvSpPr>
      <dsp:spPr>
        <a:xfrm>
          <a:off x="4852" y="583445"/>
          <a:ext cx="1348116" cy="13481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>
              <a:latin typeface="Marianne" panose="02000000000000000000" pitchFamily="2" charset="0"/>
            </a:rPr>
            <a:t>Rémunération brute versée par un employeur</a:t>
          </a:r>
        </a:p>
      </dsp:txBody>
      <dsp:txXfrm>
        <a:off x="202279" y="780872"/>
        <a:ext cx="953262" cy="953262"/>
      </dsp:txXfrm>
    </dsp:sp>
    <dsp:sp modelId="{842CAE85-9D83-449E-94DB-556DC607BAF0}">
      <dsp:nvSpPr>
        <dsp:cNvPr id="0" name=""/>
        <dsp:cNvSpPr/>
      </dsp:nvSpPr>
      <dsp:spPr>
        <a:xfrm>
          <a:off x="1462436" y="866549"/>
          <a:ext cx="781907" cy="781907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/>
        </a:p>
      </dsp:txBody>
      <dsp:txXfrm>
        <a:off x="1566078" y="1165550"/>
        <a:ext cx="574623" cy="183905"/>
      </dsp:txXfrm>
    </dsp:sp>
    <dsp:sp modelId="{71E56878-956F-4599-A147-307FC30448DB}">
      <dsp:nvSpPr>
        <dsp:cNvPr id="0" name=""/>
        <dsp:cNvSpPr/>
      </dsp:nvSpPr>
      <dsp:spPr>
        <a:xfrm>
          <a:off x="2353811" y="583445"/>
          <a:ext cx="1348116" cy="13481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>
              <a:latin typeface="Marianne" panose="02000000000000000000" pitchFamily="2" charset="0"/>
            </a:rPr>
            <a:t>Cotisation et contributions sociales salariales obligatoires</a:t>
          </a:r>
        </a:p>
      </dsp:txBody>
      <dsp:txXfrm>
        <a:off x="2551238" y="780872"/>
        <a:ext cx="953262" cy="953262"/>
      </dsp:txXfrm>
    </dsp:sp>
    <dsp:sp modelId="{454AA780-89C9-4119-B124-5C119C08F1E4}">
      <dsp:nvSpPr>
        <dsp:cNvPr id="0" name=""/>
        <dsp:cNvSpPr/>
      </dsp:nvSpPr>
      <dsp:spPr>
        <a:xfrm>
          <a:off x="3811395" y="866549"/>
          <a:ext cx="781907" cy="781907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/>
        </a:p>
      </dsp:txBody>
      <dsp:txXfrm>
        <a:off x="3915037" y="1165550"/>
        <a:ext cx="574623" cy="183905"/>
      </dsp:txXfrm>
    </dsp:sp>
    <dsp:sp modelId="{929BF6C3-5609-4C90-A5E3-A87B5B84A69F}">
      <dsp:nvSpPr>
        <dsp:cNvPr id="0" name=""/>
        <dsp:cNvSpPr/>
      </dsp:nvSpPr>
      <dsp:spPr>
        <a:xfrm>
          <a:off x="4702769" y="583445"/>
          <a:ext cx="1348116" cy="13481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b="0" kern="1200" spc="-40" baseline="0" dirty="0">
              <a:solidFill>
                <a:schemeClr val="bg1"/>
              </a:solidFill>
              <a:latin typeface="Marianne" panose="02000000000000000000" pitchFamily="2" charset="0"/>
            </a:rPr>
            <a:t>Contributions de </a:t>
          </a:r>
          <a:r>
            <a:rPr lang="fr-FR" sz="900" b="0" kern="1200" spc="-40" baseline="0">
              <a:solidFill>
                <a:schemeClr val="bg1"/>
              </a:solidFill>
              <a:latin typeface="Marianne" panose="02000000000000000000" pitchFamily="2" charset="0"/>
            </a:rPr>
            <a:t>l’employeur </a:t>
          </a:r>
          <a:r>
            <a:rPr lang="fr-FR" sz="900" b="0" kern="1200" spc="-40" baseline="0" smtClean="0">
              <a:solidFill>
                <a:schemeClr val="bg1"/>
              </a:solidFill>
              <a:latin typeface="Marianne" panose="02000000000000000000" pitchFamily="2" charset="0"/>
            </a:rPr>
            <a:t>au </a:t>
          </a:r>
          <a:r>
            <a:rPr lang="fr-FR" sz="900" b="0" kern="1200" spc="-40" baseline="0" dirty="0">
              <a:solidFill>
                <a:schemeClr val="bg1"/>
              </a:solidFill>
              <a:latin typeface="Marianne" panose="02000000000000000000" pitchFamily="2" charset="0"/>
            </a:rPr>
            <a:t>financement de la protection sociale supplémentaire facultative</a:t>
          </a:r>
        </a:p>
      </dsp:txBody>
      <dsp:txXfrm>
        <a:off x="4900196" y="780872"/>
        <a:ext cx="953262" cy="953262"/>
      </dsp:txXfrm>
    </dsp:sp>
    <dsp:sp modelId="{A6735F6F-C182-4BE6-9DDF-358304EC2595}">
      <dsp:nvSpPr>
        <dsp:cNvPr id="0" name=""/>
        <dsp:cNvSpPr/>
      </dsp:nvSpPr>
      <dsp:spPr>
        <a:xfrm>
          <a:off x="6160353" y="866549"/>
          <a:ext cx="781907" cy="781907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/>
        </a:p>
      </dsp:txBody>
      <dsp:txXfrm>
        <a:off x="6263995" y="1027622"/>
        <a:ext cx="574623" cy="459761"/>
      </dsp:txXfrm>
    </dsp:sp>
    <dsp:sp modelId="{12A7FA93-FF3F-43B6-B450-BB7B6C1929C6}">
      <dsp:nvSpPr>
        <dsp:cNvPr id="0" name=""/>
        <dsp:cNvSpPr/>
      </dsp:nvSpPr>
      <dsp:spPr>
        <a:xfrm>
          <a:off x="7051728" y="583445"/>
          <a:ext cx="1348116" cy="1348116"/>
        </a:xfrm>
        <a:prstGeom prst="ellipse">
          <a:avLst/>
        </a:prstGeom>
        <a:solidFill>
          <a:schemeClr val="accent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>
              <a:latin typeface="Marianne" panose="02000000000000000000" pitchFamily="2" charset="0"/>
            </a:rPr>
            <a:t>Montant net social</a:t>
          </a:r>
        </a:p>
      </dsp:txBody>
      <dsp:txXfrm>
        <a:off x="7249155" y="780872"/>
        <a:ext cx="953262" cy="953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26/06/2023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392695"/>
            <a:ext cx="8424614" cy="242951"/>
          </a:xfrm>
        </p:spPr>
        <p:txBody>
          <a:bodyPr/>
          <a:lstStyle>
            <a:lvl1pPr marL="9525" indent="85725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843558"/>
            <a:ext cx="8424863" cy="539991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850" y="1707654"/>
            <a:ext cx="8424334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2419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8" y="1563638"/>
            <a:ext cx="2520000" cy="288032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843558"/>
            <a:ext cx="8424863" cy="539991"/>
          </a:xfrm>
        </p:spPr>
        <p:txBody>
          <a:bodyPr/>
          <a:lstStyle/>
          <a:p>
            <a:r>
              <a:rPr lang="fr-FR"/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288813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5E6183FC-BA60-7C49-ABF3-B50982741576}" type="datetime1">
              <a:rPr lang="fr-FR" cap="all" smtClean="0"/>
              <a:pPr/>
              <a:t>26/06/2023</a:t>
            </a:fld>
            <a:endParaRPr lang="fr-FR" cap="all"/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1" y="1392695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826817"/>
            <a:ext cx="8424863" cy="539991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28" y="1707654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69134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409436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843558"/>
            <a:ext cx="8424863" cy="539991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4"/>
            <a:ext cx="5616624" cy="288032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207718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392695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826817"/>
            <a:ext cx="8424863" cy="539991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23528" y="1707654"/>
            <a:ext cx="5761038" cy="2879725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204411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0" y="2355726"/>
            <a:ext cx="8424000" cy="20772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>
                <a:latin typeface="Marianne" panose="02000000000000000000" pitchFamily="2" charset="0"/>
              </a:defRPr>
            </a:lvl1pPr>
            <a:lvl2pPr marL="92075" indent="0">
              <a:spcBef>
                <a:spcPts val="500"/>
              </a:spcBef>
              <a:spcAft>
                <a:spcPts val="0"/>
              </a:spcAft>
              <a:buNone/>
              <a:tabLst/>
              <a:defRPr sz="1850">
                <a:latin typeface="Marianne" panose="02000000000000000000" pitchFamily="2" charset="0"/>
              </a:defRPr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400" y="206649"/>
            <a:ext cx="2442991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7574"/>
            <a:ext cx="9144000" cy="4194384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54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26/06/2023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1347614"/>
            <a:ext cx="3908786" cy="23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0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0" y="1707654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951639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Titre 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071FEB6-0E77-DD46-9DA0-C52EF51FC7F3}"/>
              </a:ext>
            </a:extLst>
          </p:cNvPr>
          <p:cNvCxnSpPr/>
          <p:nvPr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00" y="194158"/>
            <a:ext cx="806187" cy="47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</p:sldLayoutIdLst>
  <p:hf hdr="0"/>
  <p:txStyles>
    <p:titleStyle>
      <a:lvl1pPr marL="14288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2500" b="1" kern="1200">
          <a:solidFill>
            <a:schemeClr val="tx1"/>
          </a:solidFill>
          <a:latin typeface="Marianne" panose="02000000000000000000" pitchFamily="2" charset="0"/>
          <a:ea typeface="+mj-ea"/>
          <a:cs typeface="+mj-cs"/>
        </a:defRPr>
      </a:lvl1pPr>
    </p:titleStyle>
    <p:bodyStyle>
      <a:lvl1pPr marL="92075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1pPr>
      <a:lvl2pPr marL="3514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2pPr>
      <a:lvl3pPr marL="53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3pPr>
      <a:lvl4pPr marL="71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4pPr>
      <a:lvl5pPr marL="927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>
            <a:extLst>
              <a:ext uri="{FF2B5EF4-FFF2-40B4-BE49-F238E27FC236}">
                <a16:creationId xmlns:a16="http://schemas.microsoft.com/office/drawing/2014/main" id="{0A07EE6D-AA0D-7E48-18E8-16F0CE191058}"/>
              </a:ext>
            </a:extLst>
          </p:cNvPr>
          <p:cNvSpPr txBox="1"/>
          <p:nvPr/>
        </p:nvSpPr>
        <p:spPr>
          <a:xfrm>
            <a:off x="323528" y="2067694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>
                <a:solidFill>
                  <a:srgbClr val="000091"/>
                </a:solidFill>
                <a:latin typeface="Marianne" panose="02000000000000000000" pitchFamily="2" charset="0"/>
              </a:rPr>
              <a:t>Le montant net social</a:t>
            </a:r>
          </a:p>
        </p:txBody>
      </p:sp>
      <p:sp>
        <p:nvSpPr>
          <p:cNvPr id="3" name="Rectangle 2"/>
          <p:cNvSpPr/>
          <p:nvPr/>
        </p:nvSpPr>
        <p:spPr>
          <a:xfrm>
            <a:off x="353565" y="2714025"/>
            <a:ext cx="72728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>
                <a:solidFill>
                  <a:srgbClr val="009099"/>
                </a:solidFill>
                <a:latin typeface="Marianne" panose="020000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Solidarité à la source : l’Etat améliore l‘accès aux droits</a:t>
            </a:r>
            <a:r>
              <a:rPr lang="fr-FR" sz="2000" b="1">
                <a:solidFill>
                  <a:srgbClr val="009099"/>
                </a:solidFill>
                <a:latin typeface="Marianne" panose="020000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554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sz="1600">
                <a:solidFill>
                  <a:schemeClr val="tx1">
                    <a:lumMod val="65000"/>
                    <a:lumOff val="35000"/>
                  </a:schemeClr>
                </a:solidFill>
              </a:rPr>
              <a:t>Lutter contre le non-recours aux prestations sociales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000091"/>
                </a:solidFill>
              </a:rPr>
              <a:t>Contexte</a:t>
            </a:r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3850" y="1707654"/>
            <a:ext cx="4752206" cy="216024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fr-FR" sz="1600" dirty="0"/>
              <a:t>Face au phénomène massif de non-recours aux prestations sociales, </a:t>
            </a:r>
            <a:r>
              <a:rPr lang="fr-FR" sz="1600" b="1" dirty="0"/>
              <a:t>l’Etat modernise et simplifie</a:t>
            </a:r>
            <a:r>
              <a:rPr lang="fr-FR" sz="1600" dirty="0"/>
              <a:t> les démarches d’accès au RSA et à la prime d’activité.</a:t>
            </a:r>
          </a:p>
          <a:p>
            <a:r>
              <a:rPr lang="fr-FR" sz="1600" dirty="0"/>
              <a:t>A partir du mois de juillet, les salariés pourront connaître immédiatement à la lecture de leur bulletin de paie les revenus à déclarer, sans aucun calcul de leur part. </a:t>
            </a:r>
          </a:p>
        </p:txBody>
      </p:sp>
      <p:sp>
        <p:nvSpPr>
          <p:cNvPr id="4" name="Rectangle 3"/>
          <p:cNvSpPr/>
          <p:nvPr/>
        </p:nvSpPr>
        <p:spPr>
          <a:xfrm>
            <a:off x="5508104" y="2527539"/>
            <a:ext cx="34945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>
                <a:solidFill>
                  <a:srgbClr val="5E5737"/>
                </a:solidFill>
                <a:latin typeface="Marianne Light" panose="02000000000000000000" pitchFamily="2" charset="0"/>
              </a:rPr>
              <a:t>des personnes qui ont droit au RSA ne le demandent pas</a:t>
            </a:r>
            <a:endParaRPr lang="fr-FR">
              <a:latin typeface="Marianne Light" panose="02000000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28184" y="1707654"/>
            <a:ext cx="17620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>
                <a:ln w="12700">
                  <a:solidFill>
                    <a:srgbClr val="009099"/>
                  </a:solidFill>
                  <a:prstDash val="solid"/>
                </a:ln>
                <a:solidFill>
                  <a:srgbClr val="0090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34 %</a:t>
            </a:r>
          </a:p>
        </p:txBody>
      </p:sp>
    </p:spTree>
    <p:extLst>
      <p:ext uri="{BB962C8B-B14F-4D97-AF65-F5344CB8AC3E}">
        <p14:creationId xmlns:p14="http://schemas.microsoft.com/office/powerpoint/2010/main" val="2522503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851" y="1392695"/>
            <a:ext cx="4752205" cy="530983"/>
          </a:xfrm>
        </p:spPr>
        <p:txBody>
          <a:bodyPr/>
          <a:lstStyle/>
          <a:p>
            <a:r>
              <a:rPr lang="fr-FR" sz="1600">
                <a:solidFill>
                  <a:schemeClr val="tx1">
                    <a:lumMod val="65000"/>
                    <a:lumOff val="35000"/>
                  </a:schemeClr>
                </a:solidFill>
              </a:rPr>
              <a:t>Des démarches lourdes et complexes pour </a:t>
            </a:r>
            <a:br>
              <a:rPr lang="fr-FR" sz="160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fr-FR" sz="1600">
                <a:solidFill>
                  <a:schemeClr val="tx1">
                    <a:lumMod val="65000"/>
                    <a:lumOff val="35000"/>
                  </a:schemeClr>
                </a:solidFill>
              </a:rPr>
              <a:t>  bénéficier du RSA ou de la prime d’activité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000091"/>
                </a:solidFill>
              </a:rPr>
              <a:t>Constats</a:t>
            </a:r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4918" y="2067694"/>
            <a:ext cx="4752206" cy="2448272"/>
          </a:xfrm>
        </p:spPr>
        <p:txBody>
          <a:bodyPr/>
          <a:lstStyle/>
          <a:p>
            <a:r>
              <a:rPr lang="fr-FR" sz="1600" dirty="0"/>
              <a:t>Aujourd’hui, chaque trimestre les allocataires </a:t>
            </a:r>
            <a:r>
              <a:rPr lang="fr-FR" sz="1600"/>
              <a:t>doivent </a:t>
            </a:r>
            <a:r>
              <a:rPr lang="fr-FR" sz="1600" smtClean="0"/>
              <a:t>calculer </a:t>
            </a:r>
            <a:r>
              <a:rPr lang="fr-FR" sz="1600" dirty="0"/>
              <a:t>eux-mêmes le montant à déclarer à partir de leurs bulletins de paie et relevés de prestations. </a:t>
            </a:r>
          </a:p>
          <a:p>
            <a:r>
              <a:rPr lang="fr-FR" sz="1600" dirty="0"/>
              <a:t>Cette complexité est la cause de nombreuses erreurs dans les déclarations, source de régularisations (rappels et indus) dans le versement des prestations et d’instabilité dans le versement des droits.</a:t>
            </a:r>
          </a:p>
        </p:txBody>
      </p:sp>
    </p:spTree>
    <p:extLst>
      <p:ext uri="{BB962C8B-B14F-4D97-AF65-F5344CB8AC3E}">
        <p14:creationId xmlns:p14="http://schemas.microsoft.com/office/powerpoint/2010/main" val="1115889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4"/>
          </p:nvPr>
        </p:nvSpPr>
        <p:spPr>
          <a:xfrm>
            <a:off x="323850" y="1442991"/>
            <a:ext cx="8424334" cy="1511362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fr-FR" sz="1600" dirty="0"/>
              <a:t>Le montant « net social » est une </a:t>
            </a:r>
            <a:r>
              <a:rPr lang="fr-FR" sz="1600" b="1" dirty="0"/>
              <a:t>nouvelle information qui :</a:t>
            </a:r>
            <a:endParaRPr lang="fr-FR" sz="1600" dirty="0"/>
          </a:p>
          <a:p>
            <a:pPr marL="377825" lvl="0" indent="-285750">
              <a:spcAft>
                <a:spcPts val="800"/>
              </a:spcAft>
              <a:buFont typeface="Marianne" panose="02000000000000000000" pitchFamily="2" charset="0"/>
              <a:buChar char="→"/>
            </a:pPr>
            <a:r>
              <a:rPr lang="fr-FR" sz="1600" b="1" dirty="0"/>
              <a:t>figurera sur tous les bulletins de paie </a:t>
            </a:r>
            <a:r>
              <a:rPr lang="fr-FR" sz="1600" dirty="0"/>
              <a:t>progressivement </a:t>
            </a:r>
            <a:r>
              <a:rPr lang="fr-FR" sz="1600" b="1" dirty="0"/>
              <a:t>à partir de juillet 2023</a:t>
            </a:r>
            <a:r>
              <a:rPr lang="fr-FR" sz="1600" dirty="0"/>
              <a:t>, et </a:t>
            </a:r>
            <a:r>
              <a:rPr lang="fr-FR" sz="1600" b="1" dirty="0"/>
              <a:t>sur les relevés de prestations sociales à partir de janvier 2024 ;</a:t>
            </a:r>
            <a:endParaRPr lang="fr-FR" sz="1600" dirty="0"/>
          </a:p>
          <a:p>
            <a:pPr marL="377825" lvl="0" indent="-285750">
              <a:spcAft>
                <a:spcPts val="800"/>
              </a:spcAft>
              <a:buFont typeface="Marianne" panose="02000000000000000000" pitchFamily="2" charset="0"/>
              <a:buChar char="→"/>
            </a:pPr>
            <a:r>
              <a:rPr lang="fr-FR" sz="1600" b="1" dirty="0"/>
              <a:t>correspond </a:t>
            </a:r>
            <a:r>
              <a:rPr lang="fr-FR" sz="1600" b="1" dirty="0" smtClean="0"/>
              <a:t>au </a:t>
            </a:r>
            <a:r>
              <a:rPr lang="fr-FR" sz="1600" b="1" dirty="0"/>
              <a:t>montant des ressources à déclarer </a:t>
            </a:r>
            <a:r>
              <a:rPr lang="fr-FR" sz="1600" dirty="0"/>
              <a:t>pour avoir accès au </a:t>
            </a:r>
            <a:r>
              <a:rPr lang="fr-FR" sz="1600" dirty="0" smtClean="0"/>
              <a:t>RSA </a:t>
            </a:r>
            <a:r>
              <a:rPr lang="fr-FR" sz="1600" dirty="0"/>
              <a:t>et à la Prime d’activité.</a:t>
            </a:r>
          </a:p>
          <a:p>
            <a:endParaRPr lang="fr-FR" sz="1200" dirty="0"/>
          </a:p>
        </p:txBody>
      </p:sp>
      <p:sp>
        <p:nvSpPr>
          <p:cNvPr id="11" name="Titr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000091"/>
                </a:solidFill>
              </a:rPr>
              <a:t>Le montant net social c’est quoi ?</a:t>
            </a:r>
          </a:p>
        </p:txBody>
      </p:sp>
      <p:graphicFrame>
        <p:nvGraphicFramePr>
          <p:cNvPr id="33" name="Diagramme 32"/>
          <p:cNvGraphicFramePr/>
          <p:nvPr>
            <p:extLst>
              <p:ext uri="{D42A27DB-BD31-4B8C-83A1-F6EECF244321}">
                <p14:modId xmlns:p14="http://schemas.microsoft.com/office/powerpoint/2010/main" val="2378781577"/>
              </p:ext>
            </p:extLst>
          </p:nvPr>
        </p:nvGraphicFramePr>
        <p:xfrm>
          <a:off x="476655" y="2791836"/>
          <a:ext cx="8404698" cy="25150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4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5516" y="3081749"/>
            <a:ext cx="1151805" cy="530983"/>
          </a:xfrm>
        </p:spPr>
        <p:txBody>
          <a:bodyPr/>
          <a:lstStyle/>
          <a:p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Calcul</a:t>
            </a:r>
          </a:p>
        </p:txBody>
      </p:sp>
    </p:spTree>
    <p:extLst>
      <p:ext uri="{BB962C8B-B14F-4D97-AF65-F5344CB8AC3E}">
        <p14:creationId xmlns:p14="http://schemas.microsoft.com/office/powerpoint/2010/main" val="1843485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000091"/>
                </a:solidFill>
              </a:rPr>
              <a:t>Avantages</a:t>
            </a:r>
            <a:endParaRPr lang="fr-FR"/>
          </a:p>
        </p:txBody>
      </p:sp>
      <p:grpSp>
        <p:nvGrpSpPr>
          <p:cNvPr id="7" name="Groupe 6"/>
          <p:cNvGrpSpPr/>
          <p:nvPr/>
        </p:nvGrpSpPr>
        <p:grpSpPr>
          <a:xfrm>
            <a:off x="467544" y="1857330"/>
            <a:ext cx="504056" cy="504056"/>
            <a:chOff x="611560" y="3575725"/>
            <a:chExt cx="504056" cy="504056"/>
          </a:xfrm>
          <a:solidFill>
            <a:srgbClr val="009999"/>
          </a:solidFill>
        </p:grpSpPr>
        <p:sp>
          <p:nvSpPr>
            <p:cNvPr id="8" name="Ellipse 7"/>
            <p:cNvSpPr/>
            <p:nvPr/>
          </p:nvSpPr>
          <p:spPr>
            <a:xfrm>
              <a:off x="611560" y="3575725"/>
              <a:ext cx="504056" cy="5040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719572" y="3643087"/>
              <a:ext cx="288032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b="1">
                  <a:solidFill>
                    <a:schemeClr val="bg1"/>
                  </a:solidFill>
                  <a:latin typeface="Marianne" panose="02000000000000000000" pitchFamily="2" charset="0"/>
                </a:rPr>
                <a:t>1</a:t>
              </a:r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467544" y="3129168"/>
            <a:ext cx="504056" cy="504056"/>
            <a:chOff x="611560" y="3575725"/>
            <a:chExt cx="504056" cy="504056"/>
          </a:xfrm>
          <a:solidFill>
            <a:srgbClr val="009999"/>
          </a:solidFill>
        </p:grpSpPr>
        <p:sp>
          <p:nvSpPr>
            <p:cNvPr id="11" name="Ellipse 10"/>
            <p:cNvSpPr/>
            <p:nvPr/>
          </p:nvSpPr>
          <p:spPr>
            <a:xfrm>
              <a:off x="611560" y="3575725"/>
              <a:ext cx="504056" cy="5040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719572" y="3643087"/>
              <a:ext cx="288032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b="1">
                  <a:solidFill>
                    <a:schemeClr val="bg1"/>
                  </a:solidFill>
                  <a:latin typeface="Marianne" panose="02000000000000000000" pitchFamily="2" charset="0"/>
                </a:rPr>
                <a:t>3</a:t>
              </a:r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5032520" y="1857330"/>
            <a:ext cx="504056" cy="504056"/>
            <a:chOff x="611560" y="3575725"/>
            <a:chExt cx="504056" cy="504056"/>
          </a:xfrm>
          <a:solidFill>
            <a:srgbClr val="009999"/>
          </a:solidFill>
        </p:grpSpPr>
        <p:sp>
          <p:nvSpPr>
            <p:cNvPr id="14" name="Ellipse 13"/>
            <p:cNvSpPr/>
            <p:nvPr/>
          </p:nvSpPr>
          <p:spPr>
            <a:xfrm>
              <a:off x="611560" y="3575725"/>
              <a:ext cx="504056" cy="5040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702274" y="3626017"/>
              <a:ext cx="288032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b="1">
                  <a:solidFill>
                    <a:schemeClr val="bg1"/>
                  </a:solidFill>
                  <a:latin typeface="Marianne" panose="02000000000000000000" pitchFamily="2" charset="0"/>
                </a:rPr>
                <a:t>2</a:t>
              </a:r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5026396" y="3057145"/>
            <a:ext cx="510180" cy="504056"/>
            <a:chOff x="605436" y="3575725"/>
            <a:chExt cx="510180" cy="504056"/>
          </a:xfrm>
          <a:solidFill>
            <a:srgbClr val="009999"/>
          </a:solidFill>
        </p:grpSpPr>
        <p:sp>
          <p:nvSpPr>
            <p:cNvPr id="17" name="Ellipse 16"/>
            <p:cNvSpPr/>
            <p:nvPr/>
          </p:nvSpPr>
          <p:spPr>
            <a:xfrm>
              <a:off x="611560" y="3575725"/>
              <a:ext cx="504056" cy="5040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605436" y="3638456"/>
              <a:ext cx="4817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>
                  <a:solidFill>
                    <a:schemeClr val="bg1"/>
                  </a:solidFill>
                  <a:latin typeface="Marianne" panose="02000000000000000000" pitchFamily="2" charset="0"/>
                </a:rPr>
                <a:t>4</a:t>
              </a: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079612" y="1761016"/>
            <a:ext cx="2916324" cy="882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fr-FR" sz="1600">
                <a:latin typeface="Marianne" panose="02000000000000000000" pitchFamily="2" charset="0"/>
                <a:ea typeface="Marianne" panose="02000000000000000000" pitchFamily="2" charset="0"/>
                <a:cs typeface="Marianne" panose="02000000000000000000" pitchFamily="2" charset="0"/>
              </a:rPr>
              <a:t>Plus aucun calcul à faire : simplification des démarches des allocataires</a:t>
            </a:r>
            <a:endParaRPr lang="fr-FR" sz="160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71600" y="3057145"/>
            <a:ext cx="3240609" cy="869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fr-FR" sz="1600">
                <a:latin typeface="Marianne" panose="02000000000000000000" pitchFamily="2" charset="0"/>
                <a:ea typeface="Marianne" panose="02000000000000000000" pitchFamily="2" charset="0"/>
                <a:cs typeface="Marianne" panose="02000000000000000000" pitchFamily="2" charset="0"/>
              </a:rPr>
              <a:t>Réduire les risques d’erreurs dans les déclarations et éviter les régularisations</a:t>
            </a:r>
            <a:endParaRPr lang="fr-FR" sz="160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692236" y="1689008"/>
            <a:ext cx="2916324" cy="862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fr-FR" sz="1600">
                <a:latin typeface="Marianne" panose="02000000000000000000" pitchFamily="2" charset="0"/>
                <a:ea typeface="Marianne" panose="02000000000000000000" pitchFamily="2" charset="0"/>
                <a:cs typeface="Marianne" panose="02000000000000000000" pitchFamily="2" charset="0"/>
              </a:rPr>
              <a:t>Réduire le non-recours aux prestations et faciliter l’accès aux droits 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584224" y="3003798"/>
            <a:ext cx="3240609" cy="882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fr-FR" sz="1600">
                <a:latin typeface="Marianne" panose="02000000000000000000" pitchFamily="2" charset="0"/>
                <a:ea typeface="Marianne" panose="02000000000000000000" pitchFamily="2" charset="0"/>
                <a:cs typeface="Marianne" panose="02000000000000000000" pitchFamily="2" charset="0"/>
              </a:rPr>
              <a:t>Préparer progressivement le pré-remplissage des déclarations de ressource</a:t>
            </a:r>
            <a:endParaRPr lang="fr-FR" sz="160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833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000091"/>
                </a:solidFill>
              </a:rPr>
              <a:t>Calendrier de mise en œuvre </a:t>
            </a:r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D6D043A-4EE9-2EE5-72E3-42E8919573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5610" y="1419622"/>
            <a:ext cx="8353104" cy="3312368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  <a:tabLst>
                <a:tab pos="1476375" algn="l"/>
              </a:tabLst>
            </a:pPr>
            <a:r>
              <a:rPr lang="fr-FR" sz="160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Le montant « net social » sera inscrit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"/>
            </a:pPr>
            <a:r>
              <a:rPr lang="fr-FR" sz="1600" b="1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à partir du 1</a:t>
            </a:r>
            <a:r>
              <a:rPr lang="fr-FR" sz="1600" b="1" baseline="3000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er</a:t>
            </a:r>
            <a:r>
              <a:rPr lang="fr-FR" sz="1600" b="1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 juillet 2023 : progressivement</a:t>
            </a:r>
            <a:r>
              <a:rPr lang="fr-FR" sz="160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 </a:t>
            </a:r>
            <a:r>
              <a:rPr lang="fr-FR" sz="1600" b="1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sur tous les bulletins de paie</a:t>
            </a:r>
            <a:r>
              <a:rPr lang="fr-FR" sz="1600" b="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 (quel que soit le statut, le secteur d’activité ou l’employeur</a:t>
            </a:r>
            <a:r>
              <a:rPr lang="fr-FR" sz="1600" b="0" dirty="0" smtClean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) ;</a:t>
            </a:r>
            <a:endParaRPr lang="fr-FR" sz="1600" b="0" dirty="0">
              <a:effectLst/>
              <a:latin typeface="Calibri" panose="020F0502020204030204" pitchFamily="34" charset="0"/>
              <a:ea typeface="Marianne" panose="02000000000000000000"/>
              <a:cs typeface="Marianne" panose="0200000000000000000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Wingdings" pitchFamily="2" charset="2"/>
              <a:buChar char=""/>
            </a:pPr>
            <a:r>
              <a:rPr lang="fr-FR" sz="1600" b="1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à partir du 1</a:t>
            </a:r>
            <a:r>
              <a:rPr lang="fr-FR" sz="1600" b="1" baseline="3000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er</a:t>
            </a:r>
            <a:r>
              <a:rPr lang="fr-FR" sz="1600" b="1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 janvier 2024 : sur les relevés de </a:t>
            </a:r>
            <a:r>
              <a:rPr lang="fr-FR" sz="1600" b="1" dirty="0" smtClean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prestations.</a:t>
            </a:r>
            <a:endParaRPr lang="fr-FR" sz="1600" dirty="0">
              <a:effectLst/>
              <a:latin typeface="Calibri" panose="020F0502020204030204" pitchFamily="34" charset="0"/>
              <a:ea typeface="Marianne" panose="02000000000000000000"/>
              <a:cs typeface="Marianne" panose="0200000000000000000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fr-FR" sz="1600" b="0" spc="-4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Les allocataires du RSA et de la prime d’activité </a:t>
            </a:r>
            <a:r>
              <a:rPr lang="fr-FR" sz="1600" b="1" spc="-4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pourront se servir du montant « net social »</a:t>
            </a:r>
            <a:r>
              <a:rPr lang="fr-FR" sz="1600" spc="-4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 :</a:t>
            </a:r>
            <a:endParaRPr lang="fr-FR" sz="1600" spc="-4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Wingdings" pitchFamily="2" charset="2"/>
              <a:buChar char=""/>
            </a:pPr>
            <a:r>
              <a:rPr lang="fr-FR" sz="1600" b="1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dès qu’il sera disponible</a:t>
            </a:r>
            <a:r>
              <a:rPr lang="fr-FR" sz="160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 sur leurs documents de référence </a:t>
            </a:r>
            <a:r>
              <a:rPr lang="fr-FR" sz="1600" b="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(bulletins de </a:t>
            </a:r>
            <a:r>
              <a:rPr lang="fr-FR" sz="1600" b="0" dirty="0" smtClean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paie/relevés </a:t>
            </a:r>
            <a:r>
              <a:rPr lang="fr-FR" sz="1600" b="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de prestations). </a:t>
            </a:r>
            <a:endParaRPr lang="fr-FR" sz="1600" b="0" dirty="0">
              <a:effectLst/>
              <a:latin typeface="Calibri" panose="020F0502020204030204" pitchFamily="34" charset="0"/>
              <a:ea typeface="Marianne" panose="02000000000000000000"/>
              <a:cs typeface="Marianne" panose="0200000000000000000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fr-FR" sz="1600" b="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Ces allocataires devront </a:t>
            </a:r>
            <a:r>
              <a:rPr lang="fr-FR" sz="1600" b="1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obligatoirement l’utiliser</a:t>
            </a:r>
            <a:r>
              <a:rPr lang="fr-FR" sz="160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"/>
            </a:pPr>
            <a:r>
              <a:rPr lang="fr-FR" sz="1600" b="1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à partir de janvier 2024</a:t>
            </a:r>
            <a:r>
              <a:rPr lang="fr-FR" sz="160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, </a:t>
            </a:r>
            <a:r>
              <a:rPr lang="fr-FR" sz="1600" b="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lorsque tous les employeurs et organismes l’afficheront.</a:t>
            </a:r>
            <a:endParaRPr lang="fr-FR" sz="1600" b="0" dirty="0">
              <a:effectLst/>
              <a:latin typeface="Calibri" panose="020F0502020204030204" pitchFamily="34" charset="0"/>
              <a:ea typeface="Marianne" panose="02000000000000000000"/>
              <a:cs typeface="Marianne" panose="02000000000000000000"/>
            </a:endParaRPr>
          </a:p>
          <a:p>
            <a:pPr marL="0" indent="0">
              <a:buNone/>
            </a:pP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solidFill>
            <a:schemeClr val="accent1">
              <a:lumMod val="10000"/>
              <a:lumOff val="90000"/>
            </a:schemeClr>
          </a:solidFill>
        </p:spPr>
        <p:txBody>
          <a:bodyPr lIns="108000" tIns="108000" rIns="108000"/>
          <a:lstStyle/>
          <a:p>
            <a:pPr marL="0" indent="0">
              <a:buNone/>
            </a:pPr>
            <a:r>
              <a:rPr lang="fr-FR"/>
              <a:t>S’informer</a:t>
            </a:r>
          </a:p>
          <a:p>
            <a:pPr marL="0" indent="0">
              <a:buNone/>
            </a:pPr>
            <a:r>
              <a:rPr lang="fr-FR" b="0"/>
              <a:t>Toutes les informations utiles sur le montant net social et son usage sont sur le site du ministère des Solidarités.</a:t>
            </a:r>
          </a:p>
          <a:p>
            <a:pPr marL="0" indent="0" algn="ctr">
              <a:buNone/>
            </a:pPr>
            <a:r>
              <a:rPr lang="fr-FR" u="sng"/>
              <a:t>solidarites.gouv.fr/</a:t>
            </a:r>
            <a:br>
              <a:rPr lang="fr-FR" u="sng"/>
            </a:br>
            <a:r>
              <a:rPr lang="fr-FR" u="sng"/>
              <a:t>le-montant-net-social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5"/>
          </p:nvPr>
        </p:nvSpPr>
        <p:spPr>
          <a:solidFill>
            <a:schemeClr val="accent1">
              <a:lumMod val="10000"/>
              <a:lumOff val="90000"/>
            </a:schemeClr>
          </a:solidFill>
        </p:spPr>
        <p:txBody>
          <a:bodyPr lIns="108000" tIns="108000" rIns="108000"/>
          <a:lstStyle/>
          <a:p>
            <a:pPr marL="0" indent="0">
              <a:buNone/>
            </a:pPr>
            <a:r>
              <a:rPr lang="fr-FR" dirty="0"/>
              <a:t>Corriger une erreur</a:t>
            </a:r>
          </a:p>
          <a:p>
            <a:pPr marL="0" indent="0">
              <a:buNone/>
            </a:pPr>
            <a:r>
              <a:rPr lang="fr-FR" b="0" dirty="0">
                <a:ea typeface="Marianne" panose="02000000000000000000" pitchFamily="2" charset="0"/>
                <a:cs typeface="Marianne" panose="02000000000000000000" pitchFamily="2" charset="0"/>
              </a:rPr>
              <a:t>En cas de suspicion d’erreur, les salariés appliquent la procédure mise à disposition par leur employeur pour faire corriger cette erreur. </a:t>
            </a:r>
            <a:endParaRPr lang="fr-FR" b="0" dirty="0">
              <a:latin typeface="Calibri" panose="020F0502020204030204" pitchFamily="34" charset="0"/>
              <a:ea typeface="Marianne" panose="02000000000000000000" pitchFamily="2" charset="0"/>
              <a:cs typeface="Marianne" panose="02000000000000000000" pitchFamily="2" charset="0"/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>
                <a:solidFill>
                  <a:srgbClr val="000091"/>
                </a:solidFill>
              </a:rPr>
              <a:t>Pour aller plus loin</a:t>
            </a:r>
            <a:endParaRPr lang="fr-FR"/>
          </a:p>
        </p:txBody>
      </p:sp>
      <p:sp>
        <p:nvSpPr>
          <p:cNvPr id="9" name="Espace réservé du texte 4"/>
          <p:cNvSpPr txBox="1">
            <a:spLocks/>
          </p:cNvSpPr>
          <p:nvPr/>
        </p:nvSpPr>
        <p:spPr bwMode="gray">
          <a:xfrm>
            <a:off x="3308192" y="1544080"/>
            <a:ext cx="2520000" cy="2880320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</p:spPr>
        <p:txBody>
          <a:bodyPr vert="horz" lIns="108000" tIns="108000" rIns="108000" bIns="0" rtlCol="0" anchor="t" anchorCtr="0">
            <a:noAutofit/>
          </a:bodyPr>
          <a:lstStyle>
            <a:lvl1pPr marL="144000" indent="-1440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tabLst/>
              <a:defRPr sz="1400" b="1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324000" indent="-144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SzPct val="100000"/>
              <a:buFont typeface="+mj-lt"/>
              <a:buAutoNum type="alphaLcPeriod"/>
              <a:defRPr sz="12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53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10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71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anose="020B0604020202020204" pitchFamily="34" charset="0"/>
              <a:buChar char="•"/>
              <a:defRPr sz="8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927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+mj-lt"/>
              <a:buNone/>
            </a:pPr>
            <a:r>
              <a:rPr lang="fr-FR" dirty="0"/>
              <a:t>Calculer</a:t>
            </a:r>
          </a:p>
          <a:p>
            <a:pPr marL="0" indent="0">
              <a:buFont typeface="+mj-lt"/>
              <a:buNone/>
            </a:pPr>
            <a:r>
              <a:rPr lang="fr-FR" b="0" spc="-20" dirty="0"/>
              <a:t>Les informations nécessaires pour recalculer le montant « net social » seront disponibles dans le Bulletin officiel de la Sécurité sociale :</a:t>
            </a:r>
          </a:p>
          <a:p>
            <a:pPr marL="0" indent="0" algn="ctr">
              <a:buFont typeface="+mj-lt"/>
              <a:buNone/>
            </a:pPr>
            <a:r>
              <a:rPr lang="fr-FR" b="0" dirty="0"/>
              <a:t> </a:t>
            </a:r>
            <a:r>
              <a:rPr lang="fr-FR" u="sng" dirty="0"/>
              <a:t>boss.gouv.fr</a:t>
            </a:r>
            <a:endParaRPr lang="fr-FR" b="0" dirty="0"/>
          </a:p>
          <a:p>
            <a:pPr marL="0" indent="0">
              <a:buFont typeface="+mj-lt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8790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377840" y="1701023"/>
            <a:ext cx="2808312" cy="1302382"/>
          </a:xfrm>
        </p:spPr>
        <p:txBody>
          <a:bodyPr/>
          <a:lstStyle/>
          <a:p>
            <a:r>
              <a:rPr lang="fr-FR"/>
              <a:t>Le montant net social apparaît dans une ligne spécifique du bulletin de paie à partir de la paie de juillet 2023).</a:t>
            </a: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000091"/>
                </a:solidFill>
              </a:rPr>
              <a:t>Où trouver le montant net social ?</a:t>
            </a:r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864" y="1491630"/>
            <a:ext cx="5502579" cy="32521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347864" y="2819296"/>
            <a:ext cx="4896544" cy="169300"/>
          </a:xfrm>
          <a:prstGeom prst="rect">
            <a:avLst/>
          </a:prstGeom>
          <a:noFill/>
          <a:ln w="38100"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Virage 14"/>
          <p:cNvSpPr/>
          <p:nvPr/>
        </p:nvSpPr>
        <p:spPr>
          <a:xfrm rot="10800000" flipH="1">
            <a:off x="2431838" y="2613230"/>
            <a:ext cx="720080" cy="390174"/>
          </a:xfrm>
          <a:prstGeom prst="bentArrow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928853" y="3351370"/>
            <a:ext cx="2419011" cy="1302382"/>
          </a:xfrm>
        </p:spPr>
        <p:txBody>
          <a:bodyPr/>
          <a:lstStyle/>
          <a:p>
            <a:r>
              <a:rPr lang="fr-FR"/>
              <a:t>A ne pas confondre avec le </a:t>
            </a:r>
            <a:r>
              <a:rPr lang="fr-FR" b="1"/>
              <a:t>montant net imposable </a:t>
            </a:r>
            <a:r>
              <a:rPr lang="fr-FR"/>
              <a:t>et le </a:t>
            </a:r>
            <a:r>
              <a:rPr lang="fr-FR" b="1"/>
              <a:t>montant net à payer </a:t>
            </a:r>
            <a:r>
              <a:rPr lang="fr-FR"/>
              <a:t>qui continueront de figurer sur le bulletin de paie.</a:t>
            </a:r>
            <a:endParaRPr lang="fr-FR" sz="1600"/>
          </a:p>
        </p:txBody>
      </p:sp>
      <p:grpSp>
        <p:nvGrpSpPr>
          <p:cNvPr id="20" name="Groupe 19"/>
          <p:cNvGrpSpPr/>
          <p:nvPr/>
        </p:nvGrpSpPr>
        <p:grpSpPr>
          <a:xfrm>
            <a:off x="245413" y="3651870"/>
            <a:ext cx="641015" cy="552599"/>
            <a:chOff x="245413" y="3651870"/>
            <a:chExt cx="641015" cy="552599"/>
          </a:xfrm>
        </p:grpSpPr>
        <p:sp>
          <p:nvSpPr>
            <p:cNvPr id="18" name="Triangle isocèle 17"/>
            <p:cNvSpPr/>
            <p:nvPr/>
          </p:nvSpPr>
          <p:spPr>
            <a:xfrm>
              <a:off x="245413" y="3651870"/>
              <a:ext cx="641015" cy="552599"/>
            </a:xfrm>
            <a:prstGeom prst="triangle">
              <a:avLst/>
            </a:prstGeom>
            <a:noFill/>
            <a:ln>
              <a:solidFill>
                <a:srgbClr val="A558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245413" y="3742804"/>
              <a:ext cx="6410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b="1">
                  <a:solidFill>
                    <a:srgbClr val="A558A0"/>
                  </a:solidFill>
                  <a:latin typeface="Marianne" panose="02000000000000000000" pitchFamily="2" charset="0"/>
                </a:rPr>
                <a:t>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1888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541DB9-CBE0-D942-AF40-638D19B4F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7FAA981-6A9A-DE4E-8025-BF76DD408C7A}" type="datetime1">
              <a:rPr lang="fr-FR" cap="all" smtClean="0"/>
              <a:t>26/06/2023</a:t>
            </a:fld>
            <a:endParaRPr lang="fr-FR" cap="all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09C574B-C106-A742-A6F7-1B7EBDA49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3F687843-9CAA-4344-9ACB-74B175375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9898847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INTITULE_OFFIC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87563405-AF8A-491F-B70D-BA774E918841}" vid="{AFAF9CA4-A7A4-4028-9C0E-09CF0F82C0EC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FD7D8A72476148A859A8D6257A80CC" ma:contentTypeVersion="4" ma:contentTypeDescription="Crée un document." ma:contentTypeScope="" ma:versionID="6550182669c98d20ac0a731f8e53738a">
  <xsd:schema xmlns:xsd="http://www.w3.org/2001/XMLSchema" xmlns:xs="http://www.w3.org/2001/XMLSchema" xmlns:p="http://schemas.microsoft.com/office/2006/metadata/properties" xmlns:ns2="8cd19967-dc7c-4d5a-a4f5-00dd6a862467" xmlns:ns3="ad84501d-9596-4f04-96a9-6061aa836e31" targetNamespace="http://schemas.microsoft.com/office/2006/metadata/properties" ma:root="true" ma:fieldsID="83a8484aa2dab1e44bb060ba6113119b" ns2:_="" ns3:_="">
    <xsd:import namespace="8cd19967-dc7c-4d5a-a4f5-00dd6a862467"/>
    <xsd:import namespace="ad84501d-9596-4f04-96a9-6061aa836e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d19967-dc7c-4d5a-a4f5-00dd6a8624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4501d-9596-4f04-96a9-6061aa836e3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478B3C-0A56-4747-98FB-8AABB9BD70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FB5755-EE38-4B4C-809B-DEB35F03159B}">
  <ds:schemaRefs>
    <ds:schemaRef ds:uri="ad84501d-9596-4f04-96a9-6061aa836e31"/>
    <ds:schemaRef ds:uri="http://purl.org/dc/terms/"/>
    <ds:schemaRef ds:uri="8cd19967-dc7c-4d5a-a4f5-00dd6a862467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FAC4D09-4B9A-4F13-B874-6420A1707EA9}">
  <ds:schemaRefs>
    <ds:schemaRef ds:uri="8cd19967-dc7c-4d5a-a4f5-00dd6a862467"/>
    <ds:schemaRef ds:uri="ad84501d-9596-4f04-96a9-6061aa836e3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Template_presentation ppt_MIN_Santé_Prévention</Template>
  <TotalTime>1</TotalTime>
  <Words>574</Words>
  <Application>Microsoft Office PowerPoint</Application>
  <PresentationFormat>Affichage à l'écran (16:9)</PresentationFormat>
  <Paragraphs>56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Marianne</vt:lpstr>
      <vt:lpstr>Marianne Light</vt:lpstr>
      <vt:lpstr>Wingdings</vt:lpstr>
      <vt:lpstr>TEMPLATE_INTITULE_OFFICIEL</vt:lpstr>
      <vt:lpstr>Présentation PowerPoint</vt:lpstr>
      <vt:lpstr>Contexte</vt:lpstr>
      <vt:lpstr>Constats</vt:lpstr>
      <vt:lpstr>Le montant net social c’est quoi ?</vt:lpstr>
      <vt:lpstr>Avantages</vt:lpstr>
      <vt:lpstr>Calendrier de mise en œuvre </vt:lpstr>
      <vt:lpstr>Pour aller plus loin</vt:lpstr>
      <vt:lpstr>Où trouver le montant net social ?</vt:lpstr>
      <vt:lpstr>Présentation PowerPoint</vt:lpstr>
    </vt:vector>
  </TitlesOfParts>
  <Manager>Client</Manager>
  <Company>Ministeres Sociaux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MUSTO, Audrey (DICOM/MULTIMEDIA ET EVENEMENTIEL)</dc:creator>
  <cp:lastModifiedBy>SCANNAVINO, Céline (DSS)</cp:lastModifiedBy>
  <cp:revision>4</cp:revision>
  <dcterms:created xsi:type="dcterms:W3CDTF">2023-05-10T13:53:16Z</dcterms:created>
  <dcterms:modified xsi:type="dcterms:W3CDTF">2023-06-26T16:36:11Z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0x010100CCFD7D8A72476148A859A8D6257A80CC</vt:lpwstr>
  </property>
</Properties>
</file>