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3" r:id="rId3"/>
    <p:sldId id="359" r:id="rId4"/>
    <p:sldId id="361" r:id="rId5"/>
    <p:sldId id="362" r:id="rId6"/>
    <p:sldId id="365" r:id="rId7"/>
    <p:sldId id="364" r:id="rId8"/>
    <p:sldId id="366" r:id="rId9"/>
    <p:sldId id="367" r:id="rId10"/>
    <p:sldId id="368" r:id="rId11"/>
    <p:sldId id="369" r:id="rId12"/>
    <p:sldId id="377" r:id="rId13"/>
    <p:sldId id="370" r:id="rId14"/>
    <p:sldId id="371" r:id="rId15"/>
    <p:sldId id="372" r:id="rId16"/>
    <p:sldId id="373" r:id="rId17"/>
    <p:sldId id="374" r:id="rId18"/>
    <p:sldId id="378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8F3E1"/>
    <a:srgbClr val="F7EAE9"/>
    <a:srgbClr val="EED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8400" autoAdjust="0"/>
  </p:normalViewPr>
  <p:slideViewPr>
    <p:cSldViewPr>
      <p:cViewPr varScale="1">
        <p:scale>
          <a:sx n="66" d="100"/>
          <a:sy n="66" d="100"/>
        </p:scale>
        <p:origin x="130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004E-D5BE-44D2-A706-85BEF704A872}" type="datetimeFigureOut">
              <a:rPr lang="fr-FR" smtClean="0"/>
              <a:pPr/>
              <a:t>11/04/2021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5B621-A082-4C66-8A2E-D52B182D4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63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69B3-51EB-4F98-B5A5-ED84B4217286}" type="datetimeFigureOut">
              <a:rPr lang="fr-FR" smtClean="0"/>
              <a:pPr/>
              <a:t>11/04/2021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ECB53-6F80-4148-B52A-8B6C10DB57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3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8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89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2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436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7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67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532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33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63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80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2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08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84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2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9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79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B53-6F80-4148-B52A-8B6C10DB57D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9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9BB5E9-4380-4B0F-A714-97AA0FECA970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A447-DF89-44C6-B3AA-E7D6C22CA0B9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9BCA-5D35-4807-AF88-E44D616D03CA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E09509-A500-44A9-9889-F7513BE1564A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8B9E04-319D-4B76-AF76-782E1871C5B1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C1B-9507-46E9-A18F-74812230FF87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1424-17B9-447F-89A4-452D51B184AA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7AE0C7-7FE2-43D7-886B-5CE668CA2A07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F4F-10F9-450F-92E5-1AAD3FC95C9E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0DF627-041E-4A06-8895-EDE9BA550BBB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E0D7AE-C429-4044-A81B-A54E0FA9EB87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C0560D-0598-4E4A-BDF0-E8BB8D61567E}" type="datetime1">
              <a:rPr lang="fr-FR" smtClean="0"/>
              <a:pPr/>
              <a:t>11/04/2021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B367BE-A3D9-42C5-8639-18E70AE7B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404664"/>
            <a:ext cx="6946032" cy="93610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Comité scientifique du CNLE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9712" y="1916832"/>
            <a:ext cx="6696744" cy="1368152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 smtClean="0"/>
              <a:t>Illustrer l’effet de la crise sur le revenu des ménages pauvres et modestes</a:t>
            </a:r>
          </a:p>
          <a:p>
            <a:pPr algn="ctr"/>
            <a:r>
              <a:rPr lang="fr-FR" sz="2000" i="1" dirty="0" smtClean="0"/>
              <a:t>---</a:t>
            </a:r>
          </a:p>
          <a:p>
            <a:pPr algn="ctr"/>
            <a:r>
              <a:rPr lang="fr-FR" sz="2000" b="1" i="1" dirty="0" smtClean="0">
                <a:solidFill>
                  <a:schemeClr val="accent2"/>
                </a:solidFill>
              </a:rPr>
              <a:t>Approche par cas types</a:t>
            </a:r>
            <a:endParaRPr lang="fr-FR" sz="2000" b="1" i="1" dirty="0">
              <a:solidFill>
                <a:schemeClr val="accent2"/>
              </a:solidFill>
            </a:endParaRP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860032" y="5517232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</a:rPr>
              <a:t>Muriel Pucci – 13 avril 2021</a:t>
            </a:r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pauvreté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6" y="700855"/>
            <a:ext cx="8468823" cy="50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pauvreté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" y="981244"/>
            <a:ext cx="8753923" cy="47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pauvreté - Bilan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9388" y="836712"/>
            <a:ext cx="8489228" cy="57606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Le chômage partiel maintien le niveau de revenu</a:t>
            </a:r>
          </a:p>
          <a:p>
            <a:pPr lvl="1"/>
            <a:r>
              <a:rPr lang="fr-FR" sz="1800" dirty="0" smtClean="0"/>
              <a:t>Salaire inférieur au Smic </a:t>
            </a:r>
            <a:r>
              <a:rPr lang="fr-FR" sz="1800" dirty="0" smtClean="0">
                <a:sym typeface="Symbol" panose="05050102010706020507" pitchFamily="18" charset="2"/>
              </a:rPr>
              <a:t> allocation de CP = salaire</a:t>
            </a:r>
          </a:p>
          <a:p>
            <a:pPr lvl="1"/>
            <a:r>
              <a:rPr lang="fr-FR" sz="1800" dirty="0" smtClean="0"/>
              <a:t>L’allocation de CP est assimilée à un revenu professionnel pour la prime d’activité</a:t>
            </a:r>
          </a:p>
          <a:p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Le chômage rémunéré</a:t>
            </a:r>
            <a:endParaRPr lang="fr-F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1800" dirty="0" smtClean="0"/>
              <a:t>Aggrave toujours la pauvreté : la perte de la prime d’activité se cumule à la baisse du revenu d’activité (taux de remplacement de 72%)</a:t>
            </a:r>
            <a:endParaRPr lang="fr-FR" sz="1800" dirty="0"/>
          </a:p>
          <a:p>
            <a:pPr lvl="1"/>
            <a:r>
              <a:rPr lang="fr-FR" sz="1800" b="1" dirty="0" smtClean="0">
                <a:solidFill>
                  <a:srgbClr val="FF6600"/>
                </a:solidFill>
              </a:rPr>
              <a:t>Certains ménages basculent dans la grande pauvreté </a:t>
            </a:r>
            <a:r>
              <a:rPr lang="fr-FR" sz="1800" dirty="0" smtClean="0"/>
              <a:t>: jeunes isolés, </a:t>
            </a:r>
            <a:r>
              <a:rPr lang="fr-FR" sz="1800" dirty="0"/>
              <a:t>couples monoactifs sans </a:t>
            </a:r>
            <a:r>
              <a:rPr lang="fr-FR" sz="1800" dirty="0" smtClean="0"/>
              <a:t>enfants</a:t>
            </a:r>
            <a:r>
              <a:rPr lang="fr-FR" sz="1800" dirty="0"/>
              <a:t> </a:t>
            </a:r>
            <a:r>
              <a:rPr lang="fr-FR" sz="1800" dirty="0" smtClean="0"/>
              <a:t>ou avec 1 ou 2 </a:t>
            </a:r>
            <a:r>
              <a:rPr lang="fr-FR" sz="1800" dirty="0" smtClean="0"/>
              <a:t>enfants</a:t>
            </a:r>
          </a:p>
          <a:p>
            <a:pPr lvl="1"/>
            <a:r>
              <a:rPr lang="fr-FR" sz="1800" dirty="0" smtClean="0"/>
              <a:t>La </a:t>
            </a:r>
            <a:r>
              <a:rPr lang="fr-FR" sz="1800" dirty="0" err="1" smtClean="0"/>
              <a:t>biactivité</a:t>
            </a:r>
            <a:r>
              <a:rPr lang="fr-FR" sz="1800" dirty="0" smtClean="0"/>
              <a:t> limite la baisse de niveau de vie</a:t>
            </a:r>
            <a:endParaRPr lang="fr-FR" sz="2200" dirty="0" smtClean="0"/>
          </a:p>
          <a:p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chômage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non rémunéré</a:t>
            </a:r>
            <a:endParaRPr lang="fr-F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1800" dirty="0"/>
              <a:t>Aggrave toujours la </a:t>
            </a:r>
            <a:r>
              <a:rPr lang="fr-FR" sz="1800" dirty="0" smtClean="0"/>
              <a:t>pauvreté mais parfois préférable au chômage rémunéré :</a:t>
            </a:r>
          </a:p>
          <a:p>
            <a:pPr lvl="2"/>
            <a:r>
              <a:rPr lang="fr-FR" dirty="0" smtClean="0"/>
              <a:t>Le RSA compense l’absence d’ARE</a:t>
            </a:r>
          </a:p>
          <a:p>
            <a:pPr lvl="2"/>
            <a:r>
              <a:rPr lang="fr-FR" dirty="0" smtClean="0"/>
              <a:t>Les aides au logement sont plus importantes</a:t>
            </a:r>
            <a:endParaRPr lang="fr-FR" dirty="0"/>
          </a:p>
          <a:p>
            <a:pPr lvl="1"/>
            <a:r>
              <a:rPr lang="fr-FR" sz="1800" dirty="0" smtClean="0"/>
              <a:t>Les jeunes isolés ou dans un couple monoactif et les couples monoactifs sans enfant ou avec 1 ou 2 enfants basculent </a:t>
            </a:r>
            <a:r>
              <a:rPr lang="fr-FR" sz="1800" dirty="0"/>
              <a:t>dans la grande </a:t>
            </a:r>
            <a:r>
              <a:rPr lang="fr-FR" sz="1800" dirty="0" smtClean="0"/>
              <a:t>pauvreté</a:t>
            </a:r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24279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534400" cy="71448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« modestie »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8559104" cy="4842160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000852"/>
            <a:ext cx="8559104" cy="62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Un travailleur passe au chômage partiel ou perd son emploi :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06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534400" cy="71448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« modestie »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7" y="933395"/>
            <a:ext cx="8609790" cy="50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534400" cy="71448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« modestie »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33" y="1024437"/>
            <a:ext cx="7931583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534400" cy="71448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« modestie »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5" y="1029564"/>
            <a:ext cx="8619833" cy="46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534400" cy="71448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« modestie »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3" y="1168461"/>
            <a:ext cx="8354578" cy="45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« modestie » - Bilan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18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620688"/>
                <a:ext cx="8820472" cy="6237312"/>
              </a:xfrm>
              <a:solidFill>
                <a:schemeClr val="bg1"/>
              </a:solidFill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fr-F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Le chômage partiel protège de la pauvreté mais les pertes de revenu peuvent être importantes</a:t>
                </a:r>
              </a:p>
              <a:p>
                <a:pPr lvl="1" algn="just"/>
                <a:r>
                  <a:rPr lang="fr-FR" sz="1800" dirty="0" smtClean="0"/>
                  <a:t>Salaire supérieur au Smic </a:t>
                </a:r>
                <a:r>
                  <a:rPr lang="fr-FR" sz="1800" dirty="0" smtClean="0">
                    <a:sym typeface="Symbol" panose="05050102010706020507" pitchFamily="18" charset="2"/>
                  </a:rPr>
                  <a:t> taux de remplacement de 84% sauf pour les couples biactifs sans enfant ou avec 1 enfant (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≃</m:t>
                    </m:r>
                  </m:oMath>
                </a14:m>
                <a:r>
                  <a:rPr lang="fr-FR" sz="1800" dirty="0" smtClean="0">
                    <a:sym typeface="Symbol" panose="05050102010706020507" pitchFamily="18" charset="2"/>
                  </a:rPr>
                  <a:t>100%)</a:t>
                </a:r>
                <a:endParaRPr lang="fr-FR" sz="1800" dirty="0" smtClean="0"/>
              </a:p>
              <a:p>
                <a:pPr algn="just"/>
                <a:r>
                  <a:rPr lang="fr-F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Le chômage rémunéré</a:t>
                </a:r>
              </a:p>
              <a:p>
                <a:pPr lvl="1" algn="just"/>
                <a:r>
                  <a:rPr lang="fr-FR" sz="1800" dirty="0" smtClean="0"/>
                  <a:t>Réduit toujours le niveau de vie : </a:t>
                </a:r>
                <a:r>
                  <a:rPr lang="fr-FR" sz="1800" dirty="0">
                    <a:sym typeface="Symbol" panose="05050102010706020507" pitchFamily="18" charset="2"/>
                  </a:rPr>
                  <a:t>taux de remplacement de 66% pour les personnes seules et les parents isolés avec 1 enfant , 58% pour les parents isolés avec 2 enfants et les couples monoactifs et  63% à 72% pour le travailler du couple biactif au chômage partiel</a:t>
                </a:r>
                <a:endParaRPr lang="fr-FR" sz="1800" dirty="0"/>
              </a:p>
              <a:p>
                <a:pPr lvl="1" algn="just"/>
                <a:r>
                  <a:rPr lang="fr-FR" sz="1800" b="1" dirty="0" smtClean="0">
                    <a:solidFill>
                      <a:srgbClr val="7030A0"/>
                    </a:solidFill>
                  </a:rPr>
                  <a:t>+ perte de la prime d’activité</a:t>
                </a:r>
                <a:endParaRPr lang="fr-FR" sz="1800" b="1" dirty="0">
                  <a:solidFill>
                    <a:srgbClr val="7030A0"/>
                  </a:solidFill>
                </a:endParaRPr>
              </a:p>
              <a:p>
                <a:pPr lvl="1" algn="just"/>
                <a:r>
                  <a:rPr lang="fr-FR" sz="1800" b="1" dirty="0" smtClean="0">
                    <a:solidFill>
                      <a:srgbClr val="FF6600"/>
                    </a:solidFill>
                  </a:rPr>
                  <a:t>Certains ménages basculent dans la pauvreté </a:t>
                </a:r>
                <a:r>
                  <a:rPr lang="fr-FR" sz="1800" dirty="0" smtClean="0"/>
                  <a:t>: isolés sans enfant, </a:t>
                </a:r>
                <a:r>
                  <a:rPr lang="fr-FR" sz="1800" dirty="0"/>
                  <a:t>couples monoactifs sans </a:t>
                </a:r>
                <a:r>
                  <a:rPr lang="fr-FR" sz="1800" dirty="0" smtClean="0"/>
                  <a:t>ou avec enfants, parents isolés avec 1 enfant, couples biactifs jeunes</a:t>
                </a:r>
                <a:endParaRPr lang="fr-FR" sz="2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just"/>
                <a:r>
                  <a:rPr lang="fr-F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Le </a:t>
                </a:r>
                <a:r>
                  <a:rPr lang="fr-F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chômage </a:t>
                </a:r>
                <a:r>
                  <a:rPr lang="fr-F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non rémunéré</a:t>
                </a:r>
                <a:endParaRPr lang="fr-FR" sz="2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 algn="just"/>
                <a:r>
                  <a:rPr lang="fr-FR" sz="1800" dirty="0"/>
                  <a:t>Réduit toujours le niveau de vie </a:t>
                </a:r>
                <a:r>
                  <a:rPr lang="fr-FR" sz="1800" dirty="0" smtClean="0"/>
                  <a:t>davantage que le chômage rémunéré :</a:t>
                </a:r>
              </a:p>
              <a:p>
                <a:pPr lvl="2" algn="just"/>
                <a:r>
                  <a:rPr lang="fr-FR" dirty="0" smtClean="0"/>
                  <a:t>Le RSA ne compense pas l’absence d’ARE</a:t>
                </a:r>
              </a:p>
              <a:p>
                <a:pPr lvl="2" algn="just"/>
                <a:r>
                  <a:rPr lang="fr-FR" dirty="0" smtClean="0"/>
                  <a:t>Les aides au logement sont plus importantes mais cela ne suffit pas</a:t>
                </a:r>
                <a:endParaRPr lang="fr-FR" dirty="0"/>
              </a:p>
              <a:p>
                <a:pPr lvl="1" algn="just"/>
                <a:r>
                  <a:rPr lang="fr-FR" sz="1800" b="1" dirty="0" smtClean="0">
                    <a:solidFill>
                      <a:srgbClr val="FF6600"/>
                    </a:solidFill>
                  </a:rPr>
                  <a:t>La plupart des ménages basculent dans la pauvreté </a:t>
                </a:r>
                <a:r>
                  <a:rPr lang="fr-FR" sz="1800" dirty="0" smtClean="0"/>
                  <a:t>mais la </a:t>
                </a:r>
                <a:r>
                  <a:rPr lang="fr-FR" sz="1800" dirty="0" err="1" smtClean="0"/>
                  <a:t>biactivité</a:t>
                </a:r>
                <a:r>
                  <a:rPr lang="fr-FR" sz="1800" dirty="0" smtClean="0"/>
                  <a:t> protège</a:t>
                </a:r>
              </a:p>
              <a:p>
                <a:pPr lvl="1" algn="just"/>
                <a:r>
                  <a:rPr lang="fr-FR" sz="1800" dirty="0" smtClean="0"/>
                  <a:t>Les </a:t>
                </a:r>
                <a:r>
                  <a:rPr lang="fr-FR" sz="1800" dirty="0" smtClean="0"/>
                  <a:t>jeunes isolés ou dans un couple monoactif et les couples monoactifs sans enfant ou avec  1 ou 2 enfants </a:t>
                </a:r>
                <a:r>
                  <a:rPr lang="fr-FR" sz="1800" b="1" dirty="0" smtClean="0">
                    <a:solidFill>
                      <a:srgbClr val="FF6600"/>
                    </a:solidFill>
                  </a:rPr>
                  <a:t>basculent </a:t>
                </a:r>
                <a:r>
                  <a:rPr lang="fr-FR" sz="1800" b="1" dirty="0">
                    <a:solidFill>
                      <a:srgbClr val="FF6600"/>
                    </a:solidFill>
                  </a:rPr>
                  <a:t>dans la grande </a:t>
                </a:r>
                <a:r>
                  <a:rPr lang="fr-FR" sz="1800" b="1" dirty="0" smtClean="0">
                    <a:solidFill>
                      <a:srgbClr val="FF6600"/>
                    </a:solidFill>
                  </a:rPr>
                  <a:t>pauvreté</a:t>
                </a:r>
                <a:endParaRPr lang="fr-FR" sz="2100" b="1" dirty="0" smtClean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5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620688"/>
                <a:ext cx="8820472" cy="6237312"/>
              </a:xfrm>
              <a:blipFill>
                <a:blip r:embed="rId3"/>
                <a:stretch>
                  <a:fillRect l="-69" t="-1075" r="-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1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72008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Etudier</a:t>
            </a:r>
            <a:r>
              <a:rPr lang="fr-FR" sz="2000" b="1" dirty="0" smtClean="0">
                <a:solidFill>
                  <a:schemeClr val="bg1"/>
                </a:solidFill>
              </a:rPr>
              <a:t> l’effet sur le niveau de vie des ménages du chômage partiel et d’une perte d’emploi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8674" y="1120902"/>
            <a:ext cx="8145773" cy="554845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fr-FR" sz="1800" dirty="0" smtClean="0"/>
              <a:t>Une part importante des ménages modestes et même des ménages pauvres avait un revenu d’activité avant crise </a:t>
            </a:r>
          </a:p>
          <a:p>
            <a:pPr>
              <a:spcAft>
                <a:spcPts val="1200"/>
              </a:spcAft>
            </a:pPr>
            <a:r>
              <a:rPr lang="fr-FR" sz="1800" dirty="0" smtClean="0"/>
              <a:t>Ces ménages ont donc pu être concernés par le chômage partiel ou par une perte d’emploi, avec ou sans indemnité chômage</a:t>
            </a:r>
          </a:p>
          <a:p>
            <a:pPr>
              <a:spcAft>
                <a:spcPts val="1200"/>
              </a:spcAft>
            </a:pPr>
            <a:r>
              <a:rPr lang="fr-FR" sz="1800" dirty="0" smtClean="0"/>
              <a:t>Ces deux situations ont des répercussions sur le revenu d’activité au sens large (y compris allocation chômage) mais aussi sur les montants de transferts sociaux.</a:t>
            </a:r>
          </a:p>
          <a:p>
            <a:pPr>
              <a:spcAft>
                <a:spcPts val="1200"/>
              </a:spcAft>
            </a:pPr>
            <a:r>
              <a:rPr lang="fr-FR" sz="1800" dirty="0"/>
              <a:t>Le chômage partiel préserve la situation des travailleurs pauvres et protège les travailleurs modestes de la </a:t>
            </a:r>
            <a:r>
              <a:rPr lang="fr-FR" sz="1800" dirty="0" smtClean="0"/>
              <a:t>pauvreté.</a:t>
            </a:r>
          </a:p>
          <a:p>
            <a:pPr>
              <a:spcAft>
                <a:spcPts val="1200"/>
              </a:spcAft>
            </a:pPr>
            <a:r>
              <a:rPr lang="fr-FR" sz="1800" dirty="0" smtClean="0"/>
              <a:t>Des ménages initialement pauvres (au seuil de 60%) ont pu basculer dans la grande pauvreté (au seuil de 40%) suite à une perte d’emploi</a:t>
            </a:r>
          </a:p>
          <a:p>
            <a:pPr>
              <a:spcAft>
                <a:spcPts val="1200"/>
              </a:spcAft>
            </a:pPr>
            <a:r>
              <a:rPr lang="fr-FR" sz="1800" dirty="0" smtClean="0"/>
              <a:t>Des ménages initialement modestes mais non pauvres ont pu basculer dans la pauvreté voir dans la grande pauvreté suite à une perte d’emploi, même avec une allocation chômage</a:t>
            </a:r>
          </a:p>
          <a:p>
            <a:pPr>
              <a:spcAft>
                <a:spcPts val="1200"/>
              </a:spcAft>
            </a:pPr>
            <a:r>
              <a:rPr lang="fr-FR" sz="1800" dirty="0" smtClean="0"/>
              <a:t>La situation des jeunes est particulièrement préoccupante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045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72008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Population en emploi au sein des ménages pauvres ou modestes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4411" y="6390829"/>
            <a:ext cx="8571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 : ERFS 2016, ménages vivant dans un logement ordinaire, champ de la mesure de la pauvreté</a:t>
            </a:r>
            <a:endParaRPr lang="fr-FR" sz="1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5536" y="1044291"/>
            <a:ext cx="7560840" cy="53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Cas types étudiés – situation avant crise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03996" y="620688"/>
            <a:ext cx="8534620" cy="5760640"/>
          </a:xfrm>
        </p:spPr>
        <p:txBody>
          <a:bodyPr>
            <a:normAutofit fontScale="92500" lnSpcReduction="10000"/>
          </a:bodyPr>
          <a:lstStyle/>
          <a:p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Ménages sans enfant</a:t>
            </a:r>
          </a:p>
          <a:p>
            <a:pPr lvl="1"/>
            <a:r>
              <a:rPr lang="fr-FR" sz="1800" dirty="0" smtClean="0"/>
              <a:t>Personnes seules, </a:t>
            </a:r>
          </a:p>
          <a:p>
            <a:pPr lvl="1"/>
            <a:r>
              <a:rPr lang="fr-FR" sz="1800" dirty="0" smtClean="0"/>
              <a:t>Couples monoactifs </a:t>
            </a:r>
          </a:p>
          <a:p>
            <a:pPr lvl="1">
              <a:spcAft>
                <a:spcPts val="1200"/>
              </a:spcAft>
            </a:pPr>
            <a:r>
              <a:rPr lang="fr-FR" sz="1800" dirty="0" smtClean="0"/>
              <a:t>Couples biactifs avec deux salaires identiques </a:t>
            </a:r>
          </a:p>
          <a:p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Ménages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avec enfants</a:t>
            </a:r>
            <a:endParaRPr lang="fr-F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1800" dirty="0" smtClean="0"/>
              <a:t>Parents isolés avec 1 ou 2 enfants, </a:t>
            </a:r>
            <a:endParaRPr lang="fr-FR" sz="1800" dirty="0"/>
          </a:p>
          <a:p>
            <a:pPr lvl="1"/>
            <a:r>
              <a:rPr lang="fr-FR" sz="1800" dirty="0"/>
              <a:t>Couples monoactifs avec 1 </a:t>
            </a:r>
            <a:r>
              <a:rPr lang="fr-FR" sz="1800" dirty="0" smtClean="0"/>
              <a:t>à 3 enfants</a:t>
            </a:r>
            <a:endParaRPr lang="fr-FR" sz="1800" dirty="0"/>
          </a:p>
          <a:p>
            <a:pPr lvl="1">
              <a:spcAft>
                <a:spcPts val="1200"/>
              </a:spcAft>
            </a:pPr>
            <a:r>
              <a:rPr lang="fr-FR" sz="1800" dirty="0"/>
              <a:t>Couples biactifs avec deux salaires identiques avec 1 à 3 enfants</a:t>
            </a:r>
          </a:p>
          <a:p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Niveaux de vie avant crise étudiés</a:t>
            </a:r>
          </a:p>
          <a:p>
            <a:pPr lvl="1"/>
            <a:r>
              <a:rPr lang="fr-FR" sz="1800" b="1" dirty="0" smtClean="0">
                <a:solidFill>
                  <a:srgbClr val="7030A0"/>
                </a:solidFill>
              </a:rPr>
              <a:t>Au seuil du D1 </a:t>
            </a:r>
            <a:r>
              <a:rPr lang="fr-FR" sz="1800" dirty="0" smtClean="0"/>
              <a:t>: 934€ par UC : entre le seuil de pauvreté à 40% (709€) et celui à 60%</a:t>
            </a:r>
          </a:p>
          <a:p>
            <a:pPr lvl="1"/>
            <a:r>
              <a:rPr lang="fr-FR" sz="1800" b="1" dirty="0" smtClean="0">
                <a:solidFill>
                  <a:srgbClr val="7030A0"/>
                </a:solidFill>
              </a:rPr>
              <a:t>Au seuil de pauvreté à 60% </a:t>
            </a:r>
            <a:r>
              <a:rPr lang="fr-FR" sz="1800" dirty="0" smtClean="0"/>
              <a:t>: 1 063€ par UC</a:t>
            </a:r>
          </a:p>
          <a:p>
            <a:pPr lvl="1"/>
            <a:r>
              <a:rPr lang="fr-FR" sz="1800" b="1" dirty="0" smtClean="0">
                <a:solidFill>
                  <a:srgbClr val="7030A0"/>
                </a:solidFill>
              </a:rPr>
              <a:t>Au niveau de vie moyen du 4</a:t>
            </a:r>
            <a:r>
              <a:rPr lang="fr-FR" sz="1800" b="1" baseline="30000" dirty="0" smtClean="0">
                <a:solidFill>
                  <a:srgbClr val="7030A0"/>
                </a:solidFill>
              </a:rPr>
              <a:t>ème</a:t>
            </a:r>
            <a:r>
              <a:rPr lang="fr-FR" sz="1800" b="1" dirty="0" smtClean="0">
                <a:solidFill>
                  <a:srgbClr val="7030A0"/>
                </a:solidFill>
              </a:rPr>
              <a:t> décile </a:t>
            </a:r>
            <a:r>
              <a:rPr lang="fr-FR" sz="1800" dirty="0" smtClean="0"/>
              <a:t>: 1 486€ par UC</a:t>
            </a:r>
          </a:p>
          <a:p>
            <a:pPr lvl="1">
              <a:spcAft>
                <a:spcPts val="600"/>
              </a:spcAft>
            </a:pPr>
            <a:r>
              <a:rPr lang="fr-FR" sz="1800" b="1" dirty="0" smtClean="0">
                <a:solidFill>
                  <a:srgbClr val="7030A0"/>
                </a:solidFill>
              </a:rPr>
              <a:t>Au seuil d’entrée dans le 5</a:t>
            </a:r>
            <a:r>
              <a:rPr lang="fr-FR" sz="1800" b="1" baseline="30000" dirty="0" smtClean="0">
                <a:solidFill>
                  <a:srgbClr val="7030A0"/>
                </a:solidFill>
              </a:rPr>
              <a:t>ème</a:t>
            </a:r>
            <a:r>
              <a:rPr lang="fr-FR" sz="1800" b="1" dirty="0" smtClean="0">
                <a:solidFill>
                  <a:srgbClr val="7030A0"/>
                </a:solidFill>
              </a:rPr>
              <a:t> décile </a:t>
            </a:r>
            <a:r>
              <a:rPr lang="fr-FR" sz="1800" dirty="0" smtClean="0"/>
              <a:t>: 1 583€ par UC : limite supérieure des ménages dits modestes, soit par analogie seuil de « modestie ». </a:t>
            </a:r>
          </a:p>
          <a:p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Niveaux de vie avant crise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présentés</a:t>
            </a:r>
            <a:endParaRPr lang="fr-F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1800" b="1" dirty="0" smtClean="0">
                <a:solidFill>
                  <a:srgbClr val="FF6600"/>
                </a:solidFill>
              </a:rPr>
              <a:t>Au </a:t>
            </a:r>
            <a:r>
              <a:rPr lang="fr-FR" sz="1800" b="1" dirty="0">
                <a:solidFill>
                  <a:srgbClr val="FF6600"/>
                </a:solidFill>
              </a:rPr>
              <a:t>seuil de pauvreté à 60% </a:t>
            </a:r>
            <a:r>
              <a:rPr lang="fr-FR" sz="1800" dirty="0"/>
              <a:t>: 1 063€ par UC</a:t>
            </a:r>
          </a:p>
          <a:p>
            <a:pPr lvl="1"/>
            <a:r>
              <a:rPr lang="fr-FR" sz="1800" b="1" dirty="0" smtClean="0">
                <a:solidFill>
                  <a:srgbClr val="FF6600"/>
                </a:solidFill>
              </a:rPr>
              <a:t>Au </a:t>
            </a:r>
            <a:r>
              <a:rPr lang="fr-FR" sz="1800" b="1" dirty="0">
                <a:solidFill>
                  <a:srgbClr val="FF6600"/>
                </a:solidFill>
              </a:rPr>
              <a:t>seuil </a:t>
            </a:r>
            <a:r>
              <a:rPr lang="fr-FR" sz="1800" b="1" dirty="0" smtClean="0">
                <a:solidFill>
                  <a:srgbClr val="FF6600"/>
                </a:solidFill>
              </a:rPr>
              <a:t>de « modestie » </a:t>
            </a:r>
            <a:r>
              <a:rPr lang="fr-FR" sz="1800" dirty="0"/>
              <a:t>: 1 583€ par UC</a:t>
            </a:r>
          </a:p>
          <a:p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8513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Cas types étudiés – situation avant crise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8509" y="764704"/>
            <a:ext cx="8559104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Pour un même niveau de vie, une composition des revenus qui dépend de la composition du ménage (1)</a:t>
            </a:r>
          </a:p>
          <a:p>
            <a:pPr marL="0" indent="0">
              <a:buNone/>
            </a:pPr>
            <a:r>
              <a:rPr lang="fr-FR" sz="2000" dirty="0" smtClean="0"/>
              <a:t>Au seuil de pauvreté à 60%, le revenu d’activité mensuel du ménage va de 458€ à 1 544€ selon les ménages étudiés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04864"/>
            <a:ext cx="8097386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Cas types étudiés – situation avant crise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644612"/>
            <a:ext cx="8559104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Pour un même niveau de vie, une composition des revenus qui dépend de la composition du ménage (2)</a:t>
            </a:r>
          </a:p>
          <a:p>
            <a:pPr marL="0" indent="0">
              <a:buNone/>
            </a:pPr>
            <a:r>
              <a:rPr lang="fr-FR" sz="2000" dirty="0" smtClean="0"/>
              <a:t>Au seuil du 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décile des niveaux de vie, le revenu d’activité mensuel du ménage va de 1 448€ à 3 264€ selon les ménages étudiés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6" y="2132856"/>
            <a:ext cx="8198970" cy="44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pauvreté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292" y="788950"/>
            <a:ext cx="8559104" cy="62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Un travailleur passe au chômage partiel ou perd son emploi :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1" y="1413098"/>
            <a:ext cx="8712946" cy="50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pauvreté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42" y="740111"/>
            <a:ext cx="84152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Les ménages initialement au seuil de pauvreté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B367BE-A3D9-42C5-8639-18E70AE7BDA8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8" y="763833"/>
            <a:ext cx="7931583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2766</TotalTime>
  <Words>956</Words>
  <Application>Microsoft Office PowerPoint</Application>
  <PresentationFormat>Affichage à l'écran (4:3)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Century Schoolbook</vt:lpstr>
      <vt:lpstr>Symbol</vt:lpstr>
      <vt:lpstr>Wingdings</vt:lpstr>
      <vt:lpstr>Wingdings 2</vt:lpstr>
      <vt:lpstr>Oriel</vt:lpstr>
      <vt:lpstr>Comité scientifique du CNLE</vt:lpstr>
      <vt:lpstr>Etudier l’effet sur le niveau de vie des ménages du chômage partiel et d’une perte d’emploi</vt:lpstr>
      <vt:lpstr>Population en emploi au sein des ménages pauvres ou modestes</vt:lpstr>
      <vt:lpstr>Cas types étudiés – situation avant crise</vt:lpstr>
      <vt:lpstr>Cas types étudiés – situation avant crise</vt:lpstr>
      <vt:lpstr>Cas types étudiés – situation avant crise</vt:lpstr>
      <vt:lpstr>Les ménages initialement au seuil de pauvreté</vt:lpstr>
      <vt:lpstr>Les ménages initialement au seuil de pauvreté</vt:lpstr>
      <vt:lpstr>Les ménages initialement au seuil de pauvreté</vt:lpstr>
      <vt:lpstr>Les ménages initialement au seuil de pauvreté</vt:lpstr>
      <vt:lpstr>Les ménages initialement au seuil de pauvreté</vt:lpstr>
      <vt:lpstr>Les ménages initialement au seuil de pauvreté - Bilan</vt:lpstr>
      <vt:lpstr>Les ménages initialement au seuil de « modestie »</vt:lpstr>
      <vt:lpstr>Les ménages initialement au seuil de « modestie »</vt:lpstr>
      <vt:lpstr>Les ménages initialement au seuil de « modestie »</vt:lpstr>
      <vt:lpstr>Les ménages initialement au seuil de « modestie »</vt:lpstr>
      <vt:lpstr>Les ménages initialement au seuil de « modestie »</vt:lpstr>
      <vt:lpstr>Les ménages initialement au seuil de « modestie » - Bilan</vt:lpstr>
    </vt:vector>
  </TitlesOfParts>
  <Company>UMR8174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Muriel Pucci</dc:creator>
  <cp:lastModifiedBy>Muriel PUCCI-PORTE</cp:lastModifiedBy>
  <cp:revision>395</cp:revision>
  <cp:lastPrinted>2020-10-23T08:48:35Z</cp:lastPrinted>
  <dcterms:created xsi:type="dcterms:W3CDTF">2013-11-07T08:44:56Z</dcterms:created>
  <dcterms:modified xsi:type="dcterms:W3CDTF">2021-04-11T15:46:21Z</dcterms:modified>
</cp:coreProperties>
</file>